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95" r:id="rId12"/>
  </p:sldIdLst>
  <p:sldSz cx="12192000" cy="12192000"/>
  <p:notesSz cx="12192000" cy="12192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00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85"/>
              </a:lnSpc>
            </a:pPr>
            <a:r>
              <a:rPr dirty="0">
                <a:latin typeface="Cambria"/>
                <a:cs typeface="Cambria"/>
              </a:rPr>
              <a:t>© </a:t>
            </a:r>
            <a:r>
              <a:rPr dirty="0"/>
              <a:t>2015 </a:t>
            </a:r>
            <a:r>
              <a:rPr spc="70" dirty="0"/>
              <a:t>Brain</a:t>
            </a:r>
            <a:r>
              <a:rPr spc="75" dirty="0"/>
              <a:t> </a:t>
            </a:r>
            <a:r>
              <a:rPr spc="60" dirty="0"/>
              <a:t>Wrinkles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85"/>
              </a:lnSpc>
            </a:pPr>
            <a:r>
              <a:rPr dirty="0">
                <a:latin typeface="Cambria"/>
                <a:cs typeface="Cambria"/>
              </a:rPr>
              <a:t>© </a:t>
            </a:r>
            <a:r>
              <a:rPr dirty="0"/>
              <a:t>2015 </a:t>
            </a:r>
            <a:r>
              <a:rPr spc="70" dirty="0"/>
              <a:t>Brain</a:t>
            </a:r>
            <a:r>
              <a:rPr spc="75" dirty="0"/>
              <a:t> </a:t>
            </a:r>
            <a:r>
              <a:rPr spc="60" dirty="0"/>
              <a:t>Wrinkles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3" y="0"/>
            <a:ext cx="12190730" cy="6844665"/>
          </a:xfrm>
          <a:custGeom>
            <a:avLst/>
            <a:gdLst/>
            <a:ahLst/>
            <a:cxnLst/>
            <a:rect l="l" t="t" r="r" b="b"/>
            <a:pathLst>
              <a:path w="12190730" h="6844665">
                <a:moveTo>
                  <a:pt x="0" y="6844283"/>
                </a:moveTo>
                <a:lnTo>
                  <a:pt x="12190476" y="6844283"/>
                </a:lnTo>
                <a:lnTo>
                  <a:pt x="12190476" y="0"/>
                </a:lnTo>
                <a:lnTo>
                  <a:pt x="0" y="0"/>
                </a:lnTo>
                <a:lnTo>
                  <a:pt x="0" y="6844283"/>
                </a:lnTo>
                <a:close/>
              </a:path>
            </a:pathLst>
          </a:custGeom>
          <a:solidFill>
            <a:srgbClr val="2BB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3" y="6844283"/>
            <a:ext cx="12190730" cy="0"/>
          </a:xfrm>
          <a:custGeom>
            <a:avLst/>
            <a:gdLst/>
            <a:ahLst/>
            <a:cxnLst/>
            <a:rect l="l" t="t" r="r" b="b"/>
            <a:pathLst>
              <a:path w="12190730">
                <a:moveTo>
                  <a:pt x="0" y="0"/>
                </a:moveTo>
                <a:lnTo>
                  <a:pt x="1219047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23" y="0"/>
            <a:ext cx="0" cy="6844665"/>
          </a:xfrm>
          <a:custGeom>
            <a:avLst/>
            <a:gdLst/>
            <a:ahLst/>
            <a:cxnLst/>
            <a:rect l="l" t="t" r="r" b="b"/>
            <a:pathLst>
              <a:path h="6844665">
                <a:moveTo>
                  <a:pt x="0" y="0"/>
                </a:moveTo>
                <a:lnTo>
                  <a:pt x="0" y="684428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85"/>
              </a:lnSpc>
            </a:pPr>
            <a:r>
              <a:rPr dirty="0">
                <a:latin typeface="Cambria"/>
                <a:cs typeface="Cambria"/>
              </a:rPr>
              <a:t>© </a:t>
            </a:r>
            <a:r>
              <a:rPr dirty="0"/>
              <a:t>2015 </a:t>
            </a:r>
            <a:r>
              <a:rPr spc="70" dirty="0"/>
              <a:t>Brain</a:t>
            </a:r>
            <a:r>
              <a:rPr spc="75" dirty="0"/>
              <a:t> </a:t>
            </a:r>
            <a:r>
              <a:rPr spc="60" dirty="0"/>
              <a:t>Wrinkles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788402" y="0"/>
            <a:ext cx="2315717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078735" y="0"/>
            <a:ext cx="2315717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221992" y="0"/>
            <a:ext cx="7738871" cy="6915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85"/>
              </a:lnSpc>
            </a:pPr>
            <a:r>
              <a:rPr dirty="0">
                <a:latin typeface="Cambria"/>
                <a:cs typeface="Cambria"/>
              </a:rPr>
              <a:t>© </a:t>
            </a:r>
            <a:r>
              <a:rPr dirty="0"/>
              <a:t>2015 </a:t>
            </a:r>
            <a:r>
              <a:rPr spc="70" dirty="0"/>
              <a:t>Brain</a:t>
            </a:r>
            <a:r>
              <a:rPr spc="75" dirty="0"/>
              <a:t> </a:t>
            </a:r>
            <a:r>
              <a:rPr spc="60" dirty="0"/>
              <a:t>Wrinkles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85"/>
              </a:lnSpc>
            </a:pPr>
            <a:r>
              <a:rPr dirty="0">
                <a:latin typeface="Cambria"/>
                <a:cs typeface="Cambria"/>
              </a:rPr>
              <a:t>© </a:t>
            </a:r>
            <a:r>
              <a:rPr dirty="0"/>
              <a:t>2015 </a:t>
            </a:r>
            <a:r>
              <a:rPr spc="70" dirty="0"/>
              <a:t>Brain</a:t>
            </a:r>
            <a:r>
              <a:rPr spc="75" dirty="0"/>
              <a:t> </a:t>
            </a:r>
            <a:r>
              <a:rPr spc="60" dirty="0"/>
              <a:t>Wrinkles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8788" y="29464"/>
            <a:ext cx="9834422" cy="993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9831" y="2488184"/>
            <a:ext cx="11032337" cy="288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5199" y="6684805"/>
            <a:ext cx="1682114" cy="179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85"/>
              </a:lnSpc>
            </a:pPr>
            <a:r>
              <a:rPr dirty="0">
                <a:latin typeface="Cambria"/>
                <a:cs typeface="Cambria"/>
              </a:rPr>
              <a:t>© </a:t>
            </a:r>
            <a:r>
              <a:rPr dirty="0"/>
              <a:t>2015 </a:t>
            </a:r>
            <a:r>
              <a:rPr spc="70" dirty="0"/>
              <a:t>Brain</a:t>
            </a:r>
            <a:r>
              <a:rPr spc="75" dirty="0"/>
              <a:t> </a:t>
            </a:r>
            <a:r>
              <a:rPr spc="60" dirty="0"/>
              <a:t>Wrinkles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08576" y="1293875"/>
            <a:ext cx="3005328" cy="1531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55820" y="1313688"/>
            <a:ext cx="2910839" cy="1437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7396" y="1485975"/>
            <a:ext cx="2566288" cy="1092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35223" y="2726435"/>
            <a:ext cx="5984748" cy="18089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82467" y="2746248"/>
            <a:ext cx="5890259" cy="1712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54679" y="2918586"/>
            <a:ext cx="5546471" cy="13693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6640" y="4184903"/>
            <a:ext cx="5015484" cy="15727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43884" y="4203191"/>
            <a:ext cx="4920996" cy="14798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5841" y="4376039"/>
            <a:ext cx="4577080" cy="11348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87428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8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92" rIns="0" bIns="0" rtlCol="0">
            <a:spAutoFit/>
          </a:bodyPr>
          <a:lstStyle/>
          <a:p>
            <a:pPr marL="3945890">
              <a:lnSpc>
                <a:spcPct val="100000"/>
              </a:lnSpc>
            </a:pPr>
            <a:r>
              <a:rPr sz="3600" spc="-8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spc="-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8H12d</a:t>
            </a:r>
            <a:endParaRPr sz="3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6467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 algn="ctr">
              <a:lnSpc>
                <a:spcPct val="100000"/>
              </a:lnSpc>
            </a:pPr>
            <a:r>
              <a:rPr sz="3200" spc="155" dirty="0">
                <a:latin typeface="Arial"/>
                <a:cs typeface="Arial"/>
              </a:rPr>
              <a:t>How </a:t>
            </a:r>
            <a:r>
              <a:rPr sz="3200" spc="125" dirty="0">
                <a:latin typeface="Arial"/>
                <a:cs typeface="Arial"/>
              </a:rPr>
              <a:t>did </a:t>
            </a:r>
            <a:r>
              <a:rPr sz="3200" spc="225" dirty="0">
                <a:latin typeface="Arial"/>
                <a:cs typeface="Arial"/>
              </a:rPr>
              <a:t>the </a:t>
            </a:r>
            <a:r>
              <a:rPr sz="3200" spc="-75" dirty="0">
                <a:latin typeface="Arial"/>
                <a:cs typeface="Arial"/>
              </a:rPr>
              <a:t>1996 </a:t>
            </a:r>
            <a:r>
              <a:rPr sz="3200" spc="120" dirty="0">
                <a:latin typeface="Arial"/>
                <a:cs typeface="Arial"/>
              </a:rPr>
              <a:t>Olympics </a:t>
            </a:r>
            <a:r>
              <a:rPr sz="3200" spc="320" dirty="0">
                <a:latin typeface="Arial"/>
                <a:cs typeface="Arial"/>
              </a:rPr>
              <a:t>affect </a:t>
            </a:r>
            <a:r>
              <a:rPr sz="3200" spc="200" dirty="0">
                <a:latin typeface="Arial"/>
                <a:cs typeface="Arial"/>
              </a:rPr>
              <a:t>Atlanta</a:t>
            </a:r>
            <a:r>
              <a:rPr sz="3200" spc="-535" dirty="0">
                <a:latin typeface="Arial"/>
                <a:cs typeface="Arial"/>
              </a:rPr>
              <a:t> </a:t>
            </a:r>
            <a:r>
              <a:rPr sz="3200" spc="95" dirty="0">
                <a:latin typeface="Arial"/>
                <a:cs typeface="Arial"/>
              </a:rPr>
              <a:t>and </a:t>
            </a:r>
            <a:r>
              <a:rPr sz="3200" spc="225" dirty="0"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  <a:p>
            <a:pPr marL="17780" algn="ctr">
              <a:lnSpc>
                <a:spcPct val="100000"/>
              </a:lnSpc>
            </a:pPr>
            <a:r>
              <a:rPr sz="3200" spc="235" dirty="0">
                <a:latin typeface="Arial"/>
                <a:cs typeface="Arial"/>
              </a:rPr>
              <a:t>state </a:t>
            </a:r>
            <a:r>
              <a:rPr sz="3200" spc="295" dirty="0">
                <a:latin typeface="Arial"/>
                <a:cs typeface="Arial"/>
              </a:rPr>
              <a:t>of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130" dirty="0">
                <a:latin typeface="Arial"/>
                <a:cs typeface="Arial"/>
              </a:rPr>
              <a:t>Georgia?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5527" y="1263396"/>
            <a:ext cx="10619232" cy="5303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0955" y="1258824"/>
            <a:ext cx="10628630" cy="5313045"/>
          </a:xfrm>
          <a:custGeom>
            <a:avLst/>
            <a:gdLst/>
            <a:ahLst/>
            <a:cxnLst/>
            <a:rect l="l" t="t" r="r" b="b"/>
            <a:pathLst>
              <a:path w="10628630" h="5313045">
                <a:moveTo>
                  <a:pt x="0" y="5312664"/>
                </a:moveTo>
                <a:lnTo>
                  <a:pt x="10628376" y="5312664"/>
                </a:lnTo>
                <a:lnTo>
                  <a:pt x="10628376" y="0"/>
                </a:lnTo>
                <a:lnTo>
                  <a:pt x="0" y="0"/>
                </a:lnTo>
                <a:lnTo>
                  <a:pt x="0" y="531266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02105" y="2326385"/>
            <a:ext cx="1730375" cy="870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135" dirty="0">
                <a:latin typeface="Arial"/>
                <a:cs typeface="Arial"/>
              </a:rPr>
              <a:t>Econ</a:t>
            </a:r>
            <a:r>
              <a:rPr sz="2800" spc="114" dirty="0">
                <a:latin typeface="Arial"/>
                <a:cs typeface="Arial"/>
              </a:rPr>
              <a:t>o</a:t>
            </a:r>
            <a:r>
              <a:rPr sz="2800" spc="155" dirty="0">
                <a:latin typeface="Arial"/>
                <a:cs typeface="Arial"/>
              </a:rPr>
              <a:t>mic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800" spc="210" dirty="0">
                <a:latin typeface="Arial"/>
                <a:cs typeface="Arial"/>
              </a:rPr>
              <a:t>Growth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86171" y="2326385"/>
            <a:ext cx="824230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70" dirty="0">
                <a:latin typeface="Arial"/>
                <a:cs typeface="Arial"/>
              </a:rPr>
              <a:t>J</a:t>
            </a:r>
            <a:r>
              <a:rPr sz="2800" spc="60" dirty="0">
                <a:latin typeface="Arial"/>
                <a:cs typeface="Arial"/>
              </a:rPr>
              <a:t>o</a:t>
            </a:r>
            <a:r>
              <a:rPr sz="2800" spc="114" dirty="0">
                <a:latin typeface="Arial"/>
                <a:cs typeface="Arial"/>
              </a:rPr>
              <a:t>bs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36481" y="2326385"/>
            <a:ext cx="1586230" cy="870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800" spc="165" dirty="0">
                <a:latin typeface="Arial"/>
                <a:cs typeface="Arial"/>
              </a:rPr>
              <a:t>Sports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800" spc="135" dirty="0">
                <a:latin typeface="Arial"/>
                <a:cs typeface="Arial"/>
              </a:rPr>
              <a:t>Facilities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68953" y="4546472"/>
            <a:ext cx="1521460" cy="870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130" dirty="0">
                <a:latin typeface="Arial"/>
                <a:cs typeface="Arial"/>
              </a:rPr>
              <a:t>Tax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800" spc="70" dirty="0">
                <a:latin typeface="Arial"/>
                <a:cs typeface="Arial"/>
              </a:rPr>
              <a:t>Re</a:t>
            </a:r>
            <a:r>
              <a:rPr sz="2800" spc="35" dirty="0">
                <a:latin typeface="Arial"/>
                <a:cs typeface="Arial"/>
              </a:rPr>
              <a:t>v</a:t>
            </a:r>
            <a:r>
              <a:rPr sz="2800" spc="90" dirty="0">
                <a:latin typeface="Arial"/>
                <a:cs typeface="Arial"/>
              </a:rPr>
              <a:t>e</a:t>
            </a:r>
            <a:r>
              <a:rPr sz="2800" spc="75" dirty="0">
                <a:latin typeface="Arial"/>
                <a:cs typeface="Arial"/>
              </a:rPr>
              <a:t>n</a:t>
            </a:r>
            <a:r>
              <a:rPr sz="2800" spc="105" dirty="0">
                <a:latin typeface="Arial"/>
                <a:cs typeface="Arial"/>
              </a:rPr>
              <a:t>ue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20814" y="4544059"/>
            <a:ext cx="1703705" cy="1297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</a:pPr>
            <a:r>
              <a:rPr sz="2800" spc="65" dirty="0">
                <a:latin typeface="Arial"/>
                <a:cs typeface="Arial"/>
              </a:rPr>
              <a:t>Global  </a:t>
            </a:r>
            <a:r>
              <a:rPr sz="2800" spc="100" dirty="0">
                <a:latin typeface="Arial"/>
                <a:cs typeface="Arial"/>
              </a:rPr>
              <a:t>Expo</a:t>
            </a:r>
            <a:r>
              <a:rPr sz="2800" spc="75" dirty="0">
                <a:latin typeface="Arial"/>
                <a:cs typeface="Arial"/>
              </a:rPr>
              <a:t>s</a:t>
            </a:r>
            <a:r>
              <a:rPr sz="2800" spc="185" dirty="0">
                <a:latin typeface="Arial"/>
                <a:cs typeface="Arial"/>
              </a:rPr>
              <a:t>ure  </a:t>
            </a:r>
            <a:r>
              <a:rPr sz="2800" spc="135" dirty="0">
                <a:latin typeface="Arial"/>
                <a:cs typeface="Arial"/>
              </a:rPr>
              <a:t>(Tourism)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0880" y="763523"/>
            <a:ext cx="1166304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70" dirty="0">
                <a:latin typeface="Arial"/>
                <a:cs typeface="Arial"/>
              </a:rPr>
              <a:t>Directions: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How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did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80" dirty="0">
                <a:latin typeface="Arial"/>
                <a:cs typeface="Arial"/>
              </a:rPr>
              <a:t>the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1996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Centennial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Olympic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Games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114" dirty="0">
                <a:latin typeface="Arial"/>
                <a:cs typeface="Arial"/>
              </a:rPr>
              <a:t>affect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75" dirty="0">
                <a:latin typeface="Arial"/>
                <a:cs typeface="Arial"/>
              </a:rPr>
              <a:t>Atlanta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and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80" dirty="0">
                <a:latin typeface="Arial"/>
                <a:cs typeface="Arial"/>
              </a:rPr>
              <a:t>the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85" dirty="0">
                <a:latin typeface="Arial"/>
                <a:cs typeface="Arial"/>
              </a:rPr>
              <a:t>state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105" dirty="0">
                <a:latin typeface="Arial"/>
                <a:cs typeface="Arial"/>
              </a:rPr>
              <a:t>of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Georgia? </a:t>
            </a:r>
            <a:r>
              <a:rPr sz="1200" spc="35" dirty="0">
                <a:latin typeface="Arial"/>
                <a:cs typeface="Arial"/>
              </a:rPr>
              <a:t>Design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a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80" dirty="0">
                <a:latin typeface="Arial"/>
                <a:cs typeface="Arial"/>
              </a:rPr>
              <a:t>button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105" dirty="0">
                <a:latin typeface="Arial"/>
                <a:cs typeface="Arial"/>
              </a:rPr>
              <a:t>to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55" dirty="0">
                <a:latin typeface="Arial"/>
                <a:cs typeface="Arial"/>
              </a:rPr>
              <a:t>be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100" dirty="0">
                <a:latin typeface="Arial"/>
                <a:cs typeface="Arial"/>
              </a:rPr>
              <a:t>worn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95" dirty="0">
                <a:latin typeface="Arial"/>
                <a:cs typeface="Arial"/>
              </a:rPr>
              <a:t>that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65" dirty="0">
                <a:latin typeface="Arial"/>
                <a:cs typeface="Arial"/>
              </a:rPr>
              <a:t>commemorates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80" dirty="0">
                <a:latin typeface="Arial"/>
                <a:cs typeface="Arial"/>
              </a:rPr>
              <a:t>the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55" dirty="0">
                <a:latin typeface="Arial"/>
                <a:cs typeface="Arial"/>
              </a:rPr>
              <a:t>legacy  </a:t>
            </a:r>
            <a:r>
              <a:rPr sz="1200" spc="105" dirty="0">
                <a:latin typeface="Arial"/>
                <a:cs typeface="Arial"/>
              </a:rPr>
              <a:t>of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80" dirty="0">
                <a:latin typeface="Arial"/>
                <a:cs typeface="Arial"/>
              </a:rPr>
              <a:t>the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1996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spc="40" dirty="0">
                <a:latin typeface="Arial"/>
                <a:cs typeface="Arial"/>
              </a:rPr>
              <a:t>Olympics.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130" dirty="0">
                <a:latin typeface="Arial"/>
                <a:cs typeface="Arial"/>
              </a:rPr>
              <a:t>After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45" dirty="0">
                <a:latin typeface="Arial"/>
                <a:cs typeface="Arial"/>
              </a:rPr>
              <a:t>you </a:t>
            </a:r>
            <a:r>
              <a:rPr sz="1200" spc="60" dirty="0">
                <a:latin typeface="Arial"/>
                <a:cs typeface="Arial"/>
              </a:rPr>
              <a:t>finish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80" dirty="0">
                <a:latin typeface="Arial"/>
                <a:cs typeface="Arial"/>
              </a:rPr>
              <a:t>the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75" dirty="0">
                <a:latin typeface="Arial"/>
                <a:cs typeface="Arial"/>
              </a:rPr>
              <a:t>button,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75" dirty="0">
                <a:latin typeface="Arial"/>
                <a:cs typeface="Arial"/>
              </a:rPr>
              <a:t>describe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80" dirty="0">
                <a:latin typeface="Arial"/>
                <a:cs typeface="Arial"/>
              </a:rPr>
              <a:t>its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60" dirty="0">
                <a:latin typeface="Arial"/>
                <a:cs typeface="Arial"/>
              </a:rPr>
              <a:t>significance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in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80" dirty="0">
                <a:latin typeface="Arial"/>
                <a:cs typeface="Arial"/>
              </a:rPr>
              <a:t>the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80" dirty="0">
                <a:latin typeface="Arial"/>
                <a:cs typeface="Arial"/>
              </a:rPr>
              <a:t>textbox.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55" dirty="0">
                <a:latin typeface="Arial"/>
                <a:cs typeface="Arial"/>
              </a:rPr>
              <a:t>(Think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55" dirty="0">
                <a:latin typeface="Arial"/>
                <a:cs typeface="Arial"/>
              </a:rPr>
              <a:t>about</a:t>
            </a:r>
            <a:r>
              <a:rPr sz="1200" spc="55" dirty="0">
                <a:latin typeface="Times New Roman"/>
                <a:cs typeface="Times New Roman"/>
              </a:rPr>
              <a:t>…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Arial"/>
                <a:cs typeface="Arial"/>
              </a:rPr>
              <a:t>jobs,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70" dirty="0">
                <a:latin typeface="Arial"/>
                <a:cs typeface="Arial"/>
              </a:rPr>
              <a:t>tourism,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spc="75" dirty="0">
                <a:latin typeface="Arial"/>
                <a:cs typeface="Arial"/>
              </a:rPr>
              <a:t>tax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65" dirty="0">
                <a:latin typeface="Arial"/>
                <a:cs typeface="Arial"/>
              </a:rPr>
              <a:t>revenue,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70" dirty="0">
                <a:latin typeface="Arial"/>
                <a:cs typeface="Arial"/>
              </a:rPr>
              <a:t>new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70" dirty="0">
                <a:latin typeface="Arial"/>
                <a:cs typeface="Arial"/>
              </a:rPr>
              <a:t>facilities,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70" dirty="0">
                <a:latin typeface="Arial"/>
                <a:cs typeface="Arial"/>
              </a:rPr>
              <a:t>etc.)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91030" y="137032"/>
            <a:ext cx="9478518" cy="6132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435" y="1336546"/>
            <a:ext cx="5974080" cy="5507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879" y="1455419"/>
            <a:ext cx="5727192" cy="5269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54267" y="1475232"/>
            <a:ext cx="6231636" cy="53675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08191" y="1621536"/>
            <a:ext cx="5923915" cy="5074920"/>
          </a:xfrm>
          <a:custGeom>
            <a:avLst/>
            <a:gdLst/>
            <a:ahLst/>
            <a:cxnLst/>
            <a:rect l="l" t="t" r="r" b="b"/>
            <a:pathLst>
              <a:path w="5923915" h="5074920">
                <a:moveTo>
                  <a:pt x="0" y="5074920"/>
                </a:moveTo>
                <a:lnTo>
                  <a:pt x="5923788" y="5074920"/>
                </a:lnTo>
                <a:lnTo>
                  <a:pt x="5923788" y="0"/>
                </a:lnTo>
                <a:lnTo>
                  <a:pt x="0" y="0"/>
                </a:lnTo>
                <a:lnTo>
                  <a:pt x="0" y="5074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08191" y="1621536"/>
            <a:ext cx="5923915" cy="5074920"/>
          </a:xfrm>
          <a:custGeom>
            <a:avLst/>
            <a:gdLst/>
            <a:ahLst/>
            <a:cxnLst/>
            <a:rect l="l" t="t" r="r" b="b"/>
            <a:pathLst>
              <a:path w="5923915" h="5074920">
                <a:moveTo>
                  <a:pt x="0" y="5074920"/>
                </a:moveTo>
                <a:lnTo>
                  <a:pt x="5923788" y="5074920"/>
                </a:lnTo>
                <a:lnTo>
                  <a:pt x="5923788" y="0"/>
                </a:lnTo>
                <a:lnTo>
                  <a:pt x="0" y="0"/>
                </a:lnTo>
                <a:lnTo>
                  <a:pt x="0" y="5074920"/>
                </a:lnTo>
                <a:close/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00902" y="1994375"/>
            <a:ext cx="5672455" cy="0"/>
          </a:xfrm>
          <a:custGeom>
            <a:avLst/>
            <a:gdLst/>
            <a:ahLst/>
            <a:cxnLst/>
            <a:rect l="l" t="t" r="r" b="b"/>
            <a:pathLst>
              <a:path w="5672455">
                <a:moveTo>
                  <a:pt x="0" y="0"/>
                </a:moveTo>
                <a:lnTo>
                  <a:pt x="5672204" y="0"/>
                </a:lnTo>
              </a:path>
            </a:pathLst>
          </a:custGeom>
          <a:ln w="12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00902" y="2360135"/>
            <a:ext cx="5672455" cy="0"/>
          </a:xfrm>
          <a:custGeom>
            <a:avLst/>
            <a:gdLst/>
            <a:ahLst/>
            <a:cxnLst/>
            <a:rect l="l" t="t" r="r" b="b"/>
            <a:pathLst>
              <a:path w="5672455">
                <a:moveTo>
                  <a:pt x="0" y="0"/>
                </a:moveTo>
                <a:lnTo>
                  <a:pt x="5672204" y="0"/>
                </a:lnTo>
              </a:path>
            </a:pathLst>
          </a:custGeom>
          <a:ln w="12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00902" y="2725895"/>
            <a:ext cx="5672455" cy="0"/>
          </a:xfrm>
          <a:custGeom>
            <a:avLst/>
            <a:gdLst/>
            <a:ahLst/>
            <a:cxnLst/>
            <a:rect l="l" t="t" r="r" b="b"/>
            <a:pathLst>
              <a:path w="5672455">
                <a:moveTo>
                  <a:pt x="0" y="0"/>
                </a:moveTo>
                <a:lnTo>
                  <a:pt x="5672204" y="0"/>
                </a:lnTo>
              </a:path>
            </a:pathLst>
          </a:custGeom>
          <a:ln w="12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00902" y="3091909"/>
            <a:ext cx="5672455" cy="0"/>
          </a:xfrm>
          <a:custGeom>
            <a:avLst/>
            <a:gdLst/>
            <a:ahLst/>
            <a:cxnLst/>
            <a:rect l="l" t="t" r="r" b="b"/>
            <a:pathLst>
              <a:path w="5672455">
                <a:moveTo>
                  <a:pt x="0" y="0"/>
                </a:moveTo>
                <a:lnTo>
                  <a:pt x="5672204" y="0"/>
                </a:lnTo>
              </a:path>
            </a:pathLst>
          </a:custGeom>
          <a:ln w="12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00902" y="3457669"/>
            <a:ext cx="5672455" cy="0"/>
          </a:xfrm>
          <a:custGeom>
            <a:avLst/>
            <a:gdLst/>
            <a:ahLst/>
            <a:cxnLst/>
            <a:rect l="l" t="t" r="r" b="b"/>
            <a:pathLst>
              <a:path w="5672455">
                <a:moveTo>
                  <a:pt x="0" y="0"/>
                </a:moveTo>
                <a:lnTo>
                  <a:pt x="5672204" y="0"/>
                </a:lnTo>
              </a:path>
            </a:pathLst>
          </a:custGeom>
          <a:ln w="12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00902" y="3823429"/>
            <a:ext cx="5672455" cy="0"/>
          </a:xfrm>
          <a:custGeom>
            <a:avLst/>
            <a:gdLst/>
            <a:ahLst/>
            <a:cxnLst/>
            <a:rect l="l" t="t" r="r" b="b"/>
            <a:pathLst>
              <a:path w="5672455">
                <a:moveTo>
                  <a:pt x="0" y="0"/>
                </a:moveTo>
                <a:lnTo>
                  <a:pt x="5672204" y="0"/>
                </a:lnTo>
              </a:path>
            </a:pathLst>
          </a:custGeom>
          <a:ln w="12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00902" y="4189189"/>
            <a:ext cx="5672455" cy="0"/>
          </a:xfrm>
          <a:custGeom>
            <a:avLst/>
            <a:gdLst/>
            <a:ahLst/>
            <a:cxnLst/>
            <a:rect l="l" t="t" r="r" b="b"/>
            <a:pathLst>
              <a:path w="5672455">
                <a:moveTo>
                  <a:pt x="0" y="0"/>
                </a:moveTo>
                <a:lnTo>
                  <a:pt x="5672204" y="0"/>
                </a:lnTo>
              </a:path>
            </a:pathLst>
          </a:custGeom>
          <a:ln w="12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00902" y="4555330"/>
            <a:ext cx="5672455" cy="0"/>
          </a:xfrm>
          <a:custGeom>
            <a:avLst/>
            <a:gdLst/>
            <a:ahLst/>
            <a:cxnLst/>
            <a:rect l="l" t="t" r="r" b="b"/>
            <a:pathLst>
              <a:path w="5672455">
                <a:moveTo>
                  <a:pt x="0" y="0"/>
                </a:moveTo>
                <a:lnTo>
                  <a:pt x="5672204" y="0"/>
                </a:lnTo>
              </a:path>
            </a:pathLst>
          </a:custGeom>
          <a:ln w="12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00902" y="4921090"/>
            <a:ext cx="5672455" cy="0"/>
          </a:xfrm>
          <a:custGeom>
            <a:avLst/>
            <a:gdLst/>
            <a:ahLst/>
            <a:cxnLst/>
            <a:rect l="l" t="t" r="r" b="b"/>
            <a:pathLst>
              <a:path w="5672455">
                <a:moveTo>
                  <a:pt x="0" y="0"/>
                </a:moveTo>
                <a:lnTo>
                  <a:pt x="5672204" y="0"/>
                </a:lnTo>
              </a:path>
            </a:pathLst>
          </a:custGeom>
          <a:ln w="12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00902" y="5286850"/>
            <a:ext cx="5672455" cy="0"/>
          </a:xfrm>
          <a:custGeom>
            <a:avLst/>
            <a:gdLst/>
            <a:ahLst/>
            <a:cxnLst/>
            <a:rect l="l" t="t" r="r" b="b"/>
            <a:pathLst>
              <a:path w="5672455">
                <a:moveTo>
                  <a:pt x="0" y="0"/>
                </a:moveTo>
                <a:lnTo>
                  <a:pt x="5672204" y="0"/>
                </a:lnTo>
              </a:path>
            </a:pathLst>
          </a:custGeom>
          <a:ln w="12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00902" y="5652594"/>
            <a:ext cx="5672455" cy="0"/>
          </a:xfrm>
          <a:custGeom>
            <a:avLst/>
            <a:gdLst/>
            <a:ahLst/>
            <a:cxnLst/>
            <a:rect l="l" t="t" r="r" b="b"/>
            <a:pathLst>
              <a:path w="5672455">
                <a:moveTo>
                  <a:pt x="0" y="0"/>
                </a:moveTo>
                <a:lnTo>
                  <a:pt x="5672204" y="0"/>
                </a:lnTo>
              </a:path>
            </a:pathLst>
          </a:custGeom>
          <a:ln w="127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00902" y="6018624"/>
            <a:ext cx="5672455" cy="0"/>
          </a:xfrm>
          <a:custGeom>
            <a:avLst/>
            <a:gdLst/>
            <a:ahLst/>
            <a:cxnLst/>
            <a:rect l="l" t="t" r="r" b="b"/>
            <a:pathLst>
              <a:path w="5672455">
                <a:moveTo>
                  <a:pt x="0" y="0"/>
                </a:moveTo>
                <a:lnTo>
                  <a:pt x="5672204" y="0"/>
                </a:lnTo>
              </a:path>
            </a:pathLst>
          </a:custGeom>
          <a:ln w="12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00902" y="6384384"/>
            <a:ext cx="5672455" cy="0"/>
          </a:xfrm>
          <a:custGeom>
            <a:avLst/>
            <a:gdLst/>
            <a:ahLst/>
            <a:cxnLst/>
            <a:rect l="l" t="t" r="r" b="b"/>
            <a:pathLst>
              <a:path w="5672455">
                <a:moveTo>
                  <a:pt x="0" y="0"/>
                </a:moveTo>
                <a:lnTo>
                  <a:pt x="5672204" y="0"/>
                </a:lnTo>
              </a:path>
            </a:pathLst>
          </a:custGeom>
          <a:ln w="12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9119" y="0"/>
            <a:ext cx="11050524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0381" y="16000"/>
            <a:ext cx="10668000" cy="6842125"/>
          </a:xfrm>
          <a:custGeom>
            <a:avLst/>
            <a:gdLst/>
            <a:ahLst/>
            <a:cxnLst/>
            <a:rect l="l" t="t" r="r" b="b"/>
            <a:pathLst>
              <a:path w="10668000" h="6842125">
                <a:moveTo>
                  <a:pt x="10668000" y="6841996"/>
                </a:moveTo>
                <a:lnTo>
                  <a:pt x="10668000" y="0"/>
                </a:lnTo>
                <a:lnTo>
                  <a:pt x="0" y="0"/>
                </a:lnTo>
                <a:lnTo>
                  <a:pt x="0" y="6841996"/>
                </a:lnTo>
                <a:lnTo>
                  <a:pt x="10668000" y="6841996"/>
                </a:lnTo>
                <a:close/>
              </a:path>
            </a:pathLst>
          </a:custGeom>
          <a:solidFill>
            <a:srgbClr val="956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0381" y="16000"/>
            <a:ext cx="10668000" cy="6842125"/>
          </a:xfrm>
          <a:custGeom>
            <a:avLst/>
            <a:gdLst/>
            <a:ahLst/>
            <a:cxnLst/>
            <a:rect l="l" t="t" r="r" b="b"/>
            <a:pathLst>
              <a:path w="10668000" h="6842125">
                <a:moveTo>
                  <a:pt x="10668000" y="6841996"/>
                </a:moveTo>
                <a:lnTo>
                  <a:pt x="10668000" y="0"/>
                </a:lnTo>
                <a:lnTo>
                  <a:pt x="0" y="0"/>
                </a:lnTo>
                <a:lnTo>
                  <a:pt x="0" y="684199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3553" y="43434"/>
            <a:ext cx="10203180" cy="6814820"/>
          </a:xfrm>
          <a:custGeom>
            <a:avLst/>
            <a:gdLst/>
            <a:ahLst/>
            <a:cxnLst/>
            <a:rect l="l" t="t" r="r" b="b"/>
            <a:pathLst>
              <a:path w="10203180" h="6814820">
                <a:moveTo>
                  <a:pt x="10203180" y="6814563"/>
                </a:moveTo>
                <a:lnTo>
                  <a:pt x="10203180" y="0"/>
                </a:lnTo>
                <a:lnTo>
                  <a:pt x="0" y="0"/>
                </a:lnTo>
                <a:lnTo>
                  <a:pt x="0" y="6814563"/>
                </a:lnTo>
                <a:lnTo>
                  <a:pt x="10203180" y="68145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3553" y="43434"/>
            <a:ext cx="10203180" cy="6814820"/>
          </a:xfrm>
          <a:custGeom>
            <a:avLst/>
            <a:gdLst/>
            <a:ahLst/>
            <a:cxnLst/>
            <a:rect l="l" t="t" r="r" b="b"/>
            <a:pathLst>
              <a:path w="10203180" h="6814820">
                <a:moveTo>
                  <a:pt x="10203180" y="6814563"/>
                </a:moveTo>
                <a:lnTo>
                  <a:pt x="10203180" y="0"/>
                </a:lnTo>
                <a:lnTo>
                  <a:pt x="0" y="0"/>
                </a:lnTo>
                <a:lnTo>
                  <a:pt x="0" y="6814563"/>
                </a:lnTo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46732" y="106679"/>
            <a:ext cx="8104632" cy="1420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93976" y="126492"/>
            <a:ext cx="8010144" cy="13243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20341" y="252297"/>
            <a:ext cx="7757794" cy="10727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67206" y="1582165"/>
            <a:ext cx="9281795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buChar char="•"/>
              <a:tabLst>
                <a:tab pos="584200" algn="l"/>
                <a:tab pos="584835" algn="l"/>
              </a:tabLst>
            </a:pPr>
            <a:r>
              <a:rPr sz="2400" b="1" spc="5" dirty="0">
                <a:latin typeface="Arial"/>
                <a:cs typeface="Arial"/>
              </a:rPr>
              <a:t>In </a:t>
            </a:r>
            <a:r>
              <a:rPr sz="2400" b="1" spc="-35" dirty="0">
                <a:latin typeface="Arial"/>
                <a:cs typeface="Arial"/>
              </a:rPr>
              <a:t>1996, </a:t>
            </a:r>
            <a:r>
              <a:rPr sz="2400" b="1" spc="185" dirty="0">
                <a:latin typeface="Arial"/>
                <a:cs typeface="Arial"/>
              </a:rPr>
              <a:t>Atlanta </a:t>
            </a:r>
            <a:r>
              <a:rPr sz="2400" b="1" spc="160" dirty="0">
                <a:latin typeface="Arial"/>
                <a:cs typeface="Arial"/>
              </a:rPr>
              <a:t>hosted </a:t>
            </a:r>
            <a:r>
              <a:rPr sz="2400" b="1" spc="210" dirty="0">
                <a:latin typeface="Arial"/>
                <a:cs typeface="Arial"/>
              </a:rPr>
              <a:t>the </a:t>
            </a:r>
            <a:r>
              <a:rPr sz="2400" b="1" spc="114" dirty="0">
                <a:latin typeface="Arial"/>
                <a:cs typeface="Arial"/>
              </a:rPr>
              <a:t>Centennial</a:t>
            </a:r>
            <a:r>
              <a:rPr sz="2400" b="1" spc="-185" dirty="0">
                <a:latin typeface="Arial"/>
                <a:cs typeface="Arial"/>
              </a:rPr>
              <a:t> </a:t>
            </a:r>
            <a:r>
              <a:rPr sz="2400" b="1" spc="140" dirty="0">
                <a:latin typeface="Arial"/>
                <a:cs typeface="Arial"/>
              </a:rPr>
              <a:t>Summer</a:t>
            </a:r>
            <a:endParaRPr sz="2400" b="1" dirty="0">
              <a:latin typeface="Arial"/>
              <a:cs typeface="Arial"/>
            </a:endParaRPr>
          </a:p>
          <a:p>
            <a:pPr marL="584200">
              <a:lnSpc>
                <a:spcPct val="100000"/>
              </a:lnSpc>
            </a:pPr>
            <a:r>
              <a:rPr sz="2400" b="1" spc="110" dirty="0">
                <a:latin typeface="Arial"/>
                <a:cs typeface="Arial"/>
              </a:rPr>
              <a:t>Olympic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75" dirty="0">
                <a:latin typeface="Arial"/>
                <a:cs typeface="Arial"/>
              </a:rPr>
              <a:t>Games.</a:t>
            </a:r>
            <a:r>
              <a:rPr lang="en-US" sz="2400" b="1" spc="75" dirty="0">
                <a:latin typeface="Arial"/>
                <a:cs typeface="Arial"/>
              </a:rPr>
              <a:t> Largest event since Cotton Expo</a:t>
            </a:r>
            <a:br>
              <a:rPr lang="en-US" sz="2400" b="1" spc="75" dirty="0">
                <a:latin typeface="Arial"/>
                <a:cs typeface="Arial"/>
              </a:rPr>
            </a:br>
            <a:r>
              <a:rPr lang="en-US" sz="2400" b="1" spc="75" dirty="0">
                <a:latin typeface="Arial"/>
                <a:cs typeface="Arial"/>
              </a:rPr>
              <a:t/>
            </a:r>
            <a:br>
              <a:rPr lang="en-US" sz="2400" b="1" spc="75" dirty="0">
                <a:latin typeface="Arial"/>
                <a:cs typeface="Arial"/>
              </a:rPr>
            </a:br>
            <a:endParaRPr sz="2400" b="1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7206" y="2862707"/>
            <a:ext cx="9994900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marR="623570" indent="-571500">
              <a:lnSpc>
                <a:spcPct val="100000"/>
              </a:lnSpc>
              <a:buChar char="•"/>
              <a:tabLst>
                <a:tab pos="584200" algn="l"/>
                <a:tab pos="584835" algn="l"/>
              </a:tabLst>
            </a:pPr>
            <a:r>
              <a:rPr sz="2400" b="1" spc="145" dirty="0">
                <a:latin typeface="Arial"/>
                <a:cs typeface="Arial"/>
              </a:rPr>
              <a:t>The </a:t>
            </a:r>
            <a:r>
              <a:rPr sz="2400" b="1" spc="204" dirty="0">
                <a:latin typeface="Arial"/>
                <a:cs typeface="Arial"/>
              </a:rPr>
              <a:t>festivities </a:t>
            </a:r>
            <a:r>
              <a:rPr sz="2400" b="1" spc="200" dirty="0">
                <a:latin typeface="Arial"/>
                <a:cs typeface="Arial"/>
              </a:rPr>
              <a:t>not </a:t>
            </a:r>
            <a:r>
              <a:rPr sz="2400" b="1" spc="105" dirty="0">
                <a:latin typeface="Arial"/>
                <a:cs typeface="Arial"/>
              </a:rPr>
              <a:t>only </a:t>
            </a:r>
            <a:r>
              <a:rPr sz="2400" b="1" spc="160" dirty="0">
                <a:latin typeface="Arial"/>
                <a:cs typeface="Arial"/>
              </a:rPr>
              <a:t>honored </a:t>
            </a:r>
            <a:r>
              <a:rPr sz="2400" b="1" spc="204" dirty="0">
                <a:latin typeface="Arial"/>
                <a:cs typeface="Arial"/>
              </a:rPr>
              <a:t>the </a:t>
            </a:r>
            <a:r>
              <a:rPr sz="2400" b="1" spc="180" dirty="0">
                <a:latin typeface="Arial"/>
                <a:cs typeface="Arial"/>
              </a:rPr>
              <a:t>hundredth  </a:t>
            </a:r>
            <a:r>
              <a:rPr sz="2400" b="1" spc="175" dirty="0">
                <a:latin typeface="Arial"/>
                <a:cs typeface="Arial"/>
              </a:rPr>
              <a:t>anniversary </a:t>
            </a:r>
            <a:r>
              <a:rPr sz="2400" b="1" spc="275" dirty="0">
                <a:latin typeface="Arial"/>
                <a:cs typeface="Arial"/>
              </a:rPr>
              <a:t>of </a:t>
            </a:r>
            <a:r>
              <a:rPr sz="2400" b="1" spc="204" dirty="0">
                <a:latin typeface="Arial"/>
                <a:cs typeface="Arial"/>
              </a:rPr>
              <a:t>the </a:t>
            </a:r>
            <a:r>
              <a:rPr sz="2400" b="1" spc="170" dirty="0">
                <a:latin typeface="Arial"/>
                <a:cs typeface="Arial"/>
              </a:rPr>
              <a:t>modern </a:t>
            </a:r>
            <a:r>
              <a:rPr sz="2400" b="1" spc="110" dirty="0">
                <a:latin typeface="Arial"/>
                <a:cs typeface="Arial"/>
              </a:rPr>
              <a:t>Olympics </a:t>
            </a:r>
            <a:r>
              <a:rPr sz="2400" b="1" spc="220" dirty="0">
                <a:latin typeface="Arial"/>
                <a:cs typeface="Arial"/>
              </a:rPr>
              <a:t>but </a:t>
            </a:r>
            <a:r>
              <a:rPr sz="2400" b="1" spc="85" dirty="0">
                <a:latin typeface="Arial"/>
                <a:cs typeface="Arial"/>
              </a:rPr>
              <a:t>also  </a:t>
            </a:r>
            <a:r>
              <a:rPr sz="2400" b="1" spc="210" dirty="0">
                <a:latin typeface="Arial"/>
                <a:cs typeface="Arial"/>
              </a:rPr>
              <a:t>brought </a:t>
            </a:r>
            <a:r>
              <a:rPr sz="2400" b="1" spc="185" dirty="0">
                <a:latin typeface="Arial"/>
                <a:cs typeface="Arial"/>
              </a:rPr>
              <a:t>recognition </a:t>
            </a:r>
            <a:r>
              <a:rPr sz="2400" b="1" spc="85" dirty="0">
                <a:latin typeface="Arial"/>
                <a:cs typeface="Arial"/>
              </a:rPr>
              <a:t>and </a:t>
            </a:r>
            <a:r>
              <a:rPr sz="2400" b="1" spc="170" dirty="0">
                <a:latin typeface="Arial"/>
                <a:cs typeface="Arial"/>
              </a:rPr>
              <a:t>investment </a:t>
            </a:r>
            <a:r>
              <a:rPr sz="2400" b="1" spc="260" dirty="0">
                <a:latin typeface="Arial"/>
                <a:cs typeface="Arial"/>
              </a:rPr>
              <a:t>to</a:t>
            </a:r>
            <a:r>
              <a:rPr sz="2400" b="1" spc="-325" dirty="0">
                <a:latin typeface="Arial"/>
                <a:cs typeface="Arial"/>
              </a:rPr>
              <a:t> </a:t>
            </a:r>
            <a:r>
              <a:rPr sz="2400" b="1" spc="140" dirty="0">
                <a:latin typeface="Arial"/>
                <a:cs typeface="Arial"/>
              </a:rPr>
              <a:t>Georgia  </a:t>
            </a:r>
            <a:r>
              <a:rPr sz="2400" b="1" spc="285" dirty="0">
                <a:latin typeface="Arial"/>
                <a:cs typeface="Arial"/>
              </a:rPr>
              <a:t>from </a:t>
            </a:r>
            <a:r>
              <a:rPr sz="2400" b="1" spc="70" dirty="0">
                <a:latin typeface="Arial"/>
                <a:cs typeface="Arial"/>
              </a:rPr>
              <a:t>all </a:t>
            </a:r>
            <a:r>
              <a:rPr sz="2400" b="1" spc="229" dirty="0">
                <a:latin typeface="Arial"/>
                <a:cs typeface="Arial"/>
              </a:rPr>
              <a:t>over </a:t>
            </a:r>
            <a:r>
              <a:rPr sz="2400" b="1" spc="204" dirty="0">
                <a:latin typeface="Arial"/>
                <a:cs typeface="Arial"/>
              </a:rPr>
              <a:t>the</a:t>
            </a:r>
            <a:r>
              <a:rPr sz="2400" b="1" spc="-395" dirty="0">
                <a:latin typeface="Arial"/>
                <a:cs typeface="Arial"/>
              </a:rPr>
              <a:t> </a:t>
            </a:r>
            <a:r>
              <a:rPr sz="2400" b="1" spc="215" dirty="0">
                <a:latin typeface="Arial"/>
                <a:cs typeface="Arial"/>
              </a:rPr>
              <a:t>world.</a:t>
            </a:r>
            <a:endParaRPr sz="24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400" b="1" dirty="0">
              <a:latin typeface="Times New Roman"/>
              <a:cs typeface="Times New Roman"/>
            </a:endParaRPr>
          </a:p>
          <a:p>
            <a:pPr marL="584200" marR="5080" indent="-571500" algn="just">
              <a:lnSpc>
                <a:spcPct val="100000"/>
              </a:lnSpc>
              <a:buChar char="•"/>
              <a:tabLst>
                <a:tab pos="584835" algn="l"/>
              </a:tabLst>
            </a:pPr>
            <a:r>
              <a:rPr sz="2400" b="1" spc="170" dirty="0">
                <a:latin typeface="Arial"/>
                <a:cs typeface="Arial"/>
              </a:rPr>
              <a:t>With </a:t>
            </a:r>
            <a:r>
              <a:rPr sz="2400" b="1" spc="204" dirty="0">
                <a:latin typeface="Arial"/>
                <a:cs typeface="Arial"/>
              </a:rPr>
              <a:t>the </a:t>
            </a:r>
            <a:r>
              <a:rPr sz="2400" b="1" spc="100" dirty="0">
                <a:latin typeface="Arial"/>
                <a:cs typeface="Arial"/>
              </a:rPr>
              <a:t>opening </a:t>
            </a:r>
            <a:r>
              <a:rPr sz="2400" b="1" spc="275" dirty="0">
                <a:latin typeface="Arial"/>
                <a:cs typeface="Arial"/>
              </a:rPr>
              <a:t>of</a:t>
            </a:r>
            <a:r>
              <a:rPr sz="2400" b="1" spc="-490" dirty="0">
                <a:latin typeface="Arial"/>
                <a:cs typeface="Arial"/>
              </a:rPr>
              <a:t> </a:t>
            </a:r>
            <a:r>
              <a:rPr sz="2400" b="1" spc="204" dirty="0">
                <a:latin typeface="Arial"/>
                <a:cs typeface="Arial"/>
              </a:rPr>
              <a:t>the </a:t>
            </a:r>
            <a:r>
              <a:rPr sz="2400" b="1" spc="70" dirty="0">
                <a:latin typeface="Arial"/>
                <a:cs typeface="Arial"/>
              </a:rPr>
              <a:t>Games, </a:t>
            </a:r>
            <a:r>
              <a:rPr sz="2400" b="1" spc="185" dirty="0">
                <a:latin typeface="Arial"/>
                <a:cs typeface="Arial"/>
              </a:rPr>
              <a:t>Atlanta </a:t>
            </a:r>
            <a:r>
              <a:rPr sz="2400" b="1" spc="160" dirty="0">
                <a:latin typeface="Arial"/>
                <a:cs typeface="Arial"/>
              </a:rPr>
              <a:t>welcomed  </a:t>
            </a:r>
            <a:r>
              <a:rPr sz="2400" b="1" spc="-80" dirty="0">
                <a:latin typeface="Arial"/>
                <a:cs typeface="Arial"/>
              </a:rPr>
              <a:t>197 </a:t>
            </a:r>
            <a:r>
              <a:rPr sz="2400" b="1" spc="135" dirty="0">
                <a:latin typeface="Arial"/>
                <a:cs typeface="Arial"/>
              </a:rPr>
              <a:t>nations, </a:t>
            </a:r>
            <a:r>
              <a:rPr sz="2400" b="1" spc="80" dirty="0">
                <a:latin typeface="Arial"/>
                <a:cs typeface="Arial"/>
              </a:rPr>
              <a:t>as </a:t>
            </a:r>
            <a:r>
              <a:rPr sz="2400" b="1" spc="155" dirty="0">
                <a:latin typeface="Arial"/>
                <a:cs typeface="Arial"/>
              </a:rPr>
              <a:t>well </a:t>
            </a:r>
            <a:r>
              <a:rPr sz="2400" b="1" spc="80" dirty="0">
                <a:latin typeface="Arial"/>
                <a:cs typeface="Arial"/>
              </a:rPr>
              <a:t>as </a:t>
            </a:r>
            <a:r>
              <a:rPr sz="2400" b="1" spc="155" dirty="0">
                <a:latin typeface="Arial"/>
                <a:cs typeface="Arial"/>
              </a:rPr>
              <a:t>countless </a:t>
            </a:r>
            <a:r>
              <a:rPr sz="2400" b="1" spc="215" dirty="0">
                <a:latin typeface="Arial"/>
                <a:cs typeface="Arial"/>
              </a:rPr>
              <a:t>spectators </a:t>
            </a:r>
            <a:r>
              <a:rPr sz="2400" b="1" spc="265" dirty="0">
                <a:latin typeface="Arial"/>
                <a:cs typeface="Arial"/>
              </a:rPr>
              <a:t>to</a:t>
            </a:r>
            <a:r>
              <a:rPr sz="2400" b="1" spc="-220" dirty="0">
                <a:latin typeface="Arial"/>
                <a:cs typeface="Arial"/>
              </a:rPr>
              <a:t> </a:t>
            </a:r>
            <a:r>
              <a:rPr sz="2400" b="1" spc="204" dirty="0">
                <a:latin typeface="Arial"/>
                <a:cs typeface="Arial"/>
              </a:rPr>
              <a:t>the  </a:t>
            </a:r>
            <a:r>
              <a:rPr sz="2400" b="1" spc="225" dirty="0">
                <a:latin typeface="Arial"/>
                <a:cs typeface="Arial"/>
              </a:rPr>
              <a:t>city.</a:t>
            </a:r>
            <a:endParaRPr sz="24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43639" y="-210221"/>
            <a:ext cx="12190730" cy="7054504"/>
          </a:xfrm>
          <a:custGeom>
            <a:avLst/>
            <a:gdLst/>
            <a:ahLst/>
            <a:cxnLst/>
            <a:rect l="l" t="t" r="r" b="b"/>
            <a:pathLst>
              <a:path w="12190730" h="6844665">
                <a:moveTo>
                  <a:pt x="0" y="6844283"/>
                </a:moveTo>
                <a:lnTo>
                  <a:pt x="12190476" y="6844283"/>
                </a:lnTo>
                <a:lnTo>
                  <a:pt x="12190476" y="0"/>
                </a:lnTo>
                <a:lnTo>
                  <a:pt x="0" y="0"/>
                </a:lnTo>
                <a:lnTo>
                  <a:pt x="0" y="6844283"/>
                </a:lnTo>
                <a:close/>
              </a:path>
            </a:pathLst>
          </a:custGeom>
          <a:solidFill>
            <a:srgbClr val="2BB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 flipV="1">
            <a:off x="1523" y="6346697"/>
            <a:ext cx="12190730" cy="497586"/>
          </a:xfrm>
          <a:custGeom>
            <a:avLst/>
            <a:gdLst/>
            <a:ahLst/>
            <a:cxnLst/>
            <a:rect l="l" t="t" r="r" b="b"/>
            <a:pathLst>
              <a:path w="12190730">
                <a:moveTo>
                  <a:pt x="0" y="0"/>
                </a:moveTo>
                <a:lnTo>
                  <a:pt x="1219047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" y="0"/>
            <a:ext cx="0" cy="6844665"/>
          </a:xfrm>
          <a:custGeom>
            <a:avLst/>
            <a:gdLst/>
            <a:ahLst/>
            <a:cxnLst/>
            <a:rect l="l" t="t" r="r" b="b"/>
            <a:pathLst>
              <a:path h="6844665">
                <a:moveTo>
                  <a:pt x="0" y="0"/>
                </a:moveTo>
                <a:lnTo>
                  <a:pt x="0" y="684428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02623" y="896111"/>
            <a:ext cx="3261360" cy="523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35795" y="1129283"/>
            <a:ext cx="2596896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16745" y="1110233"/>
            <a:ext cx="2635250" cy="4610100"/>
          </a:xfrm>
          <a:custGeom>
            <a:avLst/>
            <a:gdLst/>
            <a:ahLst/>
            <a:cxnLst/>
            <a:rect l="l" t="t" r="r" b="b"/>
            <a:pathLst>
              <a:path w="2635250" h="4610100">
                <a:moveTo>
                  <a:pt x="0" y="4610100"/>
                </a:moveTo>
                <a:lnTo>
                  <a:pt x="2634996" y="4610100"/>
                </a:lnTo>
                <a:lnTo>
                  <a:pt x="2634996" y="0"/>
                </a:lnTo>
                <a:lnTo>
                  <a:pt x="0" y="0"/>
                </a:lnTo>
                <a:lnTo>
                  <a:pt x="0" y="46101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1836" y="885444"/>
            <a:ext cx="8811768" cy="5236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5008" y="1118616"/>
            <a:ext cx="8147304" cy="457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5958" y="1099566"/>
            <a:ext cx="8185784" cy="4610100"/>
          </a:xfrm>
          <a:custGeom>
            <a:avLst/>
            <a:gdLst/>
            <a:ahLst/>
            <a:cxnLst/>
            <a:rect l="l" t="t" r="r" b="b"/>
            <a:pathLst>
              <a:path w="8185784" h="4610100">
                <a:moveTo>
                  <a:pt x="0" y="4610100"/>
                </a:moveTo>
                <a:lnTo>
                  <a:pt x="8185404" y="4610100"/>
                </a:lnTo>
                <a:lnTo>
                  <a:pt x="8185404" y="0"/>
                </a:lnTo>
                <a:lnTo>
                  <a:pt x="0" y="0"/>
                </a:lnTo>
                <a:lnTo>
                  <a:pt x="0" y="461010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9119" y="0"/>
            <a:ext cx="11050524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0381" y="16000"/>
            <a:ext cx="10668000" cy="6842125"/>
          </a:xfrm>
          <a:custGeom>
            <a:avLst/>
            <a:gdLst/>
            <a:ahLst/>
            <a:cxnLst/>
            <a:rect l="l" t="t" r="r" b="b"/>
            <a:pathLst>
              <a:path w="10668000" h="6842125">
                <a:moveTo>
                  <a:pt x="10668000" y="6841996"/>
                </a:moveTo>
                <a:lnTo>
                  <a:pt x="10668000" y="0"/>
                </a:lnTo>
                <a:lnTo>
                  <a:pt x="0" y="0"/>
                </a:lnTo>
                <a:lnTo>
                  <a:pt x="0" y="6841996"/>
                </a:lnTo>
                <a:lnTo>
                  <a:pt x="10668000" y="6841996"/>
                </a:lnTo>
                <a:close/>
              </a:path>
            </a:pathLst>
          </a:custGeom>
          <a:solidFill>
            <a:srgbClr val="956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0381" y="16000"/>
            <a:ext cx="10668000" cy="6842125"/>
          </a:xfrm>
          <a:custGeom>
            <a:avLst/>
            <a:gdLst/>
            <a:ahLst/>
            <a:cxnLst/>
            <a:rect l="l" t="t" r="r" b="b"/>
            <a:pathLst>
              <a:path w="10668000" h="6842125">
                <a:moveTo>
                  <a:pt x="10668000" y="6841996"/>
                </a:moveTo>
                <a:lnTo>
                  <a:pt x="10668000" y="0"/>
                </a:lnTo>
                <a:lnTo>
                  <a:pt x="0" y="0"/>
                </a:lnTo>
                <a:lnTo>
                  <a:pt x="0" y="684199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3553" y="43434"/>
            <a:ext cx="10203180" cy="6814820"/>
          </a:xfrm>
          <a:custGeom>
            <a:avLst/>
            <a:gdLst/>
            <a:ahLst/>
            <a:cxnLst/>
            <a:rect l="l" t="t" r="r" b="b"/>
            <a:pathLst>
              <a:path w="10203180" h="6814820">
                <a:moveTo>
                  <a:pt x="10203180" y="6814563"/>
                </a:moveTo>
                <a:lnTo>
                  <a:pt x="10203180" y="0"/>
                </a:lnTo>
                <a:lnTo>
                  <a:pt x="0" y="0"/>
                </a:lnTo>
                <a:lnTo>
                  <a:pt x="0" y="6814563"/>
                </a:lnTo>
                <a:lnTo>
                  <a:pt x="10203180" y="68145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3553" y="43434"/>
            <a:ext cx="10203180" cy="6814820"/>
          </a:xfrm>
          <a:custGeom>
            <a:avLst/>
            <a:gdLst/>
            <a:ahLst/>
            <a:cxnLst/>
            <a:rect l="l" t="t" r="r" b="b"/>
            <a:pathLst>
              <a:path w="10203180" h="6814820">
                <a:moveTo>
                  <a:pt x="10203180" y="6814563"/>
                </a:moveTo>
                <a:lnTo>
                  <a:pt x="10203180" y="0"/>
                </a:lnTo>
                <a:lnTo>
                  <a:pt x="0" y="0"/>
                </a:lnTo>
                <a:lnTo>
                  <a:pt x="0" y="6814563"/>
                </a:lnTo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46732" y="106679"/>
            <a:ext cx="8104632" cy="1420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93976" y="126492"/>
            <a:ext cx="8010144" cy="13243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20341" y="252297"/>
            <a:ext cx="7757794" cy="10727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67206" y="1585214"/>
            <a:ext cx="9686290" cy="1113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marR="5080" indent="-571500">
              <a:lnSpc>
                <a:spcPct val="100000"/>
              </a:lnSpc>
              <a:buChar char="•"/>
              <a:tabLst>
                <a:tab pos="584200" algn="l"/>
                <a:tab pos="584835" algn="l"/>
              </a:tabLst>
            </a:pPr>
            <a:r>
              <a:rPr sz="2400" spc="120" dirty="0">
                <a:latin typeface="Arial"/>
                <a:cs typeface="Arial"/>
              </a:rPr>
              <a:t>Existing </a:t>
            </a:r>
            <a:r>
              <a:rPr sz="2400" spc="170" dirty="0">
                <a:latin typeface="Arial"/>
                <a:cs typeface="Arial"/>
              </a:rPr>
              <a:t>sports </a:t>
            </a:r>
            <a:r>
              <a:rPr sz="2400" spc="95" dirty="0">
                <a:latin typeface="Arial"/>
                <a:cs typeface="Arial"/>
              </a:rPr>
              <a:t>venues </a:t>
            </a:r>
            <a:r>
              <a:rPr sz="2400" spc="215" dirty="0">
                <a:latin typeface="Arial"/>
                <a:cs typeface="Arial"/>
              </a:rPr>
              <a:t>were </a:t>
            </a:r>
            <a:r>
              <a:rPr sz="2400" spc="80" dirty="0">
                <a:latin typeface="Arial"/>
                <a:cs typeface="Arial"/>
              </a:rPr>
              <a:t>expanded </a:t>
            </a:r>
            <a:r>
              <a:rPr sz="2400" spc="70" dirty="0">
                <a:latin typeface="Arial"/>
                <a:cs typeface="Arial"/>
              </a:rPr>
              <a:t>and </a:t>
            </a:r>
            <a:r>
              <a:rPr sz="2400" spc="100" dirty="0">
                <a:latin typeface="Arial"/>
                <a:cs typeface="Arial"/>
              </a:rPr>
              <a:t>additional</a:t>
            </a:r>
            <a:r>
              <a:rPr sz="2400" spc="-250" dirty="0">
                <a:latin typeface="Arial"/>
                <a:cs typeface="Arial"/>
              </a:rPr>
              <a:t> </a:t>
            </a:r>
            <a:r>
              <a:rPr sz="2400" spc="95" dirty="0">
                <a:latin typeface="Arial"/>
                <a:cs typeface="Arial"/>
              </a:rPr>
              <a:t>venues  </a:t>
            </a:r>
            <a:r>
              <a:rPr sz="2400" spc="215" dirty="0">
                <a:latin typeface="Arial"/>
                <a:cs typeface="Arial"/>
              </a:rPr>
              <a:t>were </a:t>
            </a:r>
            <a:r>
              <a:rPr sz="2400" spc="180" dirty="0">
                <a:latin typeface="Arial"/>
                <a:cs typeface="Arial"/>
              </a:rPr>
              <a:t>constructed </a:t>
            </a:r>
            <a:r>
              <a:rPr sz="2400" spc="155" dirty="0">
                <a:latin typeface="Arial"/>
                <a:cs typeface="Arial"/>
              </a:rPr>
              <a:t>not </a:t>
            </a:r>
            <a:r>
              <a:rPr sz="2400" spc="85" dirty="0">
                <a:latin typeface="Arial"/>
                <a:cs typeface="Arial"/>
              </a:rPr>
              <a:t>only </a:t>
            </a:r>
            <a:r>
              <a:rPr sz="2400" spc="160" dirty="0">
                <a:latin typeface="Arial"/>
                <a:cs typeface="Arial"/>
              </a:rPr>
              <a:t>throughout </a:t>
            </a:r>
            <a:r>
              <a:rPr sz="2400" spc="165" dirty="0">
                <a:latin typeface="Arial"/>
                <a:cs typeface="Arial"/>
              </a:rPr>
              <a:t>the </a:t>
            </a:r>
            <a:r>
              <a:rPr sz="2400" spc="175" dirty="0">
                <a:latin typeface="Arial"/>
                <a:cs typeface="Arial"/>
              </a:rPr>
              <a:t>city, but </a:t>
            </a:r>
            <a:r>
              <a:rPr sz="2400" spc="70" dirty="0">
                <a:latin typeface="Arial"/>
                <a:cs typeface="Arial"/>
              </a:rPr>
              <a:t>also  </a:t>
            </a:r>
            <a:r>
              <a:rPr sz="2400" spc="160" dirty="0">
                <a:latin typeface="Arial"/>
                <a:cs typeface="Arial"/>
              </a:rPr>
              <a:t>throughout </a:t>
            </a:r>
            <a:r>
              <a:rPr sz="2400" spc="165" dirty="0">
                <a:latin typeface="Arial"/>
                <a:cs typeface="Arial"/>
              </a:rPr>
              <a:t>the </a:t>
            </a:r>
            <a:r>
              <a:rPr sz="2400" spc="175" dirty="0">
                <a:latin typeface="Arial"/>
                <a:cs typeface="Arial"/>
              </a:rPr>
              <a:t>state </a:t>
            </a:r>
            <a:r>
              <a:rPr sz="2400" spc="70" dirty="0">
                <a:latin typeface="Arial"/>
                <a:cs typeface="Arial"/>
              </a:rPr>
              <a:t>and </a:t>
            </a:r>
            <a:r>
              <a:rPr sz="2400" spc="195" dirty="0">
                <a:latin typeface="Arial"/>
                <a:cs typeface="Arial"/>
              </a:rPr>
              <a:t>other </a:t>
            </a:r>
            <a:r>
              <a:rPr sz="2400" spc="135" dirty="0">
                <a:latin typeface="Arial"/>
                <a:cs typeface="Arial"/>
              </a:rPr>
              <a:t>surrounding</a:t>
            </a:r>
            <a:r>
              <a:rPr sz="2400" spc="-360" dirty="0">
                <a:latin typeface="Arial"/>
                <a:cs typeface="Arial"/>
              </a:rPr>
              <a:t> </a:t>
            </a:r>
            <a:r>
              <a:rPr sz="2400" spc="155" dirty="0">
                <a:latin typeface="Arial"/>
                <a:cs typeface="Arial"/>
              </a:rPr>
              <a:t>states.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7206" y="3048634"/>
            <a:ext cx="9763125" cy="3308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marR="77470" indent="-571500" algn="just">
              <a:lnSpc>
                <a:spcPct val="100000"/>
              </a:lnSpc>
              <a:buChar char="•"/>
              <a:tabLst>
                <a:tab pos="584835" algn="l"/>
              </a:tabLst>
            </a:pPr>
            <a:r>
              <a:rPr sz="2400" spc="150" dirty="0">
                <a:latin typeface="Arial"/>
                <a:cs typeface="Arial"/>
              </a:rPr>
              <a:t>Downtown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150" dirty="0">
                <a:latin typeface="Arial"/>
                <a:cs typeface="Arial"/>
              </a:rPr>
              <a:t>Atlanta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135" dirty="0">
                <a:latin typeface="Arial"/>
                <a:cs typeface="Arial"/>
              </a:rPr>
              <a:t>was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130" dirty="0">
                <a:latin typeface="Arial"/>
                <a:cs typeface="Arial"/>
              </a:rPr>
              <a:t>revamped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195" dirty="0">
                <a:latin typeface="Arial"/>
                <a:cs typeface="Arial"/>
              </a:rPr>
              <a:t>with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145" dirty="0">
                <a:latin typeface="Arial"/>
                <a:cs typeface="Arial"/>
              </a:rPr>
              <a:t>new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110" dirty="0">
                <a:latin typeface="Arial"/>
                <a:cs typeface="Arial"/>
              </a:rPr>
              <a:t>sidewalks,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180" dirty="0">
                <a:latin typeface="Arial"/>
                <a:cs typeface="Arial"/>
              </a:rPr>
              <a:t>trees,  </a:t>
            </a:r>
            <a:r>
              <a:rPr sz="2400" spc="70" dirty="0">
                <a:latin typeface="Arial"/>
                <a:cs typeface="Arial"/>
              </a:rPr>
              <a:t>and </a:t>
            </a:r>
            <a:r>
              <a:rPr sz="2400" spc="114" dirty="0">
                <a:latin typeface="Arial"/>
                <a:cs typeface="Arial"/>
              </a:rPr>
              <a:t>lights, </a:t>
            </a:r>
            <a:r>
              <a:rPr sz="2400" spc="70" dirty="0">
                <a:latin typeface="Arial"/>
                <a:cs typeface="Arial"/>
              </a:rPr>
              <a:t>and </a:t>
            </a:r>
            <a:r>
              <a:rPr sz="2400" spc="165" dirty="0">
                <a:latin typeface="Arial"/>
                <a:cs typeface="Arial"/>
              </a:rPr>
              <a:t>the </a:t>
            </a:r>
            <a:r>
              <a:rPr sz="2400" spc="105" dirty="0">
                <a:latin typeface="Arial"/>
                <a:cs typeface="Arial"/>
              </a:rPr>
              <a:t>21-acre </a:t>
            </a:r>
            <a:r>
              <a:rPr sz="2400" spc="90" dirty="0">
                <a:latin typeface="Arial"/>
                <a:cs typeface="Arial"/>
              </a:rPr>
              <a:t>Centennial </a:t>
            </a:r>
            <a:r>
              <a:rPr sz="2400" spc="140" dirty="0">
                <a:latin typeface="Arial"/>
                <a:cs typeface="Arial"/>
              </a:rPr>
              <a:t>Park </a:t>
            </a:r>
            <a:r>
              <a:rPr sz="2400" spc="135" dirty="0">
                <a:latin typeface="Arial"/>
                <a:cs typeface="Arial"/>
              </a:rPr>
              <a:t>was </a:t>
            </a:r>
            <a:r>
              <a:rPr sz="2400" spc="95" dirty="0">
                <a:latin typeface="Arial"/>
                <a:cs typeface="Arial"/>
              </a:rPr>
              <a:t>developed</a:t>
            </a:r>
            <a:r>
              <a:rPr sz="2400" spc="-385" dirty="0">
                <a:latin typeface="Arial"/>
                <a:cs typeface="Arial"/>
              </a:rPr>
              <a:t> </a:t>
            </a:r>
            <a:r>
              <a:rPr sz="2400" spc="80" dirty="0">
                <a:latin typeface="Arial"/>
                <a:cs typeface="Arial"/>
              </a:rPr>
              <a:t>in  </a:t>
            </a:r>
            <a:r>
              <a:rPr sz="2400" spc="165" dirty="0">
                <a:latin typeface="Arial"/>
                <a:cs typeface="Arial"/>
              </a:rPr>
              <a:t>the </a:t>
            </a:r>
            <a:r>
              <a:rPr sz="2400" spc="185" dirty="0">
                <a:latin typeface="Arial"/>
                <a:cs typeface="Arial"/>
              </a:rPr>
              <a:t>heart </a:t>
            </a:r>
            <a:r>
              <a:rPr sz="2400" spc="220" dirty="0">
                <a:latin typeface="Arial"/>
                <a:cs typeface="Arial"/>
              </a:rPr>
              <a:t>of </a:t>
            </a:r>
            <a:r>
              <a:rPr sz="2400" spc="165" dirty="0">
                <a:latin typeface="Arial"/>
                <a:cs typeface="Arial"/>
              </a:rPr>
              <a:t>the</a:t>
            </a:r>
            <a:r>
              <a:rPr sz="2400" spc="-430" dirty="0">
                <a:latin typeface="Arial"/>
                <a:cs typeface="Arial"/>
              </a:rPr>
              <a:t> </a:t>
            </a:r>
            <a:r>
              <a:rPr sz="2400" spc="180" dirty="0">
                <a:latin typeface="Arial"/>
                <a:cs typeface="Arial"/>
              </a:rPr>
              <a:t>city.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buChar char="•"/>
              <a:tabLst>
                <a:tab pos="584200" algn="l"/>
                <a:tab pos="584835" algn="l"/>
              </a:tabLst>
            </a:pPr>
            <a:r>
              <a:rPr sz="2400" spc="120" dirty="0">
                <a:latin typeface="Arial"/>
                <a:cs typeface="Arial"/>
              </a:rPr>
              <a:t>The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90" dirty="0">
                <a:latin typeface="Arial"/>
                <a:cs typeface="Arial"/>
              </a:rPr>
              <a:t>Olympic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95" dirty="0">
                <a:latin typeface="Arial"/>
                <a:cs typeface="Arial"/>
              </a:rPr>
              <a:t>Stadium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114" dirty="0">
                <a:latin typeface="Arial"/>
                <a:cs typeface="Arial"/>
              </a:rPr>
              <a:t>became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165" dirty="0">
                <a:latin typeface="Arial"/>
                <a:cs typeface="Arial"/>
              </a:rPr>
              <a:t>the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145" dirty="0">
                <a:latin typeface="Arial"/>
                <a:cs typeface="Arial"/>
              </a:rPr>
              <a:t>new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80" dirty="0">
                <a:latin typeface="Arial"/>
                <a:cs typeface="Arial"/>
              </a:rPr>
              <a:t>home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275" dirty="0">
                <a:latin typeface="Arial"/>
                <a:cs typeface="Arial"/>
              </a:rPr>
              <a:t>for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165" dirty="0">
                <a:latin typeface="Arial"/>
                <a:cs typeface="Arial"/>
              </a:rPr>
              <a:t>the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150" dirty="0">
                <a:latin typeface="Arial"/>
                <a:cs typeface="Arial"/>
              </a:rPr>
              <a:t>Atlanta</a:t>
            </a:r>
            <a:endParaRPr sz="2400">
              <a:latin typeface="Arial"/>
              <a:cs typeface="Arial"/>
            </a:endParaRPr>
          </a:p>
          <a:p>
            <a:pPr marL="584200">
              <a:lnSpc>
                <a:spcPct val="100000"/>
              </a:lnSpc>
            </a:pPr>
            <a:r>
              <a:rPr sz="2400" spc="140" dirty="0">
                <a:latin typeface="Arial"/>
                <a:cs typeface="Arial"/>
              </a:rPr>
              <a:t>Braves.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584200" marR="5080" indent="-571500">
              <a:lnSpc>
                <a:spcPct val="100000"/>
              </a:lnSpc>
              <a:spcBef>
                <a:spcPts val="5"/>
              </a:spcBef>
              <a:buChar char="•"/>
              <a:tabLst>
                <a:tab pos="584200" algn="l"/>
                <a:tab pos="584835" algn="l"/>
              </a:tabLst>
            </a:pPr>
            <a:r>
              <a:rPr sz="2400" spc="125" dirty="0">
                <a:latin typeface="Arial"/>
                <a:cs typeface="Arial"/>
              </a:rPr>
              <a:t>New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165" dirty="0">
                <a:latin typeface="Arial"/>
                <a:cs typeface="Arial"/>
              </a:rPr>
              <a:t>dormitories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215" dirty="0">
                <a:latin typeface="Arial"/>
                <a:cs typeface="Arial"/>
              </a:rPr>
              <a:t>were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140" dirty="0">
                <a:latin typeface="Arial"/>
                <a:cs typeface="Arial"/>
              </a:rPr>
              <a:t>built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275" dirty="0">
                <a:latin typeface="Arial"/>
                <a:cs typeface="Arial"/>
              </a:rPr>
              <a:t>for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90" dirty="0">
                <a:latin typeface="Arial"/>
                <a:cs typeface="Arial"/>
              </a:rPr>
              <a:t>Olympic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140" dirty="0">
                <a:latin typeface="Arial"/>
                <a:cs typeface="Arial"/>
              </a:rPr>
              <a:t>athletes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70" dirty="0">
                <a:latin typeface="Arial"/>
                <a:cs typeface="Arial"/>
              </a:rPr>
              <a:t>and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180" dirty="0">
                <a:latin typeface="Arial"/>
                <a:cs typeface="Arial"/>
              </a:rPr>
              <a:t>are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140" dirty="0">
                <a:latin typeface="Arial"/>
                <a:cs typeface="Arial"/>
              </a:rPr>
              <a:t>now  </a:t>
            </a:r>
            <a:r>
              <a:rPr sz="2400" spc="90" dirty="0">
                <a:latin typeface="Arial"/>
                <a:cs typeface="Arial"/>
              </a:rPr>
              <a:t>used </a:t>
            </a:r>
            <a:r>
              <a:rPr sz="2400" spc="125" dirty="0">
                <a:latin typeface="Arial"/>
                <a:cs typeface="Arial"/>
              </a:rPr>
              <a:t>by </a:t>
            </a:r>
            <a:r>
              <a:rPr sz="2400" spc="175" dirty="0">
                <a:latin typeface="Arial"/>
                <a:cs typeface="Arial"/>
              </a:rPr>
              <a:t>state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135" dirty="0">
                <a:latin typeface="Arial"/>
                <a:cs typeface="Arial"/>
              </a:rPr>
              <a:t>universities.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0"/>
            <a:ext cx="12190730" cy="6844665"/>
          </a:xfrm>
          <a:custGeom>
            <a:avLst/>
            <a:gdLst/>
            <a:ahLst/>
            <a:cxnLst/>
            <a:rect l="l" t="t" r="r" b="b"/>
            <a:pathLst>
              <a:path w="12190730" h="6844665">
                <a:moveTo>
                  <a:pt x="0" y="6844283"/>
                </a:moveTo>
                <a:lnTo>
                  <a:pt x="12190476" y="6844283"/>
                </a:lnTo>
                <a:lnTo>
                  <a:pt x="12190476" y="0"/>
                </a:lnTo>
                <a:lnTo>
                  <a:pt x="0" y="0"/>
                </a:lnTo>
                <a:lnTo>
                  <a:pt x="0" y="6844283"/>
                </a:lnTo>
                <a:close/>
              </a:path>
            </a:pathLst>
          </a:custGeom>
          <a:solidFill>
            <a:srgbClr val="2BB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3" y="6844283"/>
            <a:ext cx="12190730" cy="0"/>
          </a:xfrm>
          <a:custGeom>
            <a:avLst/>
            <a:gdLst/>
            <a:ahLst/>
            <a:cxnLst/>
            <a:rect l="l" t="t" r="r" b="b"/>
            <a:pathLst>
              <a:path w="12190730">
                <a:moveTo>
                  <a:pt x="0" y="0"/>
                </a:moveTo>
                <a:lnTo>
                  <a:pt x="1219047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" y="0"/>
            <a:ext cx="0" cy="6844665"/>
          </a:xfrm>
          <a:custGeom>
            <a:avLst/>
            <a:gdLst/>
            <a:ahLst/>
            <a:cxnLst/>
            <a:rect l="l" t="t" r="r" b="b"/>
            <a:pathLst>
              <a:path h="6844665">
                <a:moveTo>
                  <a:pt x="0" y="0"/>
                </a:moveTo>
                <a:lnTo>
                  <a:pt x="0" y="684428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55" rIns="0" bIns="0" rtlCol="0">
            <a:spAutoFit/>
          </a:bodyPr>
          <a:lstStyle/>
          <a:p>
            <a:pPr marL="2491740">
              <a:lnSpc>
                <a:spcPct val="100000"/>
              </a:lnSpc>
            </a:pPr>
            <a:r>
              <a:rPr sz="3200" spc="120" dirty="0">
                <a:latin typeface="Arial"/>
                <a:cs typeface="Arial"/>
              </a:rPr>
              <a:t>Centennial Olympic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190" dirty="0">
                <a:latin typeface="Arial"/>
                <a:cs typeface="Arial"/>
              </a:rPr>
              <a:t>Park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54351" y="618744"/>
            <a:ext cx="8284464" cy="6239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7523" y="851916"/>
            <a:ext cx="7620000" cy="571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68473" y="832866"/>
            <a:ext cx="7658100" cy="5753100"/>
          </a:xfrm>
          <a:custGeom>
            <a:avLst/>
            <a:gdLst/>
            <a:ahLst/>
            <a:cxnLst/>
            <a:rect l="l" t="t" r="r" b="b"/>
            <a:pathLst>
              <a:path w="7658100" h="5753100">
                <a:moveTo>
                  <a:pt x="0" y="5753100"/>
                </a:moveTo>
                <a:lnTo>
                  <a:pt x="7658100" y="5753100"/>
                </a:lnTo>
                <a:lnTo>
                  <a:pt x="7658100" y="0"/>
                </a:lnTo>
                <a:lnTo>
                  <a:pt x="0" y="0"/>
                </a:lnTo>
                <a:lnTo>
                  <a:pt x="0" y="57531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0"/>
            <a:ext cx="12190730" cy="6844665"/>
          </a:xfrm>
          <a:custGeom>
            <a:avLst/>
            <a:gdLst/>
            <a:ahLst/>
            <a:cxnLst/>
            <a:rect l="l" t="t" r="r" b="b"/>
            <a:pathLst>
              <a:path w="12190730" h="6844665">
                <a:moveTo>
                  <a:pt x="0" y="6844283"/>
                </a:moveTo>
                <a:lnTo>
                  <a:pt x="12190476" y="6844283"/>
                </a:lnTo>
                <a:lnTo>
                  <a:pt x="12190476" y="0"/>
                </a:lnTo>
                <a:lnTo>
                  <a:pt x="0" y="0"/>
                </a:lnTo>
                <a:lnTo>
                  <a:pt x="0" y="6844283"/>
                </a:lnTo>
                <a:close/>
              </a:path>
            </a:pathLst>
          </a:custGeom>
          <a:solidFill>
            <a:srgbClr val="2BB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3" y="6844283"/>
            <a:ext cx="12190730" cy="0"/>
          </a:xfrm>
          <a:custGeom>
            <a:avLst/>
            <a:gdLst/>
            <a:ahLst/>
            <a:cxnLst/>
            <a:rect l="l" t="t" r="r" b="b"/>
            <a:pathLst>
              <a:path w="12190730">
                <a:moveTo>
                  <a:pt x="0" y="0"/>
                </a:moveTo>
                <a:lnTo>
                  <a:pt x="1219047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" y="0"/>
            <a:ext cx="0" cy="6844665"/>
          </a:xfrm>
          <a:custGeom>
            <a:avLst/>
            <a:gdLst/>
            <a:ahLst/>
            <a:cxnLst/>
            <a:rect l="l" t="t" r="r" b="b"/>
            <a:pathLst>
              <a:path h="6844665">
                <a:moveTo>
                  <a:pt x="0" y="0"/>
                </a:moveTo>
                <a:lnTo>
                  <a:pt x="0" y="684428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50741" y="0"/>
            <a:ext cx="489521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200" dirty="0">
                <a:latin typeface="Arial"/>
                <a:cs typeface="Arial"/>
              </a:rPr>
              <a:t>Atlanta </a:t>
            </a:r>
            <a:r>
              <a:rPr sz="3200" spc="120" dirty="0">
                <a:latin typeface="Arial"/>
                <a:cs typeface="Arial"/>
              </a:rPr>
              <a:t>Olympic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130" dirty="0">
                <a:latin typeface="Arial"/>
                <a:cs typeface="Arial"/>
              </a:rPr>
              <a:t>Stadium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68423" y="301752"/>
            <a:ext cx="8656320" cy="6556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01595" y="534922"/>
            <a:ext cx="7991856" cy="6309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82545" y="515872"/>
            <a:ext cx="8030209" cy="6342380"/>
          </a:xfrm>
          <a:custGeom>
            <a:avLst/>
            <a:gdLst/>
            <a:ahLst/>
            <a:cxnLst/>
            <a:rect l="l" t="t" r="r" b="b"/>
            <a:pathLst>
              <a:path w="8030209" h="6342380">
                <a:moveTo>
                  <a:pt x="8029956" y="6342124"/>
                </a:moveTo>
                <a:lnTo>
                  <a:pt x="8029956" y="0"/>
                </a:lnTo>
                <a:lnTo>
                  <a:pt x="0" y="0"/>
                </a:lnTo>
                <a:lnTo>
                  <a:pt x="0" y="634212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9119" y="0"/>
            <a:ext cx="11050524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0381" y="16000"/>
            <a:ext cx="10668000" cy="6842125"/>
          </a:xfrm>
          <a:custGeom>
            <a:avLst/>
            <a:gdLst/>
            <a:ahLst/>
            <a:cxnLst/>
            <a:rect l="l" t="t" r="r" b="b"/>
            <a:pathLst>
              <a:path w="10668000" h="6842125">
                <a:moveTo>
                  <a:pt x="10668000" y="6841996"/>
                </a:moveTo>
                <a:lnTo>
                  <a:pt x="10668000" y="0"/>
                </a:lnTo>
                <a:lnTo>
                  <a:pt x="0" y="0"/>
                </a:lnTo>
                <a:lnTo>
                  <a:pt x="0" y="6841996"/>
                </a:lnTo>
                <a:lnTo>
                  <a:pt x="10668000" y="6841996"/>
                </a:lnTo>
                <a:close/>
              </a:path>
            </a:pathLst>
          </a:custGeom>
          <a:solidFill>
            <a:srgbClr val="956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0381" y="16000"/>
            <a:ext cx="10668000" cy="6842125"/>
          </a:xfrm>
          <a:custGeom>
            <a:avLst/>
            <a:gdLst/>
            <a:ahLst/>
            <a:cxnLst/>
            <a:rect l="l" t="t" r="r" b="b"/>
            <a:pathLst>
              <a:path w="10668000" h="6842125">
                <a:moveTo>
                  <a:pt x="10668000" y="6841996"/>
                </a:moveTo>
                <a:lnTo>
                  <a:pt x="10668000" y="0"/>
                </a:lnTo>
                <a:lnTo>
                  <a:pt x="0" y="0"/>
                </a:lnTo>
                <a:lnTo>
                  <a:pt x="0" y="684199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3553" y="43434"/>
            <a:ext cx="10203180" cy="6814820"/>
          </a:xfrm>
          <a:custGeom>
            <a:avLst/>
            <a:gdLst/>
            <a:ahLst/>
            <a:cxnLst/>
            <a:rect l="l" t="t" r="r" b="b"/>
            <a:pathLst>
              <a:path w="10203180" h="6814820">
                <a:moveTo>
                  <a:pt x="10203180" y="6814563"/>
                </a:moveTo>
                <a:lnTo>
                  <a:pt x="10203180" y="0"/>
                </a:lnTo>
                <a:lnTo>
                  <a:pt x="0" y="0"/>
                </a:lnTo>
                <a:lnTo>
                  <a:pt x="0" y="6814563"/>
                </a:lnTo>
                <a:lnTo>
                  <a:pt x="10203180" y="68145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3553" y="43434"/>
            <a:ext cx="10203180" cy="6814820"/>
          </a:xfrm>
          <a:custGeom>
            <a:avLst/>
            <a:gdLst/>
            <a:ahLst/>
            <a:cxnLst/>
            <a:rect l="l" t="t" r="r" b="b"/>
            <a:pathLst>
              <a:path w="10203180" h="6814820">
                <a:moveTo>
                  <a:pt x="10203180" y="6814563"/>
                </a:moveTo>
                <a:lnTo>
                  <a:pt x="10203180" y="0"/>
                </a:lnTo>
                <a:lnTo>
                  <a:pt x="0" y="0"/>
                </a:lnTo>
                <a:lnTo>
                  <a:pt x="0" y="6814563"/>
                </a:lnTo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95115" y="121920"/>
            <a:ext cx="5012436" cy="16474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42359" y="141731"/>
            <a:ext cx="4917947" cy="15529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69486" y="268224"/>
            <a:ext cx="4665091" cy="13003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67206" y="1583182"/>
            <a:ext cx="9548495" cy="870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buChar char="•"/>
              <a:tabLst>
                <a:tab pos="584200" algn="l"/>
                <a:tab pos="584835" algn="l"/>
              </a:tabLst>
            </a:pPr>
            <a:r>
              <a:rPr sz="2800" spc="135" dirty="0">
                <a:latin typeface="Arial"/>
                <a:cs typeface="Arial"/>
              </a:rPr>
              <a:t>The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225" dirty="0">
                <a:latin typeface="Arial"/>
                <a:cs typeface="Arial"/>
              </a:rPr>
              <a:t>city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254" dirty="0">
                <a:latin typeface="Arial"/>
                <a:cs typeface="Arial"/>
              </a:rPr>
              <a:t>of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170" dirty="0">
                <a:latin typeface="Arial"/>
                <a:cs typeface="Arial"/>
              </a:rPr>
              <a:t>Atlanta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80" dirty="0">
                <a:latin typeface="Arial"/>
                <a:cs typeface="Arial"/>
              </a:rPr>
              <a:t>and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190" dirty="0">
                <a:latin typeface="Arial"/>
                <a:cs typeface="Arial"/>
              </a:rPr>
              <a:t>the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204" dirty="0">
                <a:latin typeface="Arial"/>
                <a:cs typeface="Arial"/>
              </a:rPr>
              <a:t>entire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spc="204" dirty="0">
                <a:latin typeface="Arial"/>
                <a:cs typeface="Arial"/>
              </a:rPr>
              <a:t>state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254" dirty="0">
                <a:latin typeface="Arial"/>
                <a:cs typeface="Arial"/>
              </a:rPr>
              <a:t>of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125" dirty="0">
                <a:latin typeface="Arial"/>
                <a:cs typeface="Arial"/>
              </a:rPr>
              <a:t>Georgia</a:t>
            </a:r>
            <a:endParaRPr sz="2800">
              <a:latin typeface="Arial"/>
              <a:cs typeface="Arial"/>
            </a:endParaRPr>
          </a:p>
          <a:p>
            <a:pPr marL="584200">
              <a:lnSpc>
                <a:spcPct val="100000"/>
              </a:lnSpc>
            </a:pPr>
            <a:r>
              <a:rPr sz="2800" spc="195" dirty="0">
                <a:latin typeface="Arial"/>
                <a:cs typeface="Arial"/>
              </a:rPr>
              <a:t>benefitted </a:t>
            </a:r>
            <a:r>
              <a:rPr sz="2800" spc="120" dirty="0">
                <a:latin typeface="Arial"/>
                <a:cs typeface="Arial"/>
              </a:rPr>
              <a:t>economically </a:t>
            </a:r>
            <a:r>
              <a:rPr sz="2800" spc="254" dirty="0">
                <a:latin typeface="Arial"/>
                <a:cs typeface="Arial"/>
              </a:rPr>
              <a:t>from </a:t>
            </a:r>
            <a:r>
              <a:rPr sz="2800" spc="130" dirty="0">
                <a:latin typeface="Arial"/>
                <a:cs typeface="Arial"/>
              </a:rPr>
              <a:t>hosting </a:t>
            </a:r>
            <a:r>
              <a:rPr sz="2800" spc="190" dirty="0">
                <a:latin typeface="Arial"/>
                <a:cs typeface="Arial"/>
              </a:rPr>
              <a:t>the</a:t>
            </a:r>
            <a:r>
              <a:rPr sz="2800" spc="-325" dirty="0">
                <a:latin typeface="Arial"/>
                <a:cs typeface="Arial"/>
              </a:rPr>
              <a:t> </a:t>
            </a:r>
            <a:r>
              <a:rPr sz="2800" spc="100" dirty="0">
                <a:latin typeface="Arial"/>
                <a:cs typeface="Arial"/>
              </a:rPr>
              <a:t>Olympics.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7206" y="2863722"/>
            <a:ext cx="9908540" cy="3004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marR="31115" indent="-571500">
              <a:lnSpc>
                <a:spcPct val="100000"/>
              </a:lnSpc>
              <a:buChar char="•"/>
              <a:tabLst>
                <a:tab pos="584200" algn="l"/>
                <a:tab pos="584835" algn="l"/>
              </a:tabLst>
            </a:pPr>
            <a:r>
              <a:rPr sz="2800" spc="135" dirty="0">
                <a:latin typeface="Arial"/>
                <a:cs typeface="Arial"/>
              </a:rPr>
              <a:t>The </a:t>
            </a:r>
            <a:r>
              <a:rPr sz="2800" spc="160" dirty="0">
                <a:latin typeface="Arial"/>
                <a:cs typeface="Arial"/>
              </a:rPr>
              <a:t>estimated impact </a:t>
            </a:r>
            <a:r>
              <a:rPr sz="2800" spc="254" dirty="0">
                <a:latin typeface="Arial"/>
                <a:cs typeface="Arial"/>
              </a:rPr>
              <a:t>of</a:t>
            </a:r>
            <a:r>
              <a:rPr sz="2800" spc="-490" dirty="0">
                <a:latin typeface="Arial"/>
                <a:cs typeface="Arial"/>
              </a:rPr>
              <a:t> </a:t>
            </a:r>
            <a:r>
              <a:rPr sz="2800" spc="185" dirty="0">
                <a:latin typeface="Arial"/>
                <a:cs typeface="Arial"/>
              </a:rPr>
              <a:t>the </a:t>
            </a:r>
            <a:r>
              <a:rPr sz="2800" spc="100" dirty="0">
                <a:latin typeface="Arial"/>
                <a:cs typeface="Arial"/>
              </a:rPr>
              <a:t>Olympics </a:t>
            </a:r>
            <a:r>
              <a:rPr sz="2800" spc="85" dirty="0">
                <a:latin typeface="Arial"/>
                <a:cs typeface="Arial"/>
              </a:rPr>
              <a:t>on </a:t>
            </a:r>
            <a:r>
              <a:rPr sz="2800" spc="170" dirty="0">
                <a:latin typeface="Arial"/>
                <a:cs typeface="Arial"/>
              </a:rPr>
              <a:t>Atlanta </a:t>
            </a:r>
            <a:r>
              <a:rPr sz="2800" spc="155" dirty="0">
                <a:latin typeface="Arial"/>
                <a:cs typeface="Arial"/>
              </a:rPr>
              <a:t>was  </a:t>
            </a:r>
            <a:r>
              <a:rPr sz="2800" spc="204" dirty="0">
                <a:latin typeface="Arial"/>
                <a:cs typeface="Arial"/>
              </a:rPr>
              <a:t>over five </a:t>
            </a:r>
            <a:r>
              <a:rPr sz="2800" spc="95" dirty="0">
                <a:latin typeface="Arial"/>
                <a:cs typeface="Arial"/>
              </a:rPr>
              <a:t>billion </a:t>
            </a:r>
            <a:r>
              <a:rPr sz="2800" spc="130" dirty="0">
                <a:latin typeface="Arial"/>
                <a:cs typeface="Arial"/>
              </a:rPr>
              <a:t>dollars, </a:t>
            </a:r>
            <a:r>
              <a:rPr sz="2800" spc="80" dirty="0">
                <a:latin typeface="Arial"/>
                <a:cs typeface="Arial"/>
              </a:rPr>
              <a:t>and </a:t>
            </a:r>
            <a:r>
              <a:rPr sz="2800" spc="130" dirty="0">
                <a:latin typeface="Arial"/>
                <a:cs typeface="Arial"/>
              </a:rPr>
              <a:t>much </a:t>
            </a:r>
            <a:r>
              <a:rPr sz="2800" spc="254" dirty="0">
                <a:latin typeface="Arial"/>
                <a:cs typeface="Arial"/>
              </a:rPr>
              <a:t>of </a:t>
            </a:r>
            <a:r>
              <a:rPr sz="2800" spc="135" dirty="0">
                <a:latin typeface="Arial"/>
                <a:cs typeface="Arial"/>
              </a:rPr>
              <a:t>Georgia’s  economic </a:t>
            </a:r>
            <a:r>
              <a:rPr sz="2800" spc="229" dirty="0">
                <a:latin typeface="Arial"/>
                <a:cs typeface="Arial"/>
              </a:rPr>
              <a:t>fortune </a:t>
            </a:r>
            <a:r>
              <a:rPr sz="2800" spc="160" dirty="0">
                <a:latin typeface="Arial"/>
                <a:cs typeface="Arial"/>
              </a:rPr>
              <a:t>today </a:t>
            </a:r>
            <a:r>
              <a:rPr sz="2800" spc="105" dirty="0">
                <a:latin typeface="Arial"/>
                <a:cs typeface="Arial"/>
              </a:rPr>
              <a:t>is </a:t>
            </a:r>
            <a:r>
              <a:rPr sz="2800" spc="55" dirty="0">
                <a:latin typeface="Arial"/>
                <a:cs typeface="Arial"/>
              </a:rPr>
              <a:t>a </a:t>
            </a:r>
            <a:r>
              <a:rPr sz="2800" spc="200" dirty="0">
                <a:latin typeface="Arial"/>
                <a:cs typeface="Arial"/>
              </a:rPr>
              <a:t>result </a:t>
            </a:r>
            <a:r>
              <a:rPr sz="2800" spc="254" dirty="0">
                <a:latin typeface="Arial"/>
                <a:cs typeface="Arial"/>
              </a:rPr>
              <a:t>of </a:t>
            </a:r>
            <a:r>
              <a:rPr sz="2800" spc="190" dirty="0">
                <a:latin typeface="Arial"/>
                <a:cs typeface="Arial"/>
              </a:rPr>
              <a:t>the </a:t>
            </a:r>
            <a:r>
              <a:rPr sz="2800" spc="100" dirty="0">
                <a:latin typeface="Arial"/>
                <a:cs typeface="Arial"/>
              </a:rPr>
              <a:t>Centennial  Olympic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95" dirty="0">
                <a:latin typeface="Arial"/>
                <a:cs typeface="Arial"/>
              </a:rPr>
              <a:t>games.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584200" marR="5080" indent="-571500">
              <a:lnSpc>
                <a:spcPct val="100000"/>
              </a:lnSpc>
              <a:buChar char="•"/>
              <a:tabLst>
                <a:tab pos="584200" algn="l"/>
                <a:tab pos="584835" algn="l"/>
              </a:tabLst>
            </a:pPr>
            <a:r>
              <a:rPr sz="2800" spc="135" dirty="0">
                <a:latin typeface="Arial"/>
                <a:cs typeface="Arial"/>
              </a:rPr>
              <a:t>The </a:t>
            </a:r>
            <a:r>
              <a:rPr sz="2800" spc="100" dirty="0">
                <a:latin typeface="Arial"/>
                <a:cs typeface="Arial"/>
              </a:rPr>
              <a:t>Olympics </a:t>
            </a:r>
            <a:r>
              <a:rPr sz="2800" spc="80" dirty="0">
                <a:latin typeface="Arial"/>
                <a:cs typeface="Arial"/>
              </a:rPr>
              <a:t>also </a:t>
            </a:r>
            <a:r>
              <a:rPr sz="2800" spc="125" dirty="0">
                <a:latin typeface="Arial"/>
                <a:cs typeface="Arial"/>
              </a:rPr>
              <a:t>established </a:t>
            </a:r>
            <a:r>
              <a:rPr sz="2800" spc="170" dirty="0">
                <a:latin typeface="Arial"/>
                <a:cs typeface="Arial"/>
              </a:rPr>
              <a:t>Atlanta’s </a:t>
            </a:r>
            <a:r>
              <a:rPr sz="2800" spc="180" dirty="0">
                <a:latin typeface="Arial"/>
                <a:cs typeface="Arial"/>
              </a:rPr>
              <a:t>reputation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70" dirty="0">
                <a:latin typeface="Arial"/>
                <a:cs typeface="Arial"/>
              </a:rPr>
              <a:t>as  </a:t>
            </a:r>
            <a:r>
              <a:rPr sz="2800" spc="55" dirty="0">
                <a:latin typeface="Arial"/>
                <a:cs typeface="Arial"/>
              </a:rPr>
              <a:t>a </a:t>
            </a:r>
            <a:r>
              <a:rPr sz="2800" spc="140" dirty="0">
                <a:latin typeface="Arial"/>
                <a:cs typeface="Arial"/>
              </a:rPr>
              <a:t>excellent </a:t>
            </a:r>
            <a:r>
              <a:rPr sz="2800" spc="114" dirty="0">
                <a:latin typeface="Arial"/>
                <a:cs typeface="Arial"/>
              </a:rPr>
              <a:t>place </a:t>
            </a:r>
            <a:r>
              <a:rPr sz="2800" spc="320" dirty="0">
                <a:latin typeface="Arial"/>
                <a:cs typeface="Arial"/>
              </a:rPr>
              <a:t>for </a:t>
            </a:r>
            <a:r>
              <a:rPr sz="2800" spc="175" dirty="0">
                <a:latin typeface="Arial"/>
                <a:cs typeface="Arial"/>
              </a:rPr>
              <a:t>tourism, </a:t>
            </a:r>
            <a:r>
              <a:rPr sz="2800" spc="170" dirty="0">
                <a:latin typeface="Arial"/>
                <a:cs typeface="Arial"/>
              </a:rPr>
              <a:t>commerce, </a:t>
            </a:r>
            <a:r>
              <a:rPr sz="2800" spc="75" dirty="0">
                <a:latin typeface="Arial"/>
                <a:cs typeface="Arial"/>
              </a:rPr>
              <a:t>and</a:t>
            </a:r>
            <a:r>
              <a:rPr sz="2800" spc="-455" dirty="0">
                <a:latin typeface="Arial"/>
                <a:cs typeface="Arial"/>
              </a:rPr>
              <a:t> </a:t>
            </a:r>
            <a:r>
              <a:rPr sz="2800" spc="185" dirty="0">
                <a:latin typeface="Arial"/>
                <a:cs typeface="Arial"/>
              </a:rPr>
              <a:t>sports.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0"/>
            <a:ext cx="12190730" cy="6844665"/>
          </a:xfrm>
          <a:custGeom>
            <a:avLst/>
            <a:gdLst/>
            <a:ahLst/>
            <a:cxnLst/>
            <a:rect l="l" t="t" r="r" b="b"/>
            <a:pathLst>
              <a:path w="12190730" h="6844665">
                <a:moveTo>
                  <a:pt x="0" y="6844283"/>
                </a:moveTo>
                <a:lnTo>
                  <a:pt x="12190476" y="6844283"/>
                </a:lnTo>
                <a:lnTo>
                  <a:pt x="12190476" y="0"/>
                </a:lnTo>
                <a:lnTo>
                  <a:pt x="0" y="0"/>
                </a:lnTo>
                <a:lnTo>
                  <a:pt x="0" y="6844283"/>
                </a:lnTo>
                <a:close/>
              </a:path>
            </a:pathLst>
          </a:custGeom>
          <a:solidFill>
            <a:srgbClr val="2BB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3" y="6844283"/>
            <a:ext cx="12190730" cy="0"/>
          </a:xfrm>
          <a:custGeom>
            <a:avLst/>
            <a:gdLst/>
            <a:ahLst/>
            <a:cxnLst/>
            <a:rect l="l" t="t" r="r" b="b"/>
            <a:pathLst>
              <a:path w="12190730">
                <a:moveTo>
                  <a:pt x="0" y="0"/>
                </a:moveTo>
                <a:lnTo>
                  <a:pt x="12190476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3" y="0"/>
            <a:ext cx="0" cy="6844665"/>
          </a:xfrm>
          <a:custGeom>
            <a:avLst/>
            <a:gdLst/>
            <a:ahLst/>
            <a:cxnLst/>
            <a:rect l="l" t="t" r="r" b="b"/>
            <a:pathLst>
              <a:path h="6844665">
                <a:moveTo>
                  <a:pt x="0" y="0"/>
                </a:moveTo>
                <a:lnTo>
                  <a:pt x="0" y="6844283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5567" y="0"/>
            <a:ext cx="1016355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48739" y="214884"/>
            <a:ext cx="9499092" cy="640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29689" y="195834"/>
            <a:ext cx="9537700" cy="6438900"/>
          </a:xfrm>
          <a:custGeom>
            <a:avLst/>
            <a:gdLst/>
            <a:ahLst/>
            <a:cxnLst/>
            <a:rect l="l" t="t" r="r" b="b"/>
            <a:pathLst>
              <a:path w="9537700" h="6438900">
                <a:moveTo>
                  <a:pt x="0" y="6438900"/>
                </a:moveTo>
                <a:lnTo>
                  <a:pt x="9537192" y="6438900"/>
                </a:lnTo>
                <a:lnTo>
                  <a:pt x="9537192" y="0"/>
                </a:lnTo>
                <a:lnTo>
                  <a:pt x="0" y="0"/>
                </a:lnTo>
                <a:lnTo>
                  <a:pt x="0" y="64389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9119" y="0"/>
            <a:ext cx="11050524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0381" y="16000"/>
            <a:ext cx="10668000" cy="6842125"/>
          </a:xfrm>
          <a:custGeom>
            <a:avLst/>
            <a:gdLst/>
            <a:ahLst/>
            <a:cxnLst/>
            <a:rect l="l" t="t" r="r" b="b"/>
            <a:pathLst>
              <a:path w="10668000" h="6842125">
                <a:moveTo>
                  <a:pt x="10668000" y="6841996"/>
                </a:moveTo>
                <a:lnTo>
                  <a:pt x="10668000" y="0"/>
                </a:lnTo>
                <a:lnTo>
                  <a:pt x="0" y="0"/>
                </a:lnTo>
                <a:lnTo>
                  <a:pt x="0" y="6841996"/>
                </a:lnTo>
                <a:lnTo>
                  <a:pt x="10668000" y="6841996"/>
                </a:lnTo>
                <a:close/>
              </a:path>
            </a:pathLst>
          </a:custGeom>
          <a:solidFill>
            <a:srgbClr val="956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0381" y="16000"/>
            <a:ext cx="10668000" cy="6842125"/>
          </a:xfrm>
          <a:custGeom>
            <a:avLst/>
            <a:gdLst/>
            <a:ahLst/>
            <a:cxnLst/>
            <a:rect l="l" t="t" r="r" b="b"/>
            <a:pathLst>
              <a:path w="10668000" h="6842125">
                <a:moveTo>
                  <a:pt x="10668000" y="6841996"/>
                </a:moveTo>
                <a:lnTo>
                  <a:pt x="10668000" y="0"/>
                </a:lnTo>
                <a:lnTo>
                  <a:pt x="0" y="0"/>
                </a:lnTo>
                <a:lnTo>
                  <a:pt x="0" y="684199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3553" y="43434"/>
            <a:ext cx="10203180" cy="6814820"/>
          </a:xfrm>
          <a:custGeom>
            <a:avLst/>
            <a:gdLst/>
            <a:ahLst/>
            <a:cxnLst/>
            <a:rect l="l" t="t" r="r" b="b"/>
            <a:pathLst>
              <a:path w="10203180" h="6814820">
                <a:moveTo>
                  <a:pt x="10203180" y="6814563"/>
                </a:moveTo>
                <a:lnTo>
                  <a:pt x="10203180" y="0"/>
                </a:lnTo>
                <a:lnTo>
                  <a:pt x="0" y="0"/>
                </a:lnTo>
                <a:lnTo>
                  <a:pt x="0" y="6814563"/>
                </a:lnTo>
                <a:lnTo>
                  <a:pt x="10203180" y="68145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3553" y="43434"/>
            <a:ext cx="10203180" cy="6814820"/>
          </a:xfrm>
          <a:custGeom>
            <a:avLst/>
            <a:gdLst/>
            <a:ahLst/>
            <a:cxnLst/>
            <a:rect l="l" t="t" r="r" b="b"/>
            <a:pathLst>
              <a:path w="10203180" h="6814820">
                <a:moveTo>
                  <a:pt x="10203180" y="6814563"/>
                </a:moveTo>
                <a:lnTo>
                  <a:pt x="10203180" y="0"/>
                </a:lnTo>
                <a:lnTo>
                  <a:pt x="0" y="0"/>
                </a:lnTo>
                <a:lnTo>
                  <a:pt x="0" y="6814563"/>
                </a:lnTo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26891" y="76200"/>
            <a:ext cx="5556504" cy="1456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74135" y="96011"/>
            <a:ext cx="5462016" cy="13624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01263" y="221868"/>
            <a:ext cx="5209159" cy="11094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7206" y="1581150"/>
            <a:ext cx="9925050" cy="4895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3200" spc="170" dirty="0">
                <a:latin typeface="Arial"/>
                <a:cs typeface="Arial"/>
              </a:rPr>
              <a:t>New </a:t>
            </a:r>
            <a:r>
              <a:rPr sz="3200" spc="120" dirty="0">
                <a:latin typeface="Arial"/>
                <a:cs typeface="Arial"/>
              </a:rPr>
              <a:t>jobs </a:t>
            </a:r>
            <a:r>
              <a:rPr sz="3200" spc="95" dirty="0">
                <a:latin typeface="Arial"/>
                <a:cs typeface="Arial"/>
              </a:rPr>
              <a:t>and </a:t>
            </a:r>
            <a:r>
              <a:rPr sz="3200" spc="200" dirty="0">
                <a:latin typeface="Arial"/>
                <a:cs typeface="Arial"/>
              </a:rPr>
              <a:t>facilities </a:t>
            </a:r>
            <a:r>
              <a:rPr sz="3200" spc="290" dirty="0">
                <a:latin typeface="Arial"/>
                <a:cs typeface="Arial"/>
              </a:rPr>
              <a:t>were</a:t>
            </a:r>
            <a:r>
              <a:rPr sz="3200" spc="-290" dirty="0">
                <a:latin typeface="Arial"/>
                <a:cs typeface="Arial"/>
              </a:rPr>
              <a:t> </a:t>
            </a:r>
            <a:r>
              <a:rPr sz="3200" spc="250" dirty="0">
                <a:latin typeface="Arial"/>
                <a:cs typeface="Arial"/>
              </a:rPr>
              <a:t>created</a:t>
            </a:r>
            <a:endParaRPr sz="32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3200" spc="220" dirty="0">
                <a:latin typeface="Arial"/>
                <a:cs typeface="Arial"/>
              </a:rPr>
              <a:t>throughout</a:t>
            </a:r>
            <a:r>
              <a:rPr sz="3200" spc="65" dirty="0">
                <a:latin typeface="Arial"/>
                <a:cs typeface="Arial"/>
              </a:rPr>
              <a:t> </a:t>
            </a:r>
            <a:r>
              <a:rPr sz="3200" spc="220" dirty="0">
                <a:latin typeface="Arial"/>
                <a:cs typeface="Arial"/>
              </a:rPr>
              <a:t>the</a:t>
            </a:r>
            <a:r>
              <a:rPr sz="3200" spc="50" dirty="0">
                <a:latin typeface="Arial"/>
                <a:cs typeface="Arial"/>
              </a:rPr>
              <a:t> </a:t>
            </a:r>
            <a:r>
              <a:rPr sz="3200" spc="235" dirty="0">
                <a:latin typeface="Arial"/>
                <a:cs typeface="Arial"/>
              </a:rPr>
              <a:t>state</a:t>
            </a:r>
            <a:r>
              <a:rPr sz="3200" spc="50" dirty="0">
                <a:latin typeface="Arial"/>
                <a:cs typeface="Arial"/>
              </a:rPr>
              <a:t> </a:t>
            </a:r>
            <a:r>
              <a:rPr sz="3200" spc="370" dirty="0">
                <a:latin typeface="Arial"/>
                <a:cs typeface="Arial"/>
              </a:rPr>
              <a:t>for</a:t>
            </a:r>
            <a:r>
              <a:rPr sz="3200" spc="50" dirty="0">
                <a:latin typeface="Arial"/>
                <a:cs typeface="Arial"/>
              </a:rPr>
              <a:t> </a:t>
            </a:r>
            <a:r>
              <a:rPr sz="3200" spc="220" dirty="0">
                <a:latin typeface="Arial"/>
                <a:cs typeface="Arial"/>
              </a:rPr>
              <a:t>the</a:t>
            </a:r>
            <a:r>
              <a:rPr sz="3200" spc="65" dirty="0">
                <a:latin typeface="Arial"/>
                <a:cs typeface="Arial"/>
              </a:rPr>
              <a:t> </a:t>
            </a:r>
            <a:r>
              <a:rPr sz="3200" spc="125" dirty="0">
                <a:latin typeface="Arial"/>
                <a:cs typeface="Arial"/>
              </a:rPr>
              <a:t>Olympics.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469265" marR="5080" indent="-456565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3200" spc="160" dirty="0">
                <a:latin typeface="Arial"/>
                <a:cs typeface="Arial"/>
              </a:rPr>
              <a:t>The </a:t>
            </a:r>
            <a:r>
              <a:rPr sz="3200" spc="195" dirty="0">
                <a:latin typeface="Arial"/>
                <a:cs typeface="Arial"/>
              </a:rPr>
              <a:t>government </a:t>
            </a:r>
            <a:r>
              <a:rPr sz="3200" spc="180" dirty="0">
                <a:latin typeface="Arial"/>
                <a:cs typeface="Arial"/>
              </a:rPr>
              <a:t>increased </a:t>
            </a:r>
            <a:r>
              <a:rPr sz="3200" spc="225" dirty="0">
                <a:latin typeface="Arial"/>
                <a:cs typeface="Arial"/>
              </a:rPr>
              <a:t>its </a:t>
            </a:r>
            <a:r>
              <a:rPr sz="3200" spc="190" dirty="0">
                <a:latin typeface="Arial"/>
                <a:cs typeface="Arial"/>
              </a:rPr>
              <a:t>revenue</a:t>
            </a:r>
            <a:r>
              <a:rPr sz="3200" spc="-484" dirty="0">
                <a:latin typeface="Arial"/>
                <a:cs typeface="Arial"/>
              </a:rPr>
              <a:t> </a:t>
            </a:r>
            <a:r>
              <a:rPr sz="3200" spc="220" dirty="0">
                <a:latin typeface="Arial"/>
                <a:cs typeface="Arial"/>
              </a:rPr>
              <a:t>through  </a:t>
            </a:r>
            <a:r>
              <a:rPr sz="3200" spc="165" dirty="0">
                <a:latin typeface="Arial"/>
                <a:cs typeface="Arial"/>
              </a:rPr>
              <a:t>taxes, </a:t>
            </a:r>
            <a:r>
              <a:rPr sz="3200" spc="200" dirty="0">
                <a:latin typeface="Arial"/>
                <a:cs typeface="Arial"/>
              </a:rPr>
              <a:t>which </a:t>
            </a:r>
            <a:r>
              <a:rPr sz="3200" spc="185" dirty="0">
                <a:latin typeface="Arial"/>
                <a:cs typeface="Arial"/>
              </a:rPr>
              <a:t>was then </a:t>
            </a:r>
            <a:r>
              <a:rPr sz="3200" spc="165" dirty="0">
                <a:latin typeface="Arial"/>
                <a:cs typeface="Arial"/>
              </a:rPr>
              <a:t>spent </a:t>
            </a:r>
            <a:r>
              <a:rPr sz="3200" spc="100" dirty="0">
                <a:latin typeface="Arial"/>
                <a:cs typeface="Arial"/>
              </a:rPr>
              <a:t>on </a:t>
            </a:r>
            <a:r>
              <a:rPr sz="3200" spc="170" dirty="0">
                <a:latin typeface="Arial"/>
                <a:cs typeface="Arial"/>
              </a:rPr>
              <a:t>providing  </a:t>
            </a:r>
            <a:r>
              <a:rPr sz="3200" spc="204" dirty="0">
                <a:latin typeface="Arial"/>
                <a:cs typeface="Arial"/>
              </a:rPr>
              <a:t>services </a:t>
            </a:r>
            <a:r>
              <a:rPr sz="3200" spc="95" dirty="0">
                <a:latin typeface="Arial"/>
                <a:cs typeface="Arial"/>
              </a:rPr>
              <a:t>and </a:t>
            </a:r>
            <a:r>
              <a:rPr sz="3200" spc="204" dirty="0">
                <a:latin typeface="Arial"/>
                <a:cs typeface="Arial"/>
              </a:rPr>
              <a:t>programs </a:t>
            </a:r>
            <a:r>
              <a:rPr sz="3200" spc="370" dirty="0">
                <a:latin typeface="Arial"/>
                <a:cs typeface="Arial"/>
              </a:rPr>
              <a:t>for </a:t>
            </a:r>
            <a:r>
              <a:rPr sz="3200" spc="160" dirty="0">
                <a:latin typeface="Arial"/>
                <a:cs typeface="Arial"/>
              </a:rPr>
              <a:t>Georgia’s</a:t>
            </a:r>
            <a:r>
              <a:rPr sz="3200" spc="-535" dirty="0">
                <a:latin typeface="Arial"/>
                <a:cs typeface="Arial"/>
              </a:rPr>
              <a:t> </a:t>
            </a:r>
            <a:r>
              <a:rPr sz="3200" spc="180" dirty="0">
                <a:latin typeface="Arial"/>
                <a:cs typeface="Arial"/>
              </a:rPr>
              <a:t>citizens.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469265" marR="990600" indent="-456565" algn="just">
              <a:lnSpc>
                <a:spcPct val="100000"/>
              </a:lnSpc>
              <a:buChar char="•"/>
              <a:tabLst>
                <a:tab pos="469900" algn="l"/>
              </a:tabLst>
            </a:pPr>
            <a:r>
              <a:rPr sz="3200" spc="114" dirty="0">
                <a:latin typeface="Arial"/>
                <a:cs typeface="Arial"/>
              </a:rPr>
              <a:t>Since </a:t>
            </a:r>
            <a:r>
              <a:rPr sz="3200" spc="220" dirty="0">
                <a:latin typeface="Arial"/>
                <a:cs typeface="Arial"/>
              </a:rPr>
              <a:t>the </a:t>
            </a:r>
            <a:r>
              <a:rPr sz="3200" spc="120" dirty="0">
                <a:latin typeface="Arial"/>
                <a:cs typeface="Arial"/>
              </a:rPr>
              <a:t>Olympics, </a:t>
            </a:r>
            <a:r>
              <a:rPr sz="3200" spc="105" dirty="0">
                <a:latin typeface="Arial"/>
                <a:cs typeface="Arial"/>
              </a:rPr>
              <a:t>many </a:t>
            </a:r>
            <a:r>
              <a:rPr sz="3200" spc="120" dirty="0">
                <a:latin typeface="Arial"/>
                <a:cs typeface="Arial"/>
              </a:rPr>
              <a:t>businesses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125" dirty="0">
                <a:latin typeface="Arial"/>
                <a:cs typeface="Arial"/>
              </a:rPr>
              <a:t>have  </a:t>
            </a:r>
            <a:r>
              <a:rPr sz="3200" spc="215" dirty="0">
                <a:latin typeface="Arial"/>
                <a:cs typeface="Arial"/>
              </a:rPr>
              <a:t>relocated</a:t>
            </a:r>
            <a:r>
              <a:rPr sz="3200" spc="55" dirty="0">
                <a:latin typeface="Arial"/>
                <a:cs typeface="Arial"/>
              </a:rPr>
              <a:t> </a:t>
            </a:r>
            <a:r>
              <a:rPr sz="3200" spc="280" dirty="0">
                <a:latin typeface="Arial"/>
                <a:cs typeface="Arial"/>
              </a:rPr>
              <a:t>to</a:t>
            </a:r>
            <a:r>
              <a:rPr sz="3200" spc="65" dirty="0">
                <a:latin typeface="Arial"/>
                <a:cs typeface="Arial"/>
              </a:rPr>
              <a:t> </a:t>
            </a:r>
            <a:r>
              <a:rPr sz="3200" spc="150" dirty="0">
                <a:latin typeface="Arial"/>
                <a:cs typeface="Arial"/>
              </a:rPr>
              <a:t>Georgia</a:t>
            </a:r>
            <a:r>
              <a:rPr sz="3200" spc="30" dirty="0">
                <a:latin typeface="Arial"/>
                <a:cs typeface="Arial"/>
              </a:rPr>
              <a:t> </a:t>
            </a:r>
            <a:r>
              <a:rPr sz="3200" spc="280" dirty="0">
                <a:latin typeface="Arial"/>
                <a:cs typeface="Arial"/>
              </a:rPr>
              <a:t>to</a:t>
            </a:r>
            <a:r>
              <a:rPr sz="3200" spc="65" dirty="0">
                <a:latin typeface="Arial"/>
                <a:cs typeface="Arial"/>
              </a:rPr>
              <a:t> </a:t>
            </a:r>
            <a:r>
              <a:rPr sz="3200" spc="220" dirty="0">
                <a:latin typeface="Arial"/>
                <a:cs typeface="Arial"/>
              </a:rPr>
              <a:t>take</a:t>
            </a:r>
            <a:r>
              <a:rPr sz="3200" spc="45" dirty="0">
                <a:latin typeface="Arial"/>
                <a:cs typeface="Arial"/>
              </a:rPr>
              <a:t> </a:t>
            </a:r>
            <a:r>
              <a:rPr sz="3200" spc="150" dirty="0">
                <a:latin typeface="Arial"/>
                <a:cs typeface="Arial"/>
              </a:rPr>
              <a:t>advantage</a:t>
            </a:r>
            <a:r>
              <a:rPr sz="3200" spc="55" dirty="0">
                <a:latin typeface="Arial"/>
                <a:cs typeface="Arial"/>
              </a:rPr>
              <a:t> </a:t>
            </a:r>
            <a:r>
              <a:rPr sz="3200" spc="300" dirty="0">
                <a:latin typeface="Arial"/>
                <a:cs typeface="Arial"/>
              </a:rPr>
              <a:t>of  </a:t>
            </a:r>
            <a:r>
              <a:rPr sz="3200" spc="200" dirty="0">
                <a:latin typeface="Arial"/>
                <a:cs typeface="Arial"/>
              </a:rPr>
              <a:t>Atlanta </a:t>
            </a:r>
            <a:r>
              <a:rPr sz="3200" spc="130" dirty="0">
                <a:latin typeface="Arial"/>
                <a:cs typeface="Arial"/>
              </a:rPr>
              <a:t>being </a:t>
            </a:r>
            <a:r>
              <a:rPr sz="3200" spc="105" dirty="0">
                <a:latin typeface="Arial"/>
                <a:cs typeface="Arial"/>
              </a:rPr>
              <a:t>in </a:t>
            </a:r>
            <a:r>
              <a:rPr sz="3200" spc="185" dirty="0">
                <a:latin typeface="Arial"/>
                <a:cs typeface="Arial"/>
              </a:rPr>
              <a:t>international</a:t>
            </a:r>
            <a:r>
              <a:rPr sz="3200" spc="-225" dirty="0">
                <a:latin typeface="Arial"/>
                <a:cs typeface="Arial"/>
              </a:rPr>
              <a:t> </a:t>
            </a:r>
            <a:r>
              <a:rPr sz="3200" spc="240" dirty="0">
                <a:latin typeface="Arial"/>
                <a:cs typeface="Arial"/>
              </a:rPr>
              <a:t>city.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355</Words>
  <Application>Microsoft Office PowerPoint</Application>
  <PresentationFormat>Custom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Verdana</vt:lpstr>
      <vt:lpstr>Office Theme</vt:lpstr>
      <vt:lpstr>SS8H12d</vt:lpstr>
      <vt:lpstr>In 1996, Atlanta hosted the Centennial Summer Olympic Games. Largest event since Cotton Expo  </vt:lpstr>
      <vt:lpstr>PowerPoint Presentation</vt:lpstr>
      <vt:lpstr>Existing sports venues were expanded and additional venues  were constructed not only throughout the city, but also  throughout the state and other surrounding states.</vt:lpstr>
      <vt:lpstr>Centennial Olympic Park</vt:lpstr>
      <vt:lpstr>Atlanta Olympic Stadium</vt:lpstr>
      <vt:lpstr>The city of Atlanta and the entire state of Georgia benefitted economically from hosting the Olympics.</vt:lpstr>
      <vt:lpstr>PowerPoint Presentation</vt:lpstr>
      <vt:lpstr>PowerPoint Presentation</vt:lpstr>
      <vt:lpstr>How did the 1996 Olympics affect Atlanta and the state of Georgia?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Cynthia Mason</cp:lastModifiedBy>
  <cp:revision>7</cp:revision>
  <dcterms:created xsi:type="dcterms:W3CDTF">2016-03-03T00:06:00Z</dcterms:created>
  <dcterms:modified xsi:type="dcterms:W3CDTF">2019-03-15T11:16:58Z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2016-03-02T00:00:00Z</vt:filetime>
  </property>
</Properties>
</file>