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62" r:id="rId5"/>
    <p:sldId id="263" r:id="rId6"/>
    <p:sldId id="264" r:id="rId7"/>
    <p:sldId id="265" r:id="rId8"/>
    <p:sldId id="266" r:id="rId9"/>
    <p:sldId id="267" r:id="rId10"/>
    <p:sldId id="268" r:id="rId11"/>
    <p:sldId id="269"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FD229E-2857-4627-A8C8-EB86B20656FF}"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BA548-6909-4B0B-9EEB-EABC7BC5AF8E}" type="slidenum">
              <a:rPr lang="en-US" smtClean="0"/>
              <a:t>‹#›</a:t>
            </a:fld>
            <a:endParaRPr lang="en-US"/>
          </a:p>
        </p:txBody>
      </p:sp>
    </p:spTree>
    <p:extLst>
      <p:ext uri="{BB962C8B-B14F-4D97-AF65-F5344CB8AC3E}">
        <p14:creationId xmlns:p14="http://schemas.microsoft.com/office/powerpoint/2010/main" val="2682774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D229E-2857-4627-A8C8-EB86B20656FF}"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BA548-6909-4B0B-9EEB-EABC7BC5AF8E}" type="slidenum">
              <a:rPr lang="en-US" smtClean="0"/>
              <a:t>‹#›</a:t>
            </a:fld>
            <a:endParaRPr lang="en-US"/>
          </a:p>
        </p:txBody>
      </p:sp>
    </p:spTree>
    <p:extLst>
      <p:ext uri="{BB962C8B-B14F-4D97-AF65-F5344CB8AC3E}">
        <p14:creationId xmlns:p14="http://schemas.microsoft.com/office/powerpoint/2010/main" val="4279003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D229E-2857-4627-A8C8-EB86B20656FF}"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BA548-6909-4B0B-9EEB-EABC7BC5AF8E}" type="slidenum">
              <a:rPr lang="en-US" smtClean="0"/>
              <a:t>‹#›</a:t>
            </a:fld>
            <a:endParaRPr lang="en-US"/>
          </a:p>
        </p:txBody>
      </p:sp>
    </p:spTree>
    <p:extLst>
      <p:ext uri="{BB962C8B-B14F-4D97-AF65-F5344CB8AC3E}">
        <p14:creationId xmlns:p14="http://schemas.microsoft.com/office/powerpoint/2010/main" val="283382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D229E-2857-4627-A8C8-EB86B20656FF}"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BA548-6909-4B0B-9EEB-EABC7BC5AF8E}" type="slidenum">
              <a:rPr lang="en-US" smtClean="0"/>
              <a:t>‹#›</a:t>
            </a:fld>
            <a:endParaRPr lang="en-US"/>
          </a:p>
        </p:txBody>
      </p:sp>
    </p:spTree>
    <p:extLst>
      <p:ext uri="{BB962C8B-B14F-4D97-AF65-F5344CB8AC3E}">
        <p14:creationId xmlns:p14="http://schemas.microsoft.com/office/powerpoint/2010/main" val="125334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FD229E-2857-4627-A8C8-EB86B20656FF}"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BA548-6909-4B0B-9EEB-EABC7BC5AF8E}" type="slidenum">
              <a:rPr lang="en-US" smtClean="0"/>
              <a:t>‹#›</a:t>
            </a:fld>
            <a:endParaRPr lang="en-US"/>
          </a:p>
        </p:txBody>
      </p:sp>
    </p:spTree>
    <p:extLst>
      <p:ext uri="{BB962C8B-B14F-4D97-AF65-F5344CB8AC3E}">
        <p14:creationId xmlns:p14="http://schemas.microsoft.com/office/powerpoint/2010/main" val="202068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FD229E-2857-4627-A8C8-EB86B20656FF}"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BA548-6909-4B0B-9EEB-EABC7BC5AF8E}" type="slidenum">
              <a:rPr lang="en-US" smtClean="0"/>
              <a:t>‹#›</a:t>
            </a:fld>
            <a:endParaRPr lang="en-US"/>
          </a:p>
        </p:txBody>
      </p:sp>
    </p:spTree>
    <p:extLst>
      <p:ext uri="{BB962C8B-B14F-4D97-AF65-F5344CB8AC3E}">
        <p14:creationId xmlns:p14="http://schemas.microsoft.com/office/powerpoint/2010/main" val="3059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FD229E-2857-4627-A8C8-EB86B20656FF}" type="datetimeFigureOut">
              <a:rPr lang="en-US" smtClean="0"/>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BA548-6909-4B0B-9EEB-EABC7BC5AF8E}" type="slidenum">
              <a:rPr lang="en-US" smtClean="0"/>
              <a:t>‹#›</a:t>
            </a:fld>
            <a:endParaRPr lang="en-US"/>
          </a:p>
        </p:txBody>
      </p:sp>
    </p:spTree>
    <p:extLst>
      <p:ext uri="{BB962C8B-B14F-4D97-AF65-F5344CB8AC3E}">
        <p14:creationId xmlns:p14="http://schemas.microsoft.com/office/powerpoint/2010/main" val="114186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FD229E-2857-4627-A8C8-EB86B20656FF}" type="datetimeFigureOut">
              <a:rPr lang="en-US" smtClean="0"/>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BA548-6909-4B0B-9EEB-EABC7BC5AF8E}" type="slidenum">
              <a:rPr lang="en-US" smtClean="0"/>
              <a:t>‹#›</a:t>
            </a:fld>
            <a:endParaRPr lang="en-US"/>
          </a:p>
        </p:txBody>
      </p:sp>
    </p:spTree>
    <p:extLst>
      <p:ext uri="{BB962C8B-B14F-4D97-AF65-F5344CB8AC3E}">
        <p14:creationId xmlns:p14="http://schemas.microsoft.com/office/powerpoint/2010/main" val="338018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D229E-2857-4627-A8C8-EB86B20656FF}" type="datetimeFigureOut">
              <a:rPr lang="en-US" smtClean="0"/>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BA548-6909-4B0B-9EEB-EABC7BC5AF8E}" type="slidenum">
              <a:rPr lang="en-US" smtClean="0"/>
              <a:t>‹#›</a:t>
            </a:fld>
            <a:endParaRPr lang="en-US"/>
          </a:p>
        </p:txBody>
      </p:sp>
    </p:spTree>
    <p:extLst>
      <p:ext uri="{BB962C8B-B14F-4D97-AF65-F5344CB8AC3E}">
        <p14:creationId xmlns:p14="http://schemas.microsoft.com/office/powerpoint/2010/main" val="140079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FD229E-2857-4627-A8C8-EB86B20656FF}"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BA548-6909-4B0B-9EEB-EABC7BC5AF8E}" type="slidenum">
              <a:rPr lang="en-US" smtClean="0"/>
              <a:t>‹#›</a:t>
            </a:fld>
            <a:endParaRPr lang="en-US"/>
          </a:p>
        </p:txBody>
      </p:sp>
    </p:spTree>
    <p:extLst>
      <p:ext uri="{BB962C8B-B14F-4D97-AF65-F5344CB8AC3E}">
        <p14:creationId xmlns:p14="http://schemas.microsoft.com/office/powerpoint/2010/main" val="159660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FD229E-2857-4627-A8C8-EB86B20656FF}"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BA548-6909-4B0B-9EEB-EABC7BC5AF8E}" type="slidenum">
              <a:rPr lang="en-US" smtClean="0"/>
              <a:t>‹#›</a:t>
            </a:fld>
            <a:endParaRPr lang="en-US"/>
          </a:p>
        </p:txBody>
      </p:sp>
    </p:spTree>
    <p:extLst>
      <p:ext uri="{BB962C8B-B14F-4D97-AF65-F5344CB8AC3E}">
        <p14:creationId xmlns:p14="http://schemas.microsoft.com/office/powerpoint/2010/main" val="270098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D229E-2857-4627-A8C8-EB86B20656FF}" type="datetimeFigureOut">
              <a:rPr lang="en-US" smtClean="0"/>
              <a:t>3/11/2019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BA548-6909-4B0B-9EEB-EABC7BC5AF8E}" type="slidenum">
              <a:rPr lang="en-US" smtClean="0"/>
              <a:t>‹#›</a:t>
            </a:fld>
            <a:endParaRPr lang="en-US"/>
          </a:p>
        </p:txBody>
      </p:sp>
    </p:spTree>
    <p:extLst>
      <p:ext uri="{BB962C8B-B14F-4D97-AF65-F5344CB8AC3E}">
        <p14:creationId xmlns:p14="http://schemas.microsoft.com/office/powerpoint/2010/main" val="3764588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3422511"/>
            <a:ext cx="12214337" cy="3435489"/>
          </a:xfrm>
          <a:prstGeom prst="rect">
            <a:avLst/>
          </a:prstGeom>
        </p:spPr>
      </p:pic>
      <p:sp>
        <p:nvSpPr>
          <p:cNvPr id="3" name="TextBox 2"/>
          <p:cNvSpPr txBox="1"/>
          <p:nvPr/>
        </p:nvSpPr>
        <p:spPr>
          <a:xfrm>
            <a:off x="283779" y="693683"/>
            <a:ext cx="10673255" cy="2800767"/>
          </a:xfrm>
          <a:prstGeom prst="rect">
            <a:avLst/>
          </a:prstGeom>
          <a:noFill/>
        </p:spPr>
        <p:txBody>
          <a:bodyPr wrap="square" rtlCol="0">
            <a:spAutoFit/>
          </a:bodyPr>
          <a:lstStyle/>
          <a:p>
            <a:pPr algn="ctr"/>
            <a:r>
              <a:rPr lang="en-US" sz="4400" b="1" dirty="0">
                <a:latin typeface="Lucida Bright" panose="02040602050505020304" pitchFamily="18" charset="0"/>
              </a:rPr>
              <a:t>Atlanta Mayors in the Modern Era:</a:t>
            </a:r>
          </a:p>
          <a:p>
            <a:pPr algn="ctr"/>
            <a:r>
              <a:rPr lang="en-US" sz="4400" b="1" dirty="0">
                <a:latin typeface="Lucida Bright" panose="02040602050505020304" pitchFamily="18" charset="0"/>
              </a:rPr>
              <a:t>Maynard Jackson </a:t>
            </a:r>
          </a:p>
          <a:p>
            <a:pPr algn="ctr"/>
            <a:r>
              <a:rPr lang="en-US" sz="4400" b="1" dirty="0">
                <a:latin typeface="Lucida Bright" panose="02040602050505020304" pitchFamily="18" charset="0"/>
              </a:rPr>
              <a:t>And</a:t>
            </a:r>
          </a:p>
          <a:p>
            <a:pPr algn="ctr"/>
            <a:r>
              <a:rPr lang="en-US" sz="4400" b="1" dirty="0">
                <a:latin typeface="Lucida Bright" panose="02040602050505020304" pitchFamily="18" charset="0"/>
              </a:rPr>
              <a:t>Andrew Young</a:t>
            </a:r>
          </a:p>
        </p:txBody>
      </p:sp>
    </p:spTree>
    <p:extLst>
      <p:ext uri="{BB962C8B-B14F-4D97-AF65-F5344CB8AC3E}">
        <p14:creationId xmlns:p14="http://schemas.microsoft.com/office/powerpoint/2010/main" val="1966042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49829" y="5660571"/>
            <a:ext cx="8926285" cy="1197428"/>
          </a:xfrm>
          <a:prstGeom prst="rect">
            <a:avLst/>
          </a:prstGeom>
        </p:spPr>
      </p:pic>
      <p:sp>
        <p:nvSpPr>
          <p:cNvPr id="3" name="TextBox 2"/>
          <p:cNvSpPr txBox="1"/>
          <p:nvPr/>
        </p:nvSpPr>
        <p:spPr>
          <a:xfrm>
            <a:off x="283779" y="304801"/>
            <a:ext cx="11581650" cy="4478149"/>
          </a:xfrm>
          <a:prstGeom prst="rect">
            <a:avLst/>
          </a:prstGeom>
          <a:noFill/>
        </p:spPr>
        <p:txBody>
          <a:bodyPr wrap="square" rtlCol="0">
            <a:spAutoFit/>
          </a:bodyPr>
          <a:lstStyle/>
          <a:p>
            <a:pPr lvl="0" algn="ctr">
              <a:buClr>
                <a:schemeClr val="dk1"/>
              </a:buClr>
              <a:buSzPts val="1100"/>
            </a:pPr>
            <a:r>
              <a:rPr lang="en" sz="3200" b="1" dirty="0">
                <a:solidFill>
                  <a:srgbClr val="FF0000"/>
                </a:solidFill>
              </a:rPr>
              <a:t>ACCOMPLISHMENTS AS MAYOR</a:t>
            </a:r>
            <a:endParaRPr lang="en-US" sz="3200" b="1" dirty="0">
              <a:solidFill>
                <a:srgbClr val="FF0000"/>
              </a:solidFill>
            </a:endParaRPr>
          </a:p>
          <a:p>
            <a:pPr marL="114300" lvl="0" indent="0">
              <a:buNone/>
            </a:pPr>
            <a:endParaRPr lang="en-US" sz="2800" b="1" dirty="0"/>
          </a:p>
          <a:p>
            <a:pPr marL="457200" lvl="0" indent="-342900">
              <a:buFont typeface="Arial" panose="020B0604020202020204" pitchFamily="34" charset="0"/>
              <a:buChar char="•"/>
            </a:pPr>
            <a:r>
              <a:rPr lang="en-US" sz="2400" b="1" dirty="0"/>
              <a:t>bringing $70 billion in new private investment to the city, 1,100 new businesses and one million jobs to the region,</a:t>
            </a:r>
          </a:p>
          <a:p>
            <a:pPr lvl="0"/>
            <a:r>
              <a:rPr lang="en-US" sz="2400" dirty="0"/>
              <a:t> </a:t>
            </a:r>
          </a:p>
          <a:p>
            <a:pPr marL="457200" lvl="0" indent="-342900">
              <a:buFont typeface="Arial" panose="020B0604020202020204" pitchFamily="34" charset="0"/>
              <a:buChar char="•"/>
            </a:pPr>
            <a:r>
              <a:rPr lang="en-US" sz="2400" b="1" dirty="0"/>
              <a:t>expanding programs for including minority and female-owned businesses in all city contracts,</a:t>
            </a:r>
          </a:p>
          <a:p>
            <a:pPr marL="114300" lvl="0" indent="0">
              <a:buNone/>
            </a:pPr>
            <a:endParaRPr lang="en-US" sz="2400" b="1" dirty="0"/>
          </a:p>
          <a:p>
            <a:pPr marL="457200" lvl="0" indent="-342900">
              <a:buFont typeface="Arial" panose="020B0604020202020204" pitchFamily="34" charset="0"/>
              <a:buChar char="•"/>
            </a:pPr>
            <a:r>
              <a:rPr lang="en-US" sz="2400" b="1" dirty="0"/>
              <a:t>tripling college scholarships given to Atlanta public school graduates,</a:t>
            </a:r>
          </a:p>
          <a:p>
            <a:pPr lvl="0">
              <a:spcBef>
                <a:spcPts val="600"/>
              </a:spcBef>
              <a:buClr>
                <a:schemeClr val="dk1"/>
              </a:buClr>
              <a:buSzPts val="1100"/>
            </a:pPr>
            <a:endParaRPr lang="en-US" sz="2400" b="1" dirty="0">
              <a:solidFill>
                <a:srgbClr val="484F56"/>
              </a:solidFill>
            </a:endParaRPr>
          </a:p>
          <a:p>
            <a:pPr marL="114300" lvl="0" indent="0">
              <a:buNone/>
            </a:pPr>
            <a:endParaRPr lang="en-US" sz="2800" b="1" dirty="0"/>
          </a:p>
        </p:txBody>
      </p:sp>
    </p:spTree>
    <p:extLst>
      <p:ext uri="{BB962C8B-B14F-4D97-AF65-F5344CB8AC3E}">
        <p14:creationId xmlns:p14="http://schemas.microsoft.com/office/powerpoint/2010/main" val="1207269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49829" y="5660571"/>
            <a:ext cx="8926285" cy="1197428"/>
          </a:xfrm>
          <a:prstGeom prst="rect">
            <a:avLst/>
          </a:prstGeom>
        </p:spPr>
      </p:pic>
      <p:sp>
        <p:nvSpPr>
          <p:cNvPr id="3" name="TextBox 2"/>
          <p:cNvSpPr txBox="1"/>
          <p:nvPr/>
        </p:nvSpPr>
        <p:spPr>
          <a:xfrm>
            <a:off x="283779" y="304801"/>
            <a:ext cx="11581650" cy="4031873"/>
          </a:xfrm>
          <a:prstGeom prst="rect">
            <a:avLst/>
          </a:prstGeom>
          <a:noFill/>
        </p:spPr>
        <p:txBody>
          <a:bodyPr wrap="square" rtlCol="0">
            <a:spAutoFit/>
          </a:bodyPr>
          <a:lstStyle/>
          <a:p>
            <a:pPr lvl="0" algn="ctr">
              <a:buClr>
                <a:schemeClr val="dk1"/>
              </a:buClr>
              <a:buSzPts val="1100"/>
            </a:pPr>
            <a:r>
              <a:rPr lang="en" sz="3200" b="1" dirty="0">
                <a:solidFill>
                  <a:srgbClr val="FF0000"/>
                </a:solidFill>
              </a:rPr>
              <a:t>ACCOMPLISHMENTS AS MAYOR</a:t>
            </a:r>
            <a:endParaRPr lang="en-US" sz="3200" b="1" dirty="0">
              <a:solidFill>
                <a:srgbClr val="FF0000"/>
              </a:solidFill>
            </a:endParaRPr>
          </a:p>
          <a:p>
            <a:pPr marL="114300" lvl="0" indent="0">
              <a:buNone/>
            </a:pPr>
            <a:endParaRPr lang="en-US" sz="2800" b="1" dirty="0"/>
          </a:p>
          <a:p>
            <a:pPr marL="457200" lvl="0" indent="-342900">
              <a:buFont typeface="Arial" panose="020B0604020202020204" pitchFamily="34" charset="0"/>
              <a:buChar char="•"/>
            </a:pPr>
            <a:r>
              <a:rPr lang="en-US" sz="2400" b="1" dirty="0"/>
              <a:t>overhauling</a:t>
            </a:r>
            <a:r>
              <a:rPr lang="en-US" sz="2400" dirty="0"/>
              <a:t> </a:t>
            </a:r>
            <a:r>
              <a:rPr lang="en-US" sz="2400" b="1" dirty="0"/>
              <a:t>and</a:t>
            </a:r>
            <a:r>
              <a:rPr lang="en-US" sz="2400" dirty="0"/>
              <a:t> </a:t>
            </a:r>
            <a:r>
              <a:rPr lang="en-US" sz="2400" b="1" dirty="0"/>
              <a:t>privatizing</a:t>
            </a:r>
            <a:r>
              <a:rPr lang="en-US" sz="2400" dirty="0"/>
              <a:t> </a:t>
            </a:r>
            <a:r>
              <a:rPr lang="en-US" sz="2400" b="1" dirty="0"/>
              <a:t>Zoo</a:t>
            </a:r>
            <a:r>
              <a:rPr lang="en-US" sz="2400" dirty="0"/>
              <a:t> </a:t>
            </a:r>
            <a:r>
              <a:rPr lang="en-US" sz="2400" b="1" dirty="0"/>
              <a:t>Atlanta</a:t>
            </a:r>
            <a:r>
              <a:rPr lang="en-US" sz="2400" dirty="0"/>
              <a:t>, </a:t>
            </a:r>
            <a:r>
              <a:rPr lang="en-US" sz="2400" b="1" dirty="0"/>
              <a:t>and</a:t>
            </a:r>
            <a:r>
              <a:rPr lang="en-US" sz="2400" dirty="0"/>
              <a:t> </a:t>
            </a:r>
          </a:p>
          <a:p>
            <a:pPr marL="457200" lvl="0" indent="-342900">
              <a:buFont typeface="Arial" panose="020B0604020202020204" pitchFamily="34" charset="0"/>
              <a:buChar char="•"/>
            </a:pPr>
            <a:endParaRPr lang="en-US" sz="2400" dirty="0"/>
          </a:p>
          <a:p>
            <a:pPr marL="342900" indent="-342900">
              <a:buClr>
                <a:schemeClr val="dk1"/>
              </a:buClr>
              <a:buSzPts val="1100"/>
              <a:buFont typeface="Arial" panose="020B0604020202020204" pitchFamily="34" charset="0"/>
              <a:buChar char="•"/>
            </a:pPr>
            <a:r>
              <a:rPr lang="en-US" sz="2400" b="1" dirty="0"/>
              <a:t>hosting the 1988 Democratic National Convention.</a:t>
            </a:r>
          </a:p>
          <a:p>
            <a:pPr marL="342900" indent="-342900">
              <a:buClr>
                <a:schemeClr val="dk1"/>
              </a:buClr>
              <a:buSzPts val="1100"/>
              <a:buFont typeface="Arial" panose="020B0604020202020204" pitchFamily="34" charset="0"/>
              <a:buChar char="•"/>
            </a:pPr>
            <a:endParaRPr lang="en-US" sz="2400" b="1" dirty="0">
              <a:solidFill>
                <a:srgbClr val="484F56"/>
              </a:solidFill>
            </a:endParaRPr>
          </a:p>
          <a:p>
            <a:pPr marL="342900" indent="-342900">
              <a:buClr>
                <a:schemeClr val="dk1"/>
              </a:buClr>
              <a:buSzPts val="1100"/>
              <a:buFont typeface="Arial" panose="020B0604020202020204" pitchFamily="34" charset="0"/>
              <a:buChar char="•"/>
            </a:pPr>
            <a:r>
              <a:rPr lang="en-US" sz="2400" b="1" dirty="0"/>
              <a:t>Even after leaving office in 1989, Young continued to work for Georgia’s economic development, served as co-chair of Georgia’s 1996 Olympic committee, and worked as a consultant for many international organizations which he continues to do today.</a:t>
            </a:r>
            <a:endParaRPr lang="en-US" sz="2400" b="1" dirty="0">
              <a:solidFill>
                <a:srgbClr val="484F56"/>
              </a:solidFill>
            </a:endParaRPr>
          </a:p>
          <a:p>
            <a:pPr marL="114300" lvl="0" indent="0">
              <a:buNone/>
            </a:pPr>
            <a:endParaRPr lang="en-US" sz="2800" b="1" dirty="0"/>
          </a:p>
        </p:txBody>
      </p:sp>
    </p:spTree>
    <p:extLst>
      <p:ext uri="{BB962C8B-B14F-4D97-AF65-F5344CB8AC3E}">
        <p14:creationId xmlns:p14="http://schemas.microsoft.com/office/powerpoint/2010/main" val="3056792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18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10189" y="-646388"/>
            <a:ext cx="16615383" cy="7504388"/>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a:outerShdw blurRad="50800" dist="50800" dir="5400000" algn="ctr" rotWithShape="0">
              <a:srgbClr val="000000">
                <a:alpha val="4000"/>
              </a:srgbClr>
            </a:outerShdw>
          </a:effectLst>
        </p:spPr>
      </p:pic>
    </p:spTree>
    <p:extLst>
      <p:ext uri="{BB962C8B-B14F-4D97-AF65-F5344CB8AC3E}">
        <p14:creationId xmlns:p14="http://schemas.microsoft.com/office/powerpoint/2010/main" val="709894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0134"/>
          </a:xfrm>
        </p:spPr>
        <p:txBody>
          <a:bodyPr/>
          <a:lstStyle/>
          <a:p>
            <a:pPr algn="ctr"/>
            <a:r>
              <a:rPr lang="en" b="1" dirty="0">
                <a:solidFill>
                  <a:schemeClr val="tx1"/>
                </a:solidFill>
              </a:rPr>
              <a:t>Maynard Jackson (1938-2003)</a:t>
            </a:r>
            <a:endParaRPr lang="en-US" dirty="0"/>
          </a:p>
        </p:txBody>
      </p:sp>
      <p:pic>
        <p:nvPicPr>
          <p:cNvPr id="4" name="Content Placeholder 3" descr="Image result for maynard Jackson"/>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220354" y="1255259"/>
            <a:ext cx="4183617" cy="4064956"/>
          </a:xfrm>
          <a:prstGeom prst="rect">
            <a:avLst/>
          </a:prstGeom>
          <a:noFill/>
          <a:ln>
            <a:noFill/>
          </a:ln>
        </p:spPr>
      </p:pic>
      <p:pic>
        <p:nvPicPr>
          <p:cNvPr id="5" name="Picture 4"/>
          <p:cNvPicPr>
            <a:picLocks noChangeAspect="1"/>
          </p:cNvPicPr>
          <p:nvPr/>
        </p:nvPicPr>
        <p:blipFill>
          <a:blip r:embed="rId3"/>
          <a:stretch>
            <a:fillRect/>
          </a:stretch>
        </p:blipFill>
        <p:spPr>
          <a:xfrm>
            <a:off x="1849021" y="5755644"/>
            <a:ext cx="8926285" cy="1197428"/>
          </a:xfrm>
          <a:prstGeom prst="rect">
            <a:avLst/>
          </a:prstGeom>
        </p:spPr>
      </p:pic>
    </p:spTree>
    <p:extLst>
      <p:ext uri="{BB962C8B-B14F-4D97-AF65-F5344CB8AC3E}">
        <p14:creationId xmlns:p14="http://schemas.microsoft.com/office/powerpoint/2010/main" val="3206444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49829" y="5660571"/>
            <a:ext cx="8926285" cy="1197428"/>
          </a:xfrm>
          <a:prstGeom prst="rect">
            <a:avLst/>
          </a:prstGeom>
        </p:spPr>
      </p:pic>
      <p:sp>
        <p:nvSpPr>
          <p:cNvPr id="3" name="TextBox 2"/>
          <p:cNvSpPr txBox="1"/>
          <p:nvPr/>
        </p:nvSpPr>
        <p:spPr>
          <a:xfrm>
            <a:off x="283779" y="304801"/>
            <a:ext cx="11581650" cy="4893647"/>
          </a:xfrm>
          <a:prstGeom prst="rect">
            <a:avLst/>
          </a:prstGeom>
          <a:noFill/>
        </p:spPr>
        <p:txBody>
          <a:bodyPr wrap="square" rtlCol="0">
            <a:spAutoFit/>
          </a:bodyPr>
          <a:lstStyle/>
          <a:p>
            <a:pPr lvl="0" algn="ctr">
              <a:buClr>
                <a:schemeClr val="dk1"/>
              </a:buClr>
              <a:buSzPts val="1100"/>
            </a:pPr>
            <a:r>
              <a:rPr lang="en" sz="3200" b="1" dirty="0">
                <a:solidFill>
                  <a:srgbClr val="FF0000"/>
                </a:solidFill>
              </a:rPr>
              <a:t>MAYNARD JACKSON (1938-2003)</a:t>
            </a:r>
            <a:endParaRPr lang="en-US" sz="3200" b="1" dirty="0">
              <a:solidFill>
                <a:srgbClr val="FF0000"/>
              </a:solidFill>
            </a:endParaRPr>
          </a:p>
          <a:p>
            <a:pPr lvl="0">
              <a:buClr>
                <a:schemeClr val="dk1"/>
              </a:buClr>
              <a:buSzPts val="1100"/>
            </a:pPr>
            <a:endParaRPr lang="en-US" sz="2800" dirty="0"/>
          </a:p>
          <a:p>
            <a:pPr lvl="0">
              <a:buClr>
                <a:schemeClr val="dk1"/>
              </a:buClr>
              <a:buSzPts val="1100"/>
            </a:pPr>
            <a:r>
              <a:rPr lang="en-US" sz="2800" dirty="0"/>
              <a:t>Maynard Jackson was the first African American mayor of a major southern city. </a:t>
            </a:r>
          </a:p>
          <a:p>
            <a:pPr lvl="0">
              <a:buClr>
                <a:schemeClr val="dk1"/>
              </a:buClr>
              <a:buSzPts val="1100"/>
            </a:pPr>
            <a:endParaRPr lang="en-US" sz="2800" dirty="0"/>
          </a:p>
          <a:p>
            <a:pPr lvl="0">
              <a:buClr>
                <a:schemeClr val="dk1"/>
              </a:buClr>
              <a:buSzPts val="1100"/>
            </a:pPr>
            <a:r>
              <a:rPr lang="en-US" sz="2800" dirty="0"/>
              <a:t>A graduate of Morehouse College, he lost to Herman </a:t>
            </a:r>
            <a:r>
              <a:rPr lang="en-US" sz="2800" dirty="0" err="1"/>
              <a:t>Talmadge</a:t>
            </a:r>
            <a:r>
              <a:rPr lang="en-US" sz="2800" dirty="0"/>
              <a:t> in a bid for the U.S. Senate. However, </a:t>
            </a:r>
            <a:r>
              <a:rPr lang="en-US" sz="2800" dirty="0" smtClean="0"/>
              <a:t>he </a:t>
            </a:r>
            <a:r>
              <a:rPr lang="en-US" sz="2800" dirty="0"/>
              <a:t>won a majority of the votes in Atlanta and became a force in Atlanta politics. </a:t>
            </a:r>
          </a:p>
          <a:p>
            <a:pPr lvl="0">
              <a:buClr>
                <a:schemeClr val="dk1"/>
              </a:buClr>
              <a:buSzPts val="1100"/>
            </a:pPr>
            <a:endParaRPr lang="en-US" sz="2800" dirty="0"/>
          </a:p>
          <a:p>
            <a:pPr marL="76200" indent="0">
              <a:buNone/>
            </a:pPr>
            <a:r>
              <a:rPr lang="en-US" sz="2800" dirty="0"/>
              <a:t>Jackson served as mayor of Atlanta from 1973-1981 and again from 1990-1994. His list of accomplishments is admirable.</a:t>
            </a:r>
          </a:p>
        </p:txBody>
      </p:sp>
    </p:spTree>
    <p:extLst>
      <p:ext uri="{BB962C8B-B14F-4D97-AF65-F5344CB8AC3E}">
        <p14:creationId xmlns:p14="http://schemas.microsoft.com/office/powerpoint/2010/main" val="4108773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49829" y="5660571"/>
            <a:ext cx="8926285" cy="1197428"/>
          </a:xfrm>
          <a:prstGeom prst="rect">
            <a:avLst/>
          </a:prstGeom>
        </p:spPr>
      </p:pic>
      <p:sp>
        <p:nvSpPr>
          <p:cNvPr id="3" name="TextBox 2"/>
          <p:cNvSpPr txBox="1"/>
          <p:nvPr/>
        </p:nvSpPr>
        <p:spPr>
          <a:xfrm>
            <a:off x="283779" y="304801"/>
            <a:ext cx="11581650" cy="5816977"/>
          </a:xfrm>
          <a:prstGeom prst="rect">
            <a:avLst/>
          </a:prstGeom>
          <a:noFill/>
        </p:spPr>
        <p:txBody>
          <a:bodyPr wrap="square" rtlCol="0">
            <a:spAutoFit/>
          </a:bodyPr>
          <a:lstStyle/>
          <a:p>
            <a:pPr lvl="0" algn="ctr">
              <a:buClr>
                <a:schemeClr val="dk1"/>
              </a:buClr>
              <a:buSzPts val="1100"/>
            </a:pPr>
            <a:r>
              <a:rPr lang="en" sz="3200" b="1" dirty="0">
                <a:solidFill>
                  <a:srgbClr val="FF0000"/>
                </a:solidFill>
              </a:rPr>
              <a:t>ACCOMPLISHMENTS AS MAYOR</a:t>
            </a:r>
            <a:endParaRPr lang="en-US" sz="3200" b="1" dirty="0">
              <a:solidFill>
                <a:srgbClr val="FF0000"/>
              </a:solidFill>
            </a:endParaRPr>
          </a:p>
          <a:p>
            <a:pPr marL="114300" lvl="0" indent="0">
              <a:buNone/>
            </a:pPr>
            <a:endParaRPr lang="en-US" sz="2800" b="1" dirty="0"/>
          </a:p>
          <a:p>
            <a:pPr marL="114300" lvl="0" indent="0">
              <a:buNone/>
            </a:pPr>
            <a:r>
              <a:rPr lang="en-US" sz="2800" b="1" dirty="0"/>
              <a:t>Provided more contract work to black-owned businesses</a:t>
            </a:r>
          </a:p>
          <a:p>
            <a:pPr marL="114300" lvl="0" indent="0">
              <a:buNone/>
            </a:pPr>
            <a:endParaRPr lang="en-US" sz="2800" b="1" dirty="0"/>
          </a:p>
          <a:p>
            <a:pPr marL="114300" lvl="0" indent="0">
              <a:buNone/>
            </a:pPr>
            <a:r>
              <a:rPr lang="en-US" sz="2800" b="1" dirty="0"/>
              <a:t>Expanded Hartsfield Airport</a:t>
            </a:r>
          </a:p>
          <a:p>
            <a:pPr marL="114300" lvl="0" indent="0">
              <a:buNone/>
            </a:pPr>
            <a:endParaRPr lang="en-US" sz="2800" b="1" dirty="0"/>
          </a:p>
          <a:p>
            <a:pPr marL="114300" lvl="0" indent="0">
              <a:buNone/>
            </a:pPr>
            <a:r>
              <a:rPr lang="en-US" sz="2800" b="1" dirty="0"/>
              <a:t>Sought to add more blacks to the police force</a:t>
            </a:r>
          </a:p>
          <a:p>
            <a:pPr marL="114300" lvl="0" indent="0">
              <a:buNone/>
            </a:pPr>
            <a:endParaRPr lang="en-US" sz="2800" b="1" dirty="0"/>
          </a:p>
          <a:p>
            <a:pPr marL="114300" indent="0">
              <a:buNone/>
            </a:pPr>
            <a:r>
              <a:rPr lang="en-US" sz="2800" b="1" dirty="0"/>
              <a:t>Encouraged Atlanta to become a financial center</a:t>
            </a:r>
          </a:p>
          <a:p>
            <a:pPr marL="114300" lvl="0" indent="0">
              <a:buNone/>
            </a:pPr>
            <a:endParaRPr lang="en-US" sz="3200" dirty="0"/>
          </a:p>
          <a:p>
            <a:pPr marL="114300" indent="0">
              <a:buNone/>
            </a:pPr>
            <a:r>
              <a:rPr lang="en-US" sz="2800" b="1" dirty="0"/>
              <a:t>Expanded international convention facilities and promoted Atlanta’s image as a major convention center</a:t>
            </a:r>
          </a:p>
          <a:p>
            <a:pPr marL="114300" lvl="0" indent="0">
              <a:buNone/>
            </a:pPr>
            <a:endParaRPr lang="en-US" sz="2800" b="1" dirty="0"/>
          </a:p>
        </p:txBody>
      </p:sp>
    </p:spTree>
    <p:extLst>
      <p:ext uri="{BB962C8B-B14F-4D97-AF65-F5344CB8AC3E}">
        <p14:creationId xmlns:p14="http://schemas.microsoft.com/office/powerpoint/2010/main" val="3107989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49829" y="5660571"/>
            <a:ext cx="8926285" cy="1197428"/>
          </a:xfrm>
          <a:prstGeom prst="rect">
            <a:avLst/>
          </a:prstGeom>
        </p:spPr>
      </p:pic>
      <p:sp>
        <p:nvSpPr>
          <p:cNvPr id="3" name="TextBox 2"/>
          <p:cNvSpPr txBox="1"/>
          <p:nvPr/>
        </p:nvSpPr>
        <p:spPr>
          <a:xfrm>
            <a:off x="283779" y="304801"/>
            <a:ext cx="11581650" cy="6694140"/>
          </a:xfrm>
          <a:prstGeom prst="rect">
            <a:avLst/>
          </a:prstGeom>
          <a:noFill/>
        </p:spPr>
        <p:txBody>
          <a:bodyPr wrap="square" rtlCol="0">
            <a:spAutoFit/>
          </a:bodyPr>
          <a:lstStyle/>
          <a:p>
            <a:pPr lvl="0" algn="ctr">
              <a:buClr>
                <a:schemeClr val="dk1"/>
              </a:buClr>
              <a:buSzPts val="1100"/>
            </a:pPr>
            <a:r>
              <a:rPr lang="en" sz="3200" b="1" dirty="0">
                <a:solidFill>
                  <a:srgbClr val="FF0000"/>
                </a:solidFill>
              </a:rPr>
              <a:t>ACCOMPLISHMENTS AS MAYOR</a:t>
            </a:r>
            <a:endParaRPr lang="en-US" sz="3200" b="1" dirty="0">
              <a:solidFill>
                <a:srgbClr val="FF0000"/>
              </a:solidFill>
            </a:endParaRPr>
          </a:p>
          <a:p>
            <a:pPr marL="114300" lvl="0" indent="0">
              <a:buNone/>
            </a:pPr>
            <a:endParaRPr lang="en-US" sz="2800" b="1" dirty="0"/>
          </a:p>
          <a:p>
            <a:pPr marL="114300" lvl="0" indent="0">
              <a:buNone/>
            </a:pPr>
            <a:r>
              <a:rPr lang="en-US" sz="2800" b="1" dirty="0"/>
              <a:t>Improved housing and social conditions through affirmative action programs</a:t>
            </a:r>
          </a:p>
          <a:p>
            <a:pPr marL="114300" lvl="0" indent="0">
              <a:buNone/>
            </a:pPr>
            <a:endParaRPr lang="en-US" sz="2800" b="1" dirty="0"/>
          </a:p>
          <a:p>
            <a:pPr marL="114300" indent="0">
              <a:buNone/>
            </a:pPr>
            <a:r>
              <a:rPr lang="en-US" sz="2800" b="1" dirty="0"/>
              <a:t>Improved the mass transit system making it one of the most modern in the United States</a:t>
            </a:r>
          </a:p>
          <a:p>
            <a:pPr marL="114300" lvl="0" indent="0">
              <a:buNone/>
            </a:pPr>
            <a:endParaRPr lang="en-US" sz="2800" b="1" dirty="0"/>
          </a:p>
          <a:p>
            <a:pPr marL="114300" lvl="0" indent="0">
              <a:buNone/>
            </a:pPr>
            <a:r>
              <a:rPr lang="en-US" sz="2800" b="1" dirty="0"/>
              <a:t>In the 1990’s worked closely with Andrew Young and Billy Payne to help bring the Olympics to the city.</a:t>
            </a:r>
          </a:p>
          <a:p>
            <a:pPr marL="114300" lvl="0" indent="0">
              <a:buNone/>
            </a:pPr>
            <a:endParaRPr lang="en-US" sz="2800" b="1" dirty="0"/>
          </a:p>
          <a:p>
            <a:pPr marL="114300"/>
            <a:r>
              <a:rPr lang="en-US" sz="2800" b="1" dirty="0">
                <a:solidFill>
                  <a:schemeClr val="tx1"/>
                </a:solidFill>
              </a:rPr>
              <a:t>Jackson retired from public life in 1994 due to health issues but continued to be active in business. He died in 2003 in Washington, D.C. </a:t>
            </a:r>
            <a:endParaRPr lang="en-US" sz="2800" b="1" dirty="0">
              <a:solidFill>
                <a:srgbClr val="484F56"/>
              </a:solidFill>
            </a:endParaRPr>
          </a:p>
          <a:p>
            <a:pPr marL="114300" lvl="0" indent="0">
              <a:buNone/>
            </a:pPr>
            <a:endParaRPr lang="en-US" sz="2800" b="1" dirty="0"/>
          </a:p>
          <a:p>
            <a:pPr lvl="0">
              <a:spcBef>
                <a:spcPts val="600"/>
              </a:spcBef>
              <a:buClr>
                <a:schemeClr val="dk1"/>
              </a:buClr>
              <a:buSzPts val="1100"/>
            </a:pPr>
            <a:endParaRPr lang="en-US" sz="2800" b="1" dirty="0">
              <a:solidFill>
                <a:srgbClr val="484F56"/>
              </a:solidFill>
            </a:endParaRPr>
          </a:p>
          <a:p>
            <a:pPr marL="114300" lvl="0" indent="0">
              <a:buNone/>
            </a:pPr>
            <a:endParaRPr lang="en-US" sz="2800" b="1" dirty="0"/>
          </a:p>
        </p:txBody>
      </p:sp>
    </p:spTree>
    <p:extLst>
      <p:ext uri="{BB962C8B-B14F-4D97-AF65-F5344CB8AC3E}">
        <p14:creationId xmlns:p14="http://schemas.microsoft.com/office/powerpoint/2010/main" val="2815457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11461" y="4413618"/>
            <a:ext cx="8926285" cy="2444381"/>
          </a:xfrm>
          <a:prstGeom prst="rect">
            <a:avLst/>
          </a:prstGeom>
        </p:spPr>
      </p:pic>
      <p:sp>
        <p:nvSpPr>
          <p:cNvPr id="3" name="TextBox 2"/>
          <p:cNvSpPr txBox="1"/>
          <p:nvPr/>
        </p:nvSpPr>
        <p:spPr>
          <a:xfrm>
            <a:off x="283779" y="304801"/>
            <a:ext cx="11581650" cy="4108817"/>
          </a:xfrm>
          <a:prstGeom prst="rect">
            <a:avLst/>
          </a:prstGeom>
          <a:noFill/>
        </p:spPr>
        <p:txBody>
          <a:bodyPr wrap="square" rtlCol="0">
            <a:spAutoFit/>
          </a:bodyPr>
          <a:lstStyle/>
          <a:p>
            <a:pPr lvl="0" algn="ctr">
              <a:buClr>
                <a:schemeClr val="dk1"/>
              </a:buClr>
              <a:buSzPts val="1100"/>
            </a:pPr>
            <a:r>
              <a:rPr lang="en-US" sz="3200" b="1" dirty="0">
                <a:solidFill>
                  <a:srgbClr val="FF0000"/>
                </a:solidFill>
              </a:rPr>
              <a:t>MAYOR MAYNARD JACKSON’S LEGACY</a:t>
            </a:r>
          </a:p>
          <a:p>
            <a:pPr marL="114300" lvl="0" indent="0">
              <a:buNone/>
            </a:pPr>
            <a:endParaRPr lang="en-US" sz="2800" b="1" dirty="0"/>
          </a:p>
          <a:p>
            <a:pPr marL="63500" indent="0">
              <a:buNone/>
            </a:pPr>
            <a:r>
              <a:rPr lang="en-US" sz="2800" b="1" dirty="0">
                <a:solidFill>
                  <a:schemeClr val="accent3">
                    <a:lumMod val="50000"/>
                  </a:schemeClr>
                </a:solidFill>
              </a:rPr>
              <a:t>The airport was renamed as Atlanta </a:t>
            </a:r>
            <a:r>
              <a:rPr lang="en-US" sz="2800" b="1" dirty="0" smtClean="0">
                <a:solidFill>
                  <a:schemeClr val="accent3">
                    <a:lumMod val="50000"/>
                  </a:schemeClr>
                </a:solidFill>
              </a:rPr>
              <a:t>Hartsfield-Jackson </a:t>
            </a:r>
            <a:r>
              <a:rPr lang="en-US" sz="2800" b="1" dirty="0">
                <a:solidFill>
                  <a:schemeClr val="accent3">
                    <a:lumMod val="50000"/>
                  </a:schemeClr>
                </a:solidFill>
              </a:rPr>
              <a:t>International Airport to honor his contributions in developing the airport to Atlanta’s benefit. The airport provides approximately 500,000 jobs in the metro area. It also provides national and international air service to passengers as well as cargo transport.</a:t>
            </a:r>
          </a:p>
          <a:p>
            <a:pPr lvl="0">
              <a:spcBef>
                <a:spcPts val="600"/>
              </a:spcBef>
              <a:buClr>
                <a:schemeClr val="dk1"/>
              </a:buClr>
              <a:buSzPts val="1100"/>
            </a:pPr>
            <a:endParaRPr lang="en-US" sz="2800" b="1" dirty="0">
              <a:solidFill>
                <a:srgbClr val="484F56"/>
              </a:solidFill>
            </a:endParaRPr>
          </a:p>
          <a:p>
            <a:pPr marL="114300" lvl="0" indent="0">
              <a:buNone/>
            </a:pPr>
            <a:endParaRPr lang="en-US" sz="2800" b="1" dirty="0"/>
          </a:p>
        </p:txBody>
      </p:sp>
    </p:spTree>
    <p:extLst>
      <p:ext uri="{BB962C8B-B14F-4D97-AF65-F5344CB8AC3E}">
        <p14:creationId xmlns:p14="http://schemas.microsoft.com/office/powerpoint/2010/main" val="3620119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0134"/>
          </a:xfrm>
        </p:spPr>
        <p:txBody>
          <a:bodyPr/>
          <a:lstStyle/>
          <a:p>
            <a:pPr algn="ctr"/>
            <a:r>
              <a:rPr lang="en" b="1" dirty="0">
                <a:solidFill>
                  <a:schemeClr val="tx1"/>
                </a:solidFill>
              </a:rPr>
              <a:t>ANDREW YOUNG (1932-PRESENT)</a:t>
            </a:r>
            <a:endParaRPr lang="en-US" dirty="0"/>
          </a:p>
        </p:txBody>
      </p:sp>
      <p:pic>
        <p:nvPicPr>
          <p:cNvPr id="5" name="Picture 4"/>
          <p:cNvPicPr>
            <a:picLocks noChangeAspect="1"/>
          </p:cNvPicPr>
          <p:nvPr/>
        </p:nvPicPr>
        <p:blipFill>
          <a:blip r:embed="rId2"/>
          <a:stretch>
            <a:fillRect/>
          </a:stretch>
        </p:blipFill>
        <p:spPr>
          <a:xfrm>
            <a:off x="1894114" y="4713515"/>
            <a:ext cx="8926285" cy="2144485"/>
          </a:xfrm>
          <a:prstGeom prst="rect">
            <a:avLst/>
          </a:prstGeom>
        </p:spPr>
      </p:pic>
      <p:pic>
        <p:nvPicPr>
          <p:cNvPr id="6" name="Content Placeholder 5" descr="Image result for andrew young"/>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332514" y="1255260"/>
            <a:ext cx="3570514" cy="3273197"/>
          </a:xfrm>
          <a:prstGeom prst="rect">
            <a:avLst/>
          </a:prstGeom>
          <a:noFill/>
          <a:ln>
            <a:noFill/>
          </a:ln>
        </p:spPr>
      </p:pic>
    </p:spTree>
    <p:extLst>
      <p:ext uri="{BB962C8B-B14F-4D97-AF65-F5344CB8AC3E}">
        <p14:creationId xmlns:p14="http://schemas.microsoft.com/office/powerpoint/2010/main" val="397078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49829" y="5660571"/>
            <a:ext cx="8926285" cy="1197428"/>
          </a:xfrm>
          <a:prstGeom prst="rect">
            <a:avLst/>
          </a:prstGeom>
        </p:spPr>
      </p:pic>
      <p:sp>
        <p:nvSpPr>
          <p:cNvPr id="3" name="TextBox 2"/>
          <p:cNvSpPr txBox="1"/>
          <p:nvPr/>
        </p:nvSpPr>
        <p:spPr>
          <a:xfrm>
            <a:off x="283779" y="304801"/>
            <a:ext cx="11581650" cy="6247864"/>
          </a:xfrm>
          <a:prstGeom prst="rect">
            <a:avLst/>
          </a:prstGeom>
          <a:noFill/>
        </p:spPr>
        <p:txBody>
          <a:bodyPr wrap="square" rtlCol="0">
            <a:spAutoFit/>
          </a:bodyPr>
          <a:lstStyle/>
          <a:p>
            <a:pPr lvl="0" algn="ctr">
              <a:buClr>
                <a:schemeClr val="dk1"/>
              </a:buClr>
              <a:buSzPts val="1100"/>
            </a:pPr>
            <a:r>
              <a:rPr lang="en" sz="3200" b="1" dirty="0">
                <a:solidFill>
                  <a:srgbClr val="FF0000"/>
                </a:solidFill>
              </a:rPr>
              <a:t>ANDREW YOUNG (1932-PRESENT)</a:t>
            </a:r>
            <a:endParaRPr lang="en-US" sz="2800" b="1" dirty="0">
              <a:solidFill>
                <a:srgbClr val="FF0000"/>
              </a:solidFill>
            </a:endParaRPr>
          </a:p>
          <a:p>
            <a:pPr lvl="0">
              <a:buClr>
                <a:schemeClr val="dk1"/>
              </a:buClr>
              <a:buSzPts val="1100"/>
            </a:pPr>
            <a:endParaRPr lang="en-US" sz="2400" b="1" dirty="0"/>
          </a:p>
          <a:p>
            <a:pPr lvl="0">
              <a:buClr>
                <a:schemeClr val="dk1"/>
              </a:buClr>
              <a:buSzPts val="1100"/>
            </a:pPr>
            <a:r>
              <a:rPr lang="en-US" sz="2400" b="1" dirty="0"/>
              <a:t>Andrew Young moved to Georgia to serve as a pastor. </a:t>
            </a:r>
          </a:p>
          <a:p>
            <a:pPr lvl="0">
              <a:buClr>
                <a:schemeClr val="dk1"/>
              </a:buClr>
              <a:buSzPts val="1100"/>
            </a:pPr>
            <a:endParaRPr lang="en-US" sz="2400" b="1" dirty="0"/>
          </a:p>
          <a:p>
            <a:pPr lvl="0">
              <a:buClr>
                <a:schemeClr val="dk1"/>
              </a:buClr>
              <a:buSzPts val="1100"/>
            </a:pPr>
            <a:r>
              <a:rPr lang="en-US" sz="2400" b="1" dirty="0"/>
              <a:t>He became active in the Civil Rights Movement, primarily focusing on voter registration drives. </a:t>
            </a:r>
          </a:p>
          <a:p>
            <a:pPr lvl="0">
              <a:buClr>
                <a:schemeClr val="dk1"/>
              </a:buClr>
              <a:buSzPts val="1100"/>
            </a:pPr>
            <a:endParaRPr lang="en-US" sz="2400" b="1" dirty="0"/>
          </a:p>
          <a:p>
            <a:pPr lvl="0">
              <a:buClr>
                <a:schemeClr val="dk1"/>
              </a:buClr>
              <a:buSzPts val="1100"/>
            </a:pPr>
            <a:r>
              <a:rPr lang="en-US" sz="2400" b="1" dirty="0"/>
              <a:t>In 1961, Young started working for the SCLC to help train civil rights volunteers in organizing and taking part in non-violent protest.</a:t>
            </a:r>
          </a:p>
          <a:p>
            <a:pPr lvl="0">
              <a:buClr>
                <a:schemeClr val="dk1"/>
              </a:buClr>
              <a:buSzPts val="1100"/>
            </a:pPr>
            <a:endParaRPr lang="en-US" sz="2400" b="1" dirty="0"/>
          </a:p>
          <a:p>
            <a:pPr lvl="0">
              <a:buClr>
                <a:schemeClr val="dk1"/>
              </a:buClr>
              <a:buSzPts val="1100"/>
            </a:pPr>
            <a:r>
              <a:rPr lang="en-US" sz="2400" b="1" dirty="0"/>
              <a:t>He soon became a close associate of Martin Luther King, Jr. and successfully organized demonstrations and voter registration campaigns throughout the South. </a:t>
            </a:r>
          </a:p>
          <a:p>
            <a:pPr lvl="0">
              <a:buClr>
                <a:schemeClr val="dk1"/>
              </a:buClr>
              <a:buSzPts val="1100"/>
            </a:pPr>
            <a:endParaRPr lang="en-US" sz="2400" b="1" dirty="0"/>
          </a:p>
          <a:p>
            <a:pPr lvl="0">
              <a:buClr>
                <a:schemeClr val="dk1"/>
              </a:buClr>
              <a:buSzPts val="1100"/>
            </a:pPr>
            <a:r>
              <a:rPr lang="en-US" sz="2400" b="1" dirty="0"/>
              <a:t>Young was with Martin Luther King, Jr. on the day he was assassinated. </a:t>
            </a:r>
          </a:p>
          <a:p>
            <a:pPr lvl="0">
              <a:buClr>
                <a:schemeClr val="dk1"/>
              </a:buClr>
              <a:buSzPts val="1100"/>
            </a:pPr>
            <a:endParaRPr lang="en-US" sz="2800" dirty="0"/>
          </a:p>
          <a:p>
            <a:pPr lvl="0">
              <a:buClr>
                <a:schemeClr val="dk1"/>
              </a:buClr>
              <a:buSzPts val="1100"/>
            </a:pPr>
            <a:endParaRPr lang="en-US" sz="2800" b="1" dirty="0"/>
          </a:p>
        </p:txBody>
      </p:sp>
    </p:spTree>
    <p:extLst>
      <p:ext uri="{BB962C8B-B14F-4D97-AF65-F5344CB8AC3E}">
        <p14:creationId xmlns:p14="http://schemas.microsoft.com/office/powerpoint/2010/main" val="762703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49829" y="5660571"/>
            <a:ext cx="8926285" cy="1197428"/>
          </a:xfrm>
          <a:prstGeom prst="rect">
            <a:avLst/>
          </a:prstGeom>
        </p:spPr>
      </p:pic>
      <p:sp>
        <p:nvSpPr>
          <p:cNvPr id="3" name="TextBox 2"/>
          <p:cNvSpPr txBox="1"/>
          <p:nvPr/>
        </p:nvSpPr>
        <p:spPr>
          <a:xfrm>
            <a:off x="283779" y="304801"/>
            <a:ext cx="11581650" cy="3600986"/>
          </a:xfrm>
          <a:prstGeom prst="rect">
            <a:avLst/>
          </a:prstGeom>
          <a:noFill/>
        </p:spPr>
        <p:txBody>
          <a:bodyPr wrap="square" rtlCol="0">
            <a:spAutoFit/>
          </a:bodyPr>
          <a:lstStyle/>
          <a:p>
            <a:pPr lvl="0" algn="ctr">
              <a:buClr>
                <a:schemeClr val="dk1"/>
              </a:buClr>
              <a:buSzPts val="1100"/>
            </a:pPr>
            <a:r>
              <a:rPr lang="en" sz="3200" b="1" dirty="0">
                <a:solidFill>
                  <a:srgbClr val="FF0000"/>
                </a:solidFill>
              </a:rPr>
              <a:t>ANDREW YOUNG (1932-PRESENT)</a:t>
            </a:r>
            <a:endParaRPr lang="en-US" sz="2800" b="1" dirty="0">
              <a:solidFill>
                <a:srgbClr val="FF0000"/>
              </a:solidFill>
            </a:endParaRPr>
          </a:p>
          <a:p>
            <a:pPr marL="76200" indent="0">
              <a:buNone/>
            </a:pPr>
            <a:r>
              <a:rPr lang="en-US" sz="2800" b="1" dirty="0"/>
              <a:t>In 1972, Young was elected as Georgia’s first black Congressman since Reconstruction and, in 1977, President Jimmy Carter appointed him ambassador to the United Nations. </a:t>
            </a:r>
          </a:p>
          <a:p>
            <a:pPr marL="76200" indent="0">
              <a:buNone/>
            </a:pPr>
            <a:endParaRPr lang="en-US" sz="2800" b="1" dirty="0"/>
          </a:p>
          <a:p>
            <a:pPr marL="76200" indent="0">
              <a:buNone/>
            </a:pPr>
            <a:r>
              <a:rPr lang="en-US" sz="2800" b="1" dirty="0"/>
              <a:t>Andrew Young was then elected mayor of Atlanta in 1981 and, as mayor, he was instrumental in the city’s continued growth and national and international prestige</a:t>
            </a:r>
            <a:r>
              <a:rPr lang="en-US" sz="2800" dirty="0"/>
              <a:t>. </a:t>
            </a:r>
          </a:p>
        </p:txBody>
      </p:sp>
    </p:spTree>
    <p:extLst>
      <p:ext uri="{BB962C8B-B14F-4D97-AF65-F5344CB8AC3E}">
        <p14:creationId xmlns:p14="http://schemas.microsoft.com/office/powerpoint/2010/main" val="1565802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538</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Lucida Bright</vt:lpstr>
      <vt:lpstr>Office Theme</vt:lpstr>
      <vt:lpstr>PowerPoint Presentation</vt:lpstr>
      <vt:lpstr>Maynard Jackson (1938-2003)</vt:lpstr>
      <vt:lpstr>PowerPoint Presentation</vt:lpstr>
      <vt:lpstr>PowerPoint Presentation</vt:lpstr>
      <vt:lpstr>PowerPoint Presentation</vt:lpstr>
      <vt:lpstr>PowerPoint Presentation</vt:lpstr>
      <vt:lpstr>ANDREW YOUNG (1932-PRESENT)</vt:lpstr>
      <vt:lpstr>PowerPoint Presentation</vt:lpstr>
      <vt:lpstr>PowerPoint Presentation</vt:lpstr>
      <vt:lpstr>PowerPoint Presentation</vt:lpstr>
      <vt:lpstr>PowerPoint Presentation</vt:lpstr>
      <vt:lpstr>PowerPoint Presentation</vt:lpstr>
    </vt:vector>
  </TitlesOfParts>
  <Company>DeKalb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 Mason</dc:creator>
  <cp:lastModifiedBy>Cynthia Mason</cp:lastModifiedBy>
  <cp:revision>13</cp:revision>
  <dcterms:created xsi:type="dcterms:W3CDTF">2019-03-07T19:28:33Z</dcterms:created>
  <dcterms:modified xsi:type="dcterms:W3CDTF">2019-03-11T14:29:24Z</dcterms:modified>
</cp:coreProperties>
</file>