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29"/>
  </p:notesMasterIdLst>
  <p:sldIdLst>
    <p:sldId id="256" r:id="rId5"/>
    <p:sldId id="257" r:id="rId6"/>
    <p:sldId id="285" r:id="rId7"/>
    <p:sldId id="296" r:id="rId8"/>
    <p:sldId id="289" r:id="rId9"/>
    <p:sldId id="290" r:id="rId10"/>
    <p:sldId id="288" r:id="rId11"/>
    <p:sldId id="295" r:id="rId12"/>
    <p:sldId id="293" r:id="rId13"/>
    <p:sldId id="294" r:id="rId14"/>
    <p:sldId id="297" r:id="rId15"/>
    <p:sldId id="291" r:id="rId16"/>
    <p:sldId id="260" r:id="rId17"/>
    <p:sldId id="262" r:id="rId18"/>
    <p:sldId id="269" r:id="rId19"/>
    <p:sldId id="273" r:id="rId20"/>
    <p:sldId id="276" r:id="rId21"/>
    <p:sldId id="277" r:id="rId22"/>
    <p:sldId id="278" r:id="rId23"/>
    <p:sldId id="279" r:id="rId24"/>
    <p:sldId id="281" r:id="rId25"/>
    <p:sldId id="282" r:id="rId26"/>
    <p:sldId id="283" r:id="rId27"/>
    <p:sldId id="284" r:id="rId28"/>
  </p:sldIdLst>
  <p:sldSz cx="9144000" cy="5143500" type="screen16x9"/>
  <p:notesSz cx="6858000" cy="9144000"/>
  <p:embeddedFontLst>
    <p:embeddedFont>
      <p:font typeface="Cinzel" panose="020B0604020202020204" charset="0"/>
      <p:regular r:id="rId30"/>
      <p:bold r:id="rId31"/>
    </p:embeddedFont>
    <p:embeddedFont>
      <p:font typeface="Libre Baskerville" panose="020B0604020202020204" charset="0"/>
      <p:regular r:id="rId32"/>
      <p:bold r:id="rId33"/>
      <p:italic r:id="rId34"/>
    </p:embeddedFont>
    <p:embeddedFont>
      <p:font typeface="Montserra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2E96F-B643-0A14-0E2B-9441C59A5748}" v="4" dt="2019-09-20T10:51:53.049"/>
  </p1510:revLst>
</p1510:revInfo>
</file>

<file path=ppt/tableStyles.xml><?xml version="1.0" encoding="utf-8"?>
<a:tblStyleLst xmlns:a="http://schemas.openxmlformats.org/drawingml/2006/main" def="{40CFEFFD-4EAB-4B63-A3E6-765A0499FAB5}">
  <a:tblStyle styleId="{40CFEFFD-4EAB-4B63-A3E6-765A0499FAB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29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4fb198497_6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4fb198497_6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2b354f5a0_1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2b354f5a0_1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B4F6CD-E1FF-4730-AFBC-532836A06C14}" type="slidenum">
              <a:rPr lang="en-US" altLang="en-US"/>
              <a:pPr eaLnBrk="1" hangingPunct="1"/>
              <a:t>8</a:t>
            </a:fld>
            <a:endParaRPr lang="en-US" altLang="en-US"/>
          </a:p>
        </p:txBody>
      </p:sp>
    </p:spTree>
    <p:extLst>
      <p:ext uri="{BB962C8B-B14F-4D97-AF65-F5344CB8AC3E}">
        <p14:creationId xmlns:p14="http://schemas.microsoft.com/office/powerpoint/2010/main" val="236554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98700" y="1991850"/>
            <a:ext cx="35466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03228"/>
              </a:buClr>
              <a:buSzPts val="3600"/>
              <a:buNone/>
              <a:defRPr sz="3600">
                <a:solidFill>
                  <a:srgbClr val="403228"/>
                </a:solidFill>
              </a:defRPr>
            </a:lvl1pPr>
            <a:lvl2pPr lvl="1" algn="ctr">
              <a:spcBef>
                <a:spcPts val="0"/>
              </a:spcBef>
              <a:spcAft>
                <a:spcPts val="0"/>
              </a:spcAft>
              <a:buClr>
                <a:srgbClr val="403228"/>
              </a:buClr>
              <a:buSzPts val="3600"/>
              <a:buNone/>
              <a:defRPr sz="3600">
                <a:solidFill>
                  <a:srgbClr val="403228"/>
                </a:solidFill>
              </a:defRPr>
            </a:lvl2pPr>
            <a:lvl3pPr lvl="2" algn="ctr">
              <a:spcBef>
                <a:spcPts val="0"/>
              </a:spcBef>
              <a:spcAft>
                <a:spcPts val="0"/>
              </a:spcAft>
              <a:buClr>
                <a:srgbClr val="403228"/>
              </a:buClr>
              <a:buSzPts val="3600"/>
              <a:buNone/>
              <a:defRPr sz="3600">
                <a:solidFill>
                  <a:srgbClr val="403228"/>
                </a:solidFill>
              </a:defRPr>
            </a:lvl3pPr>
            <a:lvl4pPr lvl="3" algn="ctr">
              <a:spcBef>
                <a:spcPts val="0"/>
              </a:spcBef>
              <a:spcAft>
                <a:spcPts val="0"/>
              </a:spcAft>
              <a:buClr>
                <a:srgbClr val="403228"/>
              </a:buClr>
              <a:buSzPts val="3600"/>
              <a:buNone/>
              <a:defRPr sz="3600">
                <a:solidFill>
                  <a:srgbClr val="403228"/>
                </a:solidFill>
              </a:defRPr>
            </a:lvl4pPr>
            <a:lvl5pPr lvl="4" algn="ctr">
              <a:spcBef>
                <a:spcPts val="0"/>
              </a:spcBef>
              <a:spcAft>
                <a:spcPts val="0"/>
              </a:spcAft>
              <a:buClr>
                <a:srgbClr val="403228"/>
              </a:buClr>
              <a:buSzPts val="3600"/>
              <a:buNone/>
              <a:defRPr sz="3600">
                <a:solidFill>
                  <a:srgbClr val="403228"/>
                </a:solidFill>
              </a:defRPr>
            </a:lvl5pPr>
            <a:lvl6pPr lvl="5" algn="ctr">
              <a:spcBef>
                <a:spcPts val="0"/>
              </a:spcBef>
              <a:spcAft>
                <a:spcPts val="0"/>
              </a:spcAft>
              <a:buClr>
                <a:srgbClr val="403228"/>
              </a:buClr>
              <a:buSzPts val="3600"/>
              <a:buNone/>
              <a:defRPr sz="3600">
                <a:solidFill>
                  <a:srgbClr val="403228"/>
                </a:solidFill>
              </a:defRPr>
            </a:lvl6pPr>
            <a:lvl7pPr lvl="6" algn="ctr">
              <a:spcBef>
                <a:spcPts val="0"/>
              </a:spcBef>
              <a:spcAft>
                <a:spcPts val="0"/>
              </a:spcAft>
              <a:buClr>
                <a:srgbClr val="403228"/>
              </a:buClr>
              <a:buSzPts val="3600"/>
              <a:buNone/>
              <a:defRPr sz="3600">
                <a:solidFill>
                  <a:srgbClr val="403228"/>
                </a:solidFill>
              </a:defRPr>
            </a:lvl7pPr>
            <a:lvl8pPr lvl="7" algn="ctr">
              <a:spcBef>
                <a:spcPts val="0"/>
              </a:spcBef>
              <a:spcAft>
                <a:spcPts val="0"/>
              </a:spcAft>
              <a:buClr>
                <a:srgbClr val="403228"/>
              </a:buClr>
              <a:buSzPts val="3600"/>
              <a:buNone/>
              <a:defRPr sz="3600">
                <a:solidFill>
                  <a:srgbClr val="403228"/>
                </a:solidFill>
              </a:defRPr>
            </a:lvl8pPr>
            <a:lvl9pPr lvl="8" algn="ctr">
              <a:spcBef>
                <a:spcPts val="0"/>
              </a:spcBef>
              <a:spcAft>
                <a:spcPts val="0"/>
              </a:spcAft>
              <a:buClr>
                <a:srgbClr val="403228"/>
              </a:buClr>
              <a:buSzPts val="3600"/>
              <a:buNone/>
              <a:defRPr sz="3600">
                <a:solidFill>
                  <a:srgbClr val="40322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p:nvPr/>
        </p:nvSpPr>
        <p:spPr>
          <a:xfrm>
            <a:off x="1411350" y="720000"/>
            <a:ext cx="6321300" cy="3703500"/>
          </a:xfrm>
          <a:prstGeom prst="rect">
            <a:avLst/>
          </a:prstGeom>
          <a:noFill/>
          <a:ln w="28575" cap="flat" cmpd="sng">
            <a:solidFill>
              <a:srgbClr val="40322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03228"/>
              </a:solidFill>
            </a:endParaRPr>
          </a:p>
        </p:txBody>
      </p:sp>
      <p:sp>
        <p:nvSpPr>
          <p:cNvPr id="17" name="Google Shape;17;p4"/>
          <p:cNvSpPr txBox="1">
            <a:spLocks noGrp="1"/>
          </p:cNvSpPr>
          <p:nvPr>
            <p:ph type="body" idx="1"/>
          </p:nvPr>
        </p:nvSpPr>
        <p:spPr>
          <a:xfrm>
            <a:off x="2105050" y="720000"/>
            <a:ext cx="4933800" cy="37035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30200" algn="ctr" rtl="0">
              <a:spcBef>
                <a:spcPts val="0"/>
              </a:spcBef>
              <a:spcAft>
                <a:spcPts val="0"/>
              </a:spcAft>
              <a:buSzPts val="1600"/>
              <a:buChar char="●"/>
              <a:defRPr i="1"/>
            </a:lvl4pPr>
            <a:lvl5pPr marL="2286000" lvl="4" indent="-330200" algn="ctr" rtl="0">
              <a:spcBef>
                <a:spcPts val="0"/>
              </a:spcBef>
              <a:spcAft>
                <a:spcPts val="0"/>
              </a:spcAft>
              <a:buSzPts val="1600"/>
              <a:buChar char="○"/>
              <a:defRPr i="1"/>
            </a:lvl5pPr>
            <a:lvl6pPr marL="2743200" lvl="5" indent="-330200" algn="ctr" rtl="0">
              <a:spcBef>
                <a:spcPts val="0"/>
              </a:spcBef>
              <a:spcAft>
                <a:spcPts val="0"/>
              </a:spcAft>
              <a:buSzPts val="1600"/>
              <a:buChar char="■"/>
              <a:defRPr i="1"/>
            </a:lvl6pPr>
            <a:lvl7pPr marL="3200400" lvl="6" indent="-330200" algn="ctr" rtl="0">
              <a:spcBef>
                <a:spcPts val="0"/>
              </a:spcBef>
              <a:spcAft>
                <a:spcPts val="0"/>
              </a:spcAft>
              <a:buSzPts val="1600"/>
              <a:buChar char="●"/>
              <a:defRPr i="1"/>
            </a:lvl7pPr>
            <a:lvl8pPr marL="3657600" lvl="7" indent="-330200" algn="ctr" rtl="0">
              <a:spcBef>
                <a:spcPts val="0"/>
              </a:spcBef>
              <a:spcAft>
                <a:spcPts val="0"/>
              </a:spcAft>
              <a:buSzPts val="1600"/>
              <a:buChar char="○"/>
              <a:defRPr i="1"/>
            </a:lvl8pPr>
            <a:lvl9pPr marL="4114800" lvl="8" indent="-330200" algn="ctr">
              <a:spcBef>
                <a:spcPts val="0"/>
              </a:spcBef>
              <a:spcAft>
                <a:spcPts val="0"/>
              </a:spcAft>
              <a:buSzPts val="1600"/>
              <a:buChar char="■"/>
              <a:defRPr i="1"/>
            </a:lvl9pPr>
          </a:lstStyle>
          <a:p>
            <a:endParaRPr/>
          </a:p>
        </p:txBody>
      </p:sp>
      <p:sp>
        <p:nvSpPr>
          <p:cNvPr id="18" name="Google Shape;18;p4"/>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1" name="Google Shape;21;p5"/>
          <p:cNvSpPr txBox="1">
            <a:spLocks noGrp="1"/>
          </p:cNvSpPr>
          <p:nvPr>
            <p:ph type="body" idx="1"/>
          </p:nvPr>
        </p:nvSpPr>
        <p:spPr>
          <a:xfrm>
            <a:off x="1224425" y="1477750"/>
            <a:ext cx="6695100" cy="34482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cxnSp>
        <p:nvCxnSpPr>
          <p:cNvPr id="22" name="Google Shape;22;p5"/>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23" name="Google Shape;23;p5"/>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6"/>
          <p:cNvSpPr txBox="1">
            <a:spLocks noGrp="1"/>
          </p:cNvSpPr>
          <p:nvPr>
            <p:ph type="body" idx="1"/>
          </p:nvPr>
        </p:nvSpPr>
        <p:spPr>
          <a:xfrm>
            <a:off x="1351075"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body" idx="2"/>
          </p:nvPr>
        </p:nvSpPr>
        <p:spPr>
          <a:xfrm>
            <a:off x="4666144"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28" name="Google Shape;28;p6"/>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29" name="Google Shape;29;p6"/>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2" name="Google Shape;32;p7"/>
          <p:cNvSpPr txBox="1">
            <a:spLocks noGrp="1"/>
          </p:cNvSpPr>
          <p:nvPr>
            <p:ph type="body" idx="1"/>
          </p:nvPr>
        </p:nvSpPr>
        <p:spPr>
          <a:xfrm>
            <a:off x="961200" y="1552350"/>
            <a:ext cx="2307000" cy="3297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3" name="Google Shape;33;p7"/>
          <p:cNvSpPr txBox="1">
            <a:spLocks noGrp="1"/>
          </p:cNvSpPr>
          <p:nvPr>
            <p:ph type="body" idx="2"/>
          </p:nvPr>
        </p:nvSpPr>
        <p:spPr>
          <a:xfrm>
            <a:off x="3386413" y="1552350"/>
            <a:ext cx="2307000" cy="3297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4" name="Google Shape;34;p7"/>
          <p:cNvSpPr txBox="1">
            <a:spLocks noGrp="1"/>
          </p:cNvSpPr>
          <p:nvPr>
            <p:ph type="body" idx="3"/>
          </p:nvPr>
        </p:nvSpPr>
        <p:spPr>
          <a:xfrm>
            <a:off x="5811626" y="1552350"/>
            <a:ext cx="2307000" cy="3297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cxnSp>
        <p:nvCxnSpPr>
          <p:cNvPr id="35" name="Google Shape;35;p7"/>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36" name="Google Shape;36;p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0"/>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BE2EC0-35CD-42C9-A282-F1C9BB48BB45}" type="slidenum">
              <a:rPr lang="en-US" altLang="en-US"/>
              <a:pPr/>
              <a:t>‹#›</a:t>
            </a:fld>
            <a:endParaRPr lang="en-US" altLang="en-US"/>
          </a:p>
        </p:txBody>
      </p:sp>
    </p:spTree>
    <p:extLst>
      <p:ext uri="{BB962C8B-B14F-4D97-AF65-F5344CB8AC3E}">
        <p14:creationId xmlns:p14="http://schemas.microsoft.com/office/powerpoint/2010/main" val="353364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7900" y="434575"/>
            <a:ext cx="53682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1pPr>
            <a:lvl2pPr lvl="1"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2pPr>
            <a:lvl3pPr lvl="2"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3pPr>
            <a:lvl4pPr lvl="3"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4pPr>
            <a:lvl5pPr lvl="4"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5pPr>
            <a:lvl6pPr lvl="5"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6pPr>
            <a:lvl7pPr lvl="6"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7pPr>
            <a:lvl8pPr lvl="7"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8pPr>
            <a:lvl9pPr lvl="8"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9pPr>
          </a:lstStyle>
          <a:p>
            <a:endParaRPr/>
          </a:p>
        </p:txBody>
      </p:sp>
      <p:sp>
        <p:nvSpPr>
          <p:cNvPr id="7" name="Google Shape;7;p1"/>
          <p:cNvSpPr txBox="1">
            <a:spLocks noGrp="1"/>
          </p:cNvSpPr>
          <p:nvPr>
            <p:ph type="body" idx="1"/>
          </p:nvPr>
        </p:nvSpPr>
        <p:spPr>
          <a:xfrm>
            <a:off x="1224425" y="1477750"/>
            <a:ext cx="6695100" cy="3448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926940"/>
              </a:buClr>
              <a:buSzPts val="2400"/>
              <a:buFont typeface="Libre Baskerville"/>
              <a:buChar char="✣"/>
              <a:defRPr sz="2400">
                <a:solidFill>
                  <a:srgbClr val="403228"/>
                </a:solidFill>
                <a:latin typeface="Libre Baskerville"/>
                <a:ea typeface="Libre Baskerville"/>
                <a:cs typeface="Libre Baskerville"/>
                <a:sym typeface="Libre Baskerville"/>
              </a:defRPr>
            </a:lvl1pPr>
            <a:lvl2pPr marL="914400" lvl="1"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2pPr>
            <a:lvl3pPr marL="1371600" lvl="2"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3pPr>
            <a:lvl4pPr marL="1828800" lvl="3"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4pPr>
            <a:lvl5pPr marL="2286000" lvl="4"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5pPr>
            <a:lvl6pPr marL="2743200" lvl="5"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6pPr>
            <a:lvl7pPr marL="3200400" lvl="6"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7pPr>
            <a:lvl8pPr marL="3657600" lvl="7"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8pPr>
            <a:lvl9pPr marL="4114800" lvl="8"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lvl1pPr lvl="0" algn="ctr">
              <a:buNone/>
              <a:defRPr sz="1200">
                <a:solidFill>
                  <a:srgbClr val="926940"/>
                </a:solidFill>
                <a:latin typeface="Cinzel"/>
                <a:ea typeface="Cinzel"/>
                <a:cs typeface="Cinzel"/>
                <a:sym typeface="Cinzel"/>
              </a:defRPr>
            </a:lvl1pPr>
            <a:lvl2pPr lvl="1" algn="ctr">
              <a:buNone/>
              <a:defRPr sz="1200">
                <a:solidFill>
                  <a:srgbClr val="926940"/>
                </a:solidFill>
                <a:latin typeface="Cinzel"/>
                <a:ea typeface="Cinzel"/>
                <a:cs typeface="Cinzel"/>
                <a:sym typeface="Cinzel"/>
              </a:defRPr>
            </a:lvl2pPr>
            <a:lvl3pPr lvl="2" algn="ctr">
              <a:buNone/>
              <a:defRPr sz="1200">
                <a:solidFill>
                  <a:srgbClr val="926940"/>
                </a:solidFill>
                <a:latin typeface="Cinzel"/>
                <a:ea typeface="Cinzel"/>
                <a:cs typeface="Cinzel"/>
                <a:sym typeface="Cinzel"/>
              </a:defRPr>
            </a:lvl3pPr>
            <a:lvl4pPr lvl="3" algn="ctr">
              <a:buNone/>
              <a:defRPr sz="1200">
                <a:solidFill>
                  <a:srgbClr val="926940"/>
                </a:solidFill>
                <a:latin typeface="Cinzel"/>
                <a:ea typeface="Cinzel"/>
                <a:cs typeface="Cinzel"/>
                <a:sym typeface="Cinzel"/>
              </a:defRPr>
            </a:lvl4pPr>
            <a:lvl5pPr lvl="4" algn="ctr">
              <a:buNone/>
              <a:defRPr sz="1200">
                <a:solidFill>
                  <a:srgbClr val="926940"/>
                </a:solidFill>
                <a:latin typeface="Cinzel"/>
                <a:ea typeface="Cinzel"/>
                <a:cs typeface="Cinzel"/>
                <a:sym typeface="Cinzel"/>
              </a:defRPr>
            </a:lvl5pPr>
            <a:lvl6pPr lvl="5" algn="ctr">
              <a:buNone/>
              <a:defRPr sz="1200">
                <a:solidFill>
                  <a:srgbClr val="926940"/>
                </a:solidFill>
                <a:latin typeface="Cinzel"/>
                <a:ea typeface="Cinzel"/>
                <a:cs typeface="Cinzel"/>
                <a:sym typeface="Cinzel"/>
              </a:defRPr>
            </a:lvl6pPr>
            <a:lvl7pPr lvl="6" algn="ctr">
              <a:buNone/>
              <a:defRPr sz="1200">
                <a:solidFill>
                  <a:srgbClr val="926940"/>
                </a:solidFill>
                <a:latin typeface="Cinzel"/>
                <a:ea typeface="Cinzel"/>
                <a:cs typeface="Cinzel"/>
                <a:sym typeface="Cinzel"/>
              </a:defRPr>
            </a:lvl7pPr>
            <a:lvl8pPr lvl="7" algn="ctr">
              <a:buNone/>
              <a:defRPr sz="1200">
                <a:solidFill>
                  <a:srgbClr val="926940"/>
                </a:solidFill>
                <a:latin typeface="Cinzel"/>
                <a:ea typeface="Cinzel"/>
                <a:cs typeface="Cinzel"/>
                <a:sym typeface="Cinzel"/>
              </a:defRPr>
            </a:lvl8pPr>
            <a:lvl9pPr lvl="8" algn="ctr">
              <a:buNone/>
              <a:defRPr sz="1200">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ntsquirrel.com/fonts/cinze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fontsquirrel.com/fonts/libre-baskervill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1"/>
          <p:cNvSpPr txBox="1">
            <a:spLocks noGrp="1"/>
          </p:cNvSpPr>
          <p:nvPr>
            <p:ph type="ctrTitle"/>
          </p:nvPr>
        </p:nvSpPr>
        <p:spPr>
          <a:xfrm>
            <a:off x="1040235" y="1753299"/>
            <a:ext cx="7113864" cy="13983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t>CAUSES OF THE AMERICAN REVOLUTION AND THE IMPACT ON GEORGIA</a:t>
            </a:r>
            <a:endParaRPr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678" y="0"/>
            <a:ext cx="5368200" cy="1132514"/>
          </a:xfrm>
        </p:spPr>
        <p:txBody>
          <a:bodyPr/>
          <a:lstStyle/>
          <a:p>
            <a:br>
              <a:rPr lang="en-US" sz="3200" b="1" dirty="0">
                <a:solidFill>
                  <a:schemeClr val="tx1"/>
                </a:solidFill>
              </a:rPr>
            </a:br>
            <a:br>
              <a:rPr lang="en-US" sz="3200" b="1" dirty="0">
                <a:solidFill>
                  <a:schemeClr val="tx1"/>
                </a:solidFill>
              </a:rPr>
            </a:br>
            <a:br>
              <a:rPr lang="en-US" sz="3200" b="1" dirty="0">
                <a:solidFill>
                  <a:schemeClr val="tx1"/>
                </a:solidFill>
              </a:rPr>
            </a:br>
            <a:br>
              <a:rPr lang="en-US" sz="3200" b="1" dirty="0">
                <a:solidFill>
                  <a:schemeClr val="tx1"/>
                </a:solidFill>
              </a:rPr>
            </a:br>
            <a:br>
              <a:rPr lang="en-US" sz="3200" b="1" dirty="0">
                <a:solidFill>
                  <a:schemeClr val="tx1"/>
                </a:solidFill>
              </a:rPr>
            </a:br>
            <a:r>
              <a:rPr lang="en-US" sz="3200" b="1" dirty="0">
                <a:solidFill>
                  <a:schemeClr val="tx1"/>
                </a:solidFill>
              </a:rPr>
              <a:t>INTOLERABLE ACTS</a:t>
            </a:r>
            <a:br>
              <a:rPr lang="en-US" sz="3200" b="1" dirty="0">
                <a:solidFill>
                  <a:schemeClr val="tx1"/>
                </a:solidFill>
              </a:rPr>
            </a:br>
            <a:r>
              <a:rPr lang="en-US" sz="3200" b="1" dirty="0">
                <a:solidFill>
                  <a:schemeClr val="tx1"/>
                </a:solidFill>
              </a:rPr>
              <a:t>(continued)</a:t>
            </a:r>
          </a:p>
        </p:txBody>
      </p:sp>
      <p:sp>
        <p:nvSpPr>
          <p:cNvPr id="3" name="Content Placeholder 2"/>
          <p:cNvSpPr>
            <a:spLocks noGrp="1"/>
          </p:cNvSpPr>
          <p:nvPr>
            <p:ph idx="1"/>
          </p:nvPr>
        </p:nvSpPr>
        <p:spPr>
          <a:xfrm>
            <a:off x="159391" y="1484851"/>
            <a:ext cx="8858773" cy="3441099"/>
          </a:xfrm>
        </p:spPr>
        <p:txBody>
          <a:bodyPr/>
          <a:lstStyle/>
          <a:p>
            <a:r>
              <a:rPr lang="en-US" sz="2200" b="1" u="sng" dirty="0"/>
              <a:t>Georgia Connection:</a:t>
            </a:r>
          </a:p>
          <a:p>
            <a:r>
              <a:rPr lang="en-US" sz="2200" dirty="0"/>
              <a:t>Because of these acts, 12 out of the 13 colonies sent representatives to the 1</a:t>
            </a:r>
            <a:r>
              <a:rPr lang="en-US" sz="2200" baseline="30000" dirty="0"/>
              <a:t>st</a:t>
            </a:r>
            <a:r>
              <a:rPr lang="en-US" sz="2200" dirty="0"/>
              <a:t> Continental Congress in 1774.</a:t>
            </a:r>
          </a:p>
          <a:p>
            <a:r>
              <a:rPr lang="en-US" sz="2200" b="1" dirty="0"/>
              <a:t>Georgia did NOT send anyone.</a:t>
            </a:r>
          </a:p>
        </p:txBody>
      </p:sp>
      <p:sp>
        <p:nvSpPr>
          <p:cNvPr id="4" name="Slide Number Placeholder 3"/>
          <p:cNvSpPr>
            <a:spLocks noGrp="1"/>
          </p:cNvSpPr>
          <p:nvPr>
            <p:ph type="sldNum" sz="quarter" idx="12"/>
          </p:nvPr>
        </p:nvSpPr>
        <p:spPr/>
        <p:txBody>
          <a:bodyPr/>
          <a:lstStyle/>
          <a:p>
            <a:fld id="{B9BE2EC0-35CD-42C9-A282-F1C9BB48BB45}" type="slidenum">
              <a:rPr lang="en-US" altLang="en-US" smtClean="0"/>
              <a:pPr/>
              <a:t>10</a:t>
            </a:fld>
            <a:endParaRPr lang="en-US" altLang="en-US"/>
          </a:p>
        </p:txBody>
      </p:sp>
    </p:spTree>
    <p:extLst>
      <p:ext uri="{BB962C8B-B14F-4D97-AF65-F5344CB8AC3E}">
        <p14:creationId xmlns:p14="http://schemas.microsoft.com/office/powerpoint/2010/main" val="33201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25" y="0"/>
            <a:ext cx="6526635" cy="755009"/>
          </a:xfrm>
        </p:spPr>
        <p:txBody>
          <a:bodyPr/>
          <a:lstStyle/>
          <a:p>
            <a:br>
              <a:rPr lang="en-US" sz="3200" b="1" dirty="0">
                <a:solidFill>
                  <a:schemeClr val="tx1"/>
                </a:solidFill>
              </a:rPr>
            </a:br>
            <a:br>
              <a:rPr lang="en-US" sz="3200" b="1" dirty="0">
                <a:solidFill>
                  <a:schemeClr val="tx1"/>
                </a:solidFill>
              </a:rPr>
            </a:br>
            <a:br>
              <a:rPr lang="en-US" sz="3200" b="1" dirty="0">
                <a:solidFill>
                  <a:schemeClr val="tx1"/>
                </a:solidFill>
              </a:rPr>
            </a:br>
            <a:br>
              <a:rPr lang="en-US" sz="3200" b="1" dirty="0">
                <a:solidFill>
                  <a:schemeClr val="tx1"/>
                </a:solidFill>
              </a:rPr>
            </a:br>
            <a:br>
              <a:rPr lang="en-US" sz="3200" b="1" dirty="0">
                <a:solidFill>
                  <a:schemeClr val="tx1"/>
                </a:solidFill>
              </a:rPr>
            </a:br>
            <a:r>
              <a:rPr lang="en-US" sz="3200" b="1" dirty="0">
                <a:solidFill>
                  <a:schemeClr val="tx1"/>
                </a:solidFill>
              </a:rPr>
              <a:t>QUARTERING ACT OF 1773</a:t>
            </a:r>
          </a:p>
        </p:txBody>
      </p:sp>
      <p:sp>
        <p:nvSpPr>
          <p:cNvPr id="3" name="Content Placeholder 2"/>
          <p:cNvSpPr>
            <a:spLocks noGrp="1"/>
          </p:cNvSpPr>
          <p:nvPr>
            <p:ph idx="1"/>
          </p:nvPr>
        </p:nvSpPr>
        <p:spPr>
          <a:xfrm>
            <a:off x="159391" y="1484851"/>
            <a:ext cx="8858773" cy="3441099"/>
          </a:xfrm>
        </p:spPr>
        <p:txBody>
          <a:bodyPr/>
          <a:lstStyle/>
          <a:p>
            <a:r>
              <a:rPr lang="en-US" sz="2200" dirty="0"/>
              <a:t>Part of the Intolerable Acts) </a:t>
            </a:r>
            <a:r>
              <a:rPr lang="en-US" sz="2200" b="1" dirty="0"/>
              <a:t>Required colonists to feed and house British soldiers at their own expense.</a:t>
            </a:r>
          </a:p>
          <a:p>
            <a:endParaRPr lang="en-US" sz="2200" u="sng" dirty="0"/>
          </a:p>
          <a:p>
            <a:r>
              <a:rPr lang="en-US" sz="2200" b="1" u="sng" dirty="0"/>
              <a:t>Georgia Connection:</a:t>
            </a:r>
          </a:p>
          <a:p>
            <a:r>
              <a:rPr lang="en-US" sz="2200" dirty="0"/>
              <a:t>A Georgia woman became a hero as a result of this </a:t>
            </a:r>
            <a:r>
              <a:rPr lang="en-US" sz="2200"/>
              <a:t>act.</a:t>
            </a:r>
            <a:endParaRPr lang="en-US" sz="2200" dirty="0"/>
          </a:p>
        </p:txBody>
      </p:sp>
      <p:sp>
        <p:nvSpPr>
          <p:cNvPr id="4" name="Slide Number Placeholder 3"/>
          <p:cNvSpPr>
            <a:spLocks noGrp="1"/>
          </p:cNvSpPr>
          <p:nvPr>
            <p:ph type="sldNum" sz="quarter" idx="12"/>
          </p:nvPr>
        </p:nvSpPr>
        <p:spPr/>
        <p:txBody>
          <a:bodyPr/>
          <a:lstStyle/>
          <a:p>
            <a:fld id="{B9BE2EC0-35CD-42C9-A282-F1C9BB48BB45}" type="slidenum">
              <a:rPr lang="en-US" altLang="en-US" smtClean="0"/>
              <a:pPr/>
              <a:t>11</a:t>
            </a:fld>
            <a:endParaRPr lang="en-US" altLang="en-US"/>
          </a:p>
        </p:txBody>
      </p:sp>
    </p:spTree>
    <p:extLst>
      <p:ext uri="{BB962C8B-B14F-4D97-AF65-F5344CB8AC3E}">
        <p14:creationId xmlns:p14="http://schemas.microsoft.com/office/powerpoint/2010/main" val="80390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rPr>
              <a:t>THE END</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81529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body" idx="1"/>
          </p:nvPr>
        </p:nvSpPr>
        <p:spPr>
          <a:xfrm>
            <a:off x="2105050" y="720000"/>
            <a:ext cx="4933800" cy="37035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a:t>Quotations are commonly printed as a means of inspiration and to invoke philosophical thoughts from the reader.</a:t>
            </a:r>
            <a:endParaRPr/>
          </a:p>
        </p:txBody>
      </p:sp>
      <p:sp>
        <p:nvSpPr>
          <p:cNvPr id="80" name="Google Shape;80;p15"/>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3192300" y="1235038"/>
            <a:ext cx="2759400" cy="1117800"/>
          </a:xfrm>
          <a:prstGeom prst="ellipse">
            <a:avLst/>
          </a:prstGeom>
          <a:noFill/>
          <a:ln w="9525" cap="flat" cmpd="sng">
            <a:solidFill>
              <a:srgbClr val="92694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a:spLocks noGrp="1"/>
          </p:cNvSpPr>
          <p:nvPr>
            <p:ph type="ctrTitle" idx="4294967295"/>
          </p:nvPr>
        </p:nvSpPr>
        <p:spPr>
          <a:xfrm>
            <a:off x="1350600" y="2726350"/>
            <a:ext cx="64428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000" dirty="0"/>
          </a:p>
        </p:txBody>
      </p:sp>
      <p:sp>
        <p:nvSpPr>
          <p:cNvPr id="94" name="Google Shape;94;p17"/>
          <p:cNvSpPr txBox="1">
            <a:spLocks noGrp="1"/>
          </p:cNvSpPr>
          <p:nvPr>
            <p:ph type="subTitle" idx="4294967295"/>
          </p:nvPr>
        </p:nvSpPr>
        <p:spPr>
          <a:xfrm>
            <a:off x="1479850" y="3716350"/>
            <a:ext cx="61842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1400" i="1" dirty="0"/>
          </a:p>
        </p:txBody>
      </p:sp>
      <p:sp>
        <p:nvSpPr>
          <p:cNvPr id="95" name="Google Shape;95;p17"/>
          <p:cNvSpPr/>
          <p:nvPr/>
        </p:nvSpPr>
        <p:spPr>
          <a:xfrm>
            <a:off x="3990032" y="763874"/>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3122350" y="1062500"/>
            <a:ext cx="567551" cy="556361"/>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5400650" y="1692801"/>
            <a:ext cx="738425" cy="727300"/>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4128816" y="1347403"/>
            <a:ext cx="886368" cy="893062"/>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3083581" y="2279249"/>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6039607" y="1191362"/>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p:nvPr/>
        </p:nvSpPr>
        <p:spPr>
          <a:xfrm>
            <a:off x="514725" y="942584"/>
            <a:ext cx="8171736" cy="389283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403228">
              <a:alpha val="21150"/>
            </a:srgbClr>
          </a:solidFill>
          <a:ln w="9525" cap="flat" cmpd="sng">
            <a:solidFill>
              <a:srgbClr val="9269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txBox="1">
            <a:spLocks noGrp="1"/>
          </p:cNvSpPr>
          <p:nvPr>
            <p:ph type="title" idx="4294967295"/>
          </p:nvPr>
        </p:nvSpPr>
        <p:spPr>
          <a:xfrm>
            <a:off x="1887900" y="-22625"/>
            <a:ext cx="53682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Maps</a:t>
            </a:r>
            <a:endParaRPr/>
          </a:p>
        </p:txBody>
      </p:sp>
      <p:sp>
        <p:nvSpPr>
          <p:cNvPr id="155" name="Google Shape;155;p24"/>
          <p:cNvSpPr/>
          <p:nvPr/>
        </p:nvSpPr>
        <p:spPr>
          <a:xfrm>
            <a:off x="1833450" y="1982900"/>
            <a:ext cx="725700" cy="202500"/>
          </a:xfrm>
          <a:prstGeom prst="wedgeRectCallout">
            <a:avLst>
              <a:gd name="adj1" fmla="val -21428"/>
              <a:gd name="adj2" fmla="val 84287"/>
            </a:avLst>
          </a:pr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i="1">
                <a:solidFill>
                  <a:srgbClr val="926940"/>
                </a:solidFill>
                <a:latin typeface="Libre Baskerville"/>
                <a:ea typeface="Libre Baskerville"/>
                <a:cs typeface="Libre Baskerville"/>
                <a:sym typeface="Libre Baskerville"/>
              </a:rPr>
              <a:t>our office</a:t>
            </a:r>
            <a:endParaRPr sz="900" i="1">
              <a:solidFill>
                <a:srgbClr val="926940"/>
              </a:solidFill>
              <a:latin typeface="Libre Baskerville"/>
              <a:ea typeface="Libre Baskerville"/>
              <a:cs typeface="Libre Baskerville"/>
              <a:sym typeface="Libre Baskerville"/>
            </a:endParaRPr>
          </a:p>
        </p:txBody>
      </p:sp>
      <p:sp>
        <p:nvSpPr>
          <p:cNvPr id="156" name="Google Shape;156;p24"/>
          <p:cNvSpPr/>
          <p:nvPr/>
        </p:nvSpPr>
        <p:spPr>
          <a:xfrm rot="2700000">
            <a:off x="1143888" y="2227324"/>
            <a:ext cx="202374" cy="202374"/>
          </a:xfrm>
          <a:prstGeom prst="plaque">
            <a:avLst>
              <a:gd name="adj" fmla="val 40749"/>
            </a:avLst>
          </a:prstGeom>
          <a:noFill/>
          <a:ln w="28575" cap="flat" cmpd="sng">
            <a:solidFill>
              <a:srgbClr val="1D1D1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rot="2700000">
            <a:off x="2866613" y="3639849"/>
            <a:ext cx="202374" cy="202374"/>
          </a:xfrm>
          <a:prstGeom prst="plaque">
            <a:avLst>
              <a:gd name="adj" fmla="val 40749"/>
            </a:avLst>
          </a:prstGeom>
          <a:noFill/>
          <a:ln w="28575" cap="flat" cmpd="sng">
            <a:solidFill>
              <a:srgbClr val="1D1D1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rot="2700000">
            <a:off x="3859088" y="1941124"/>
            <a:ext cx="202374" cy="202374"/>
          </a:xfrm>
          <a:prstGeom prst="plaque">
            <a:avLst>
              <a:gd name="adj" fmla="val 40749"/>
            </a:avLst>
          </a:prstGeom>
          <a:noFill/>
          <a:ln w="28575" cap="flat" cmpd="sng">
            <a:solidFill>
              <a:srgbClr val="1D1D1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rot="2700000">
            <a:off x="4573688" y="4099724"/>
            <a:ext cx="202374" cy="202374"/>
          </a:xfrm>
          <a:prstGeom prst="plaque">
            <a:avLst>
              <a:gd name="adj" fmla="val 40749"/>
            </a:avLst>
          </a:prstGeom>
          <a:noFill/>
          <a:ln w="28575" cap="flat" cmpd="sng">
            <a:solidFill>
              <a:srgbClr val="1D1D1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rot="2700000">
            <a:off x="6742288" y="2470574"/>
            <a:ext cx="202374" cy="202374"/>
          </a:xfrm>
          <a:prstGeom prst="plaque">
            <a:avLst>
              <a:gd name="adj" fmla="val 40749"/>
            </a:avLst>
          </a:prstGeom>
          <a:noFill/>
          <a:ln w="28575" cap="flat" cmpd="sng">
            <a:solidFill>
              <a:srgbClr val="1D1D1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rot="2700000">
            <a:off x="7372913" y="4099724"/>
            <a:ext cx="202374" cy="202374"/>
          </a:xfrm>
          <a:prstGeom prst="plaque">
            <a:avLst>
              <a:gd name="adj" fmla="val 40749"/>
            </a:avLst>
          </a:prstGeom>
          <a:noFill/>
          <a:ln w="28575" cap="flat" cmpd="sng">
            <a:solidFill>
              <a:srgbClr val="1D1D1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Let’s review some concepts</a:t>
            </a:r>
            <a:endParaRPr/>
          </a:p>
        </p:txBody>
      </p:sp>
      <p:sp>
        <p:nvSpPr>
          <p:cNvPr id="203" name="Google Shape;203;p28"/>
          <p:cNvSpPr txBox="1">
            <a:spLocks noGrp="1"/>
          </p:cNvSpPr>
          <p:nvPr>
            <p:ph type="body" idx="1"/>
          </p:nvPr>
        </p:nvSpPr>
        <p:spPr>
          <a:xfrm>
            <a:off x="1047325" y="1619250"/>
            <a:ext cx="22515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a:t>Yellow</a:t>
            </a:r>
            <a:endParaRPr sz="1000" b="1"/>
          </a:p>
          <a:p>
            <a:pPr marL="0" lvl="0" indent="0" algn="l" rtl="0">
              <a:spcBef>
                <a:spcPts val="600"/>
              </a:spcBef>
              <a:spcAft>
                <a:spcPts val="0"/>
              </a:spcAft>
              <a:buNone/>
            </a:pPr>
            <a:r>
              <a:rPr lang="en" sz="1000"/>
              <a:t>Is the color of gold, butter and ripe lemons. In the spectrum of visible light, yellow is found between green and orange.</a:t>
            </a:r>
            <a:endParaRPr sz="1000"/>
          </a:p>
        </p:txBody>
      </p:sp>
      <p:sp>
        <p:nvSpPr>
          <p:cNvPr id="204" name="Google Shape;204;p28"/>
          <p:cNvSpPr txBox="1">
            <a:spLocks noGrp="1"/>
          </p:cNvSpPr>
          <p:nvPr>
            <p:ph type="body" idx="2"/>
          </p:nvPr>
        </p:nvSpPr>
        <p:spPr>
          <a:xfrm>
            <a:off x="3414173" y="1619250"/>
            <a:ext cx="22515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a:t>Blue</a:t>
            </a:r>
            <a:endParaRPr sz="1000" b="1"/>
          </a:p>
          <a:p>
            <a:pPr marL="0" lvl="0" indent="0" algn="l" rtl="0">
              <a:spcBef>
                <a:spcPts val="600"/>
              </a:spcBef>
              <a:spcAft>
                <a:spcPts val="0"/>
              </a:spcAft>
              <a:buNone/>
            </a:pPr>
            <a:r>
              <a:rPr lang="en" sz="1000"/>
              <a:t>Is the colour of the clear sky and the deep sea. It is located between violet and green on the optical spectrum.</a:t>
            </a:r>
            <a:endParaRPr sz="1000"/>
          </a:p>
        </p:txBody>
      </p:sp>
      <p:sp>
        <p:nvSpPr>
          <p:cNvPr id="205" name="Google Shape;205;p28"/>
          <p:cNvSpPr txBox="1">
            <a:spLocks noGrp="1"/>
          </p:cNvSpPr>
          <p:nvPr>
            <p:ph type="body" idx="3"/>
          </p:nvPr>
        </p:nvSpPr>
        <p:spPr>
          <a:xfrm>
            <a:off x="5781022" y="1619250"/>
            <a:ext cx="22515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a:t>Red</a:t>
            </a:r>
            <a:endParaRPr sz="1000" b="1"/>
          </a:p>
          <a:p>
            <a:pPr marL="0" lvl="0" indent="0" algn="l" rtl="0">
              <a:spcBef>
                <a:spcPts val="600"/>
              </a:spcBef>
              <a:spcAft>
                <a:spcPts val="0"/>
              </a:spcAft>
              <a:buNone/>
            </a:pPr>
            <a:r>
              <a:rPr lang="en" sz="1000"/>
              <a:t>Is the color of blood, and because of this it has historically been associated with sacrifice, danger and courage. </a:t>
            </a:r>
            <a:endParaRPr sz="1000"/>
          </a:p>
          <a:p>
            <a:pPr marL="0" lvl="0" indent="0" algn="l" rtl="0">
              <a:spcBef>
                <a:spcPts val="600"/>
              </a:spcBef>
              <a:spcAft>
                <a:spcPts val="0"/>
              </a:spcAft>
              <a:buNone/>
            </a:pPr>
            <a:endParaRPr sz="1000"/>
          </a:p>
        </p:txBody>
      </p:sp>
      <p:sp>
        <p:nvSpPr>
          <p:cNvPr id="206" name="Google Shape;206;p28"/>
          <p:cNvSpPr txBox="1">
            <a:spLocks noGrp="1"/>
          </p:cNvSpPr>
          <p:nvPr>
            <p:ph type="body" idx="1"/>
          </p:nvPr>
        </p:nvSpPr>
        <p:spPr>
          <a:xfrm>
            <a:off x="1047325" y="3505200"/>
            <a:ext cx="22515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a:t>Yellow</a:t>
            </a:r>
            <a:endParaRPr sz="1000" b="1"/>
          </a:p>
          <a:p>
            <a:pPr marL="0" lvl="0" indent="0" algn="l" rtl="0">
              <a:spcBef>
                <a:spcPts val="600"/>
              </a:spcBef>
              <a:spcAft>
                <a:spcPts val="0"/>
              </a:spcAft>
              <a:buNone/>
            </a:pPr>
            <a:r>
              <a:rPr lang="en" sz="1000"/>
              <a:t>Is the color of gold, butter and ripe lemons. In the spectrum of visible light, yellow is found between green and orange.</a:t>
            </a:r>
            <a:endParaRPr sz="1000"/>
          </a:p>
        </p:txBody>
      </p:sp>
      <p:sp>
        <p:nvSpPr>
          <p:cNvPr id="207" name="Google Shape;207;p28"/>
          <p:cNvSpPr txBox="1">
            <a:spLocks noGrp="1"/>
          </p:cNvSpPr>
          <p:nvPr>
            <p:ph type="body" idx="2"/>
          </p:nvPr>
        </p:nvSpPr>
        <p:spPr>
          <a:xfrm>
            <a:off x="3414173" y="3505200"/>
            <a:ext cx="22515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a:t>Blue</a:t>
            </a:r>
            <a:endParaRPr sz="1000" b="1"/>
          </a:p>
          <a:p>
            <a:pPr marL="0" lvl="0" indent="0" algn="l" rtl="0">
              <a:spcBef>
                <a:spcPts val="600"/>
              </a:spcBef>
              <a:spcAft>
                <a:spcPts val="0"/>
              </a:spcAft>
              <a:buNone/>
            </a:pPr>
            <a:r>
              <a:rPr lang="en" sz="1000"/>
              <a:t>Is the colour of the clear sky and the deep sea. It is located between violet and green on the optical spectrum.</a:t>
            </a:r>
            <a:endParaRPr sz="1000"/>
          </a:p>
        </p:txBody>
      </p:sp>
      <p:sp>
        <p:nvSpPr>
          <p:cNvPr id="208" name="Google Shape;208;p28"/>
          <p:cNvSpPr txBox="1">
            <a:spLocks noGrp="1"/>
          </p:cNvSpPr>
          <p:nvPr>
            <p:ph type="body" idx="3"/>
          </p:nvPr>
        </p:nvSpPr>
        <p:spPr>
          <a:xfrm>
            <a:off x="5781022" y="3505200"/>
            <a:ext cx="22515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000" b="1"/>
              <a:t>Red</a:t>
            </a:r>
            <a:endParaRPr sz="1000" b="1"/>
          </a:p>
          <a:p>
            <a:pPr marL="0" lvl="0" indent="0" algn="l" rtl="0">
              <a:spcBef>
                <a:spcPts val="600"/>
              </a:spcBef>
              <a:spcAft>
                <a:spcPts val="0"/>
              </a:spcAft>
              <a:buNone/>
            </a:pPr>
            <a:r>
              <a:rPr lang="en" sz="1000"/>
              <a:t>Is the color of blood, and because of this it has historically been associated with sacrifice, danger and courage. </a:t>
            </a:r>
            <a:endParaRPr sz="1000"/>
          </a:p>
          <a:p>
            <a:pPr marL="0" lvl="0" indent="0" algn="l" rtl="0">
              <a:spcBef>
                <a:spcPts val="600"/>
              </a:spcBef>
              <a:spcAft>
                <a:spcPts val="0"/>
              </a:spcAft>
              <a:buNone/>
            </a:pPr>
            <a:endParaRPr sz="1000"/>
          </a:p>
        </p:txBody>
      </p:sp>
      <p:sp>
        <p:nvSpPr>
          <p:cNvPr id="209" name="Google Shape;209;p28"/>
          <p:cNvSpPr/>
          <p:nvPr/>
        </p:nvSpPr>
        <p:spPr>
          <a:xfrm>
            <a:off x="1665905" y="15629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6190143" y="1637182"/>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3864230" y="1624256"/>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1665902" y="3392753"/>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3878265" y="3396096"/>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6198662" y="3443319"/>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p:nvPr/>
        </p:nvSpPr>
        <p:spPr>
          <a:xfrm>
            <a:off x="5153021"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403228">
              <a:alpha val="21150"/>
            </a:srgbClr>
          </a:solidFill>
          <a:ln w="9525" cap="flat"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5284750"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rgbClr val="926940"/>
                </a:solidFill>
                <a:latin typeface="Libre Baskerville"/>
                <a:ea typeface="Libre Baskerville"/>
                <a:cs typeface="Libre Baskerville"/>
                <a:sym typeface="Libre Baskerville"/>
              </a:rPr>
              <a:t>Place your screenshot here</a:t>
            </a:r>
            <a:endParaRPr sz="1000" i="1">
              <a:solidFill>
                <a:srgbClr val="926940"/>
              </a:solidFill>
              <a:latin typeface="Libre Baskerville"/>
              <a:ea typeface="Libre Baskerville"/>
              <a:cs typeface="Libre Baskerville"/>
              <a:sym typeface="Libre Baskerville"/>
            </a:endParaRPr>
          </a:p>
        </p:txBody>
      </p:sp>
      <p:sp>
        <p:nvSpPr>
          <p:cNvPr id="237" name="Google Shape;237;p31"/>
          <p:cNvSpPr txBox="1">
            <a:spLocks noGrp="1"/>
          </p:cNvSpPr>
          <p:nvPr>
            <p:ph type="body" idx="4294967295"/>
          </p:nvPr>
        </p:nvSpPr>
        <p:spPr>
          <a:xfrm>
            <a:off x="1833950" y="0"/>
            <a:ext cx="2415300" cy="5143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400" b="1" dirty="0">
                <a:solidFill>
                  <a:srgbClr val="926940"/>
                </a:solidFill>
                <a:latin typeface="Cinzel"/>
                <a:ea typeface="Cinzel"/>
                <a:cs typeface="Cinzel"/>
                <a:sym typeface="Cinzel"/>
              </a:rPr>
              <a:t>iPhone project</a:t>
            </a:r>
            <a:endParaRPr sz="1400" b="1" dirty="0">
              <a:solidFill>
                <a:srgbClr val="926940"/>
              </a:solidFill>
              <a:latin typeface="Cinzel"/>
              <a:ea typeface="Cinzel"/>
              <a:cs typeface="Cinzel"/>
              <a:sym typeface="Cinzel"/>
            </a:endParaRPr>
          </a:p>
          <a:p>
            <a:pPr marL="0" lvl="0" indent="0" algn="l" rtl="0">
              <a:spcBef>
                <a:spcPts val="600"/>
              </a:spcBef>
              <a:spcAft>
                <a:spcPts val="0"/>
              </a:spcAft>
              <a:buNone/>
            </a:pPr>
            <a:r>
              <a:rPr lang="en" sz="1800" dirty="0"/>
              <a:t>Show and explain your web, app or software projects using these gadget templates.</a:t>
            </a:r>
            <a:endParaRPr sz="1800" dirty="0"/>
          </a:p>
        </p:txBody>
      </p:sp>
      <p:sp>
        <p:nvSpPr>
          <p:cNvPr id="238" name="Google Shape;238;p31"/>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p:nvPr/>
        </p:nvSpPr>
        <p:spPr>
          <a:xfrm>
            <a:off x="4787702" y="535613"/>
            <a:ext cx="2879504" cy="4072345"/>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03228">
              <a:alpha val="21150"/>
            </a:srgbClr>
          </a:solidFill>
          <a:ln w="9525" cap="flat"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4986400"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rgbClr val="926940"/>
                </a:solidFill>
                <a:latin typeface="Libre Baskerville"/>
                <a:ea typeface="Libre Baskerville"/>
                <a:cs typeface="Libre Baskerville"/>
                <a:sym typeface="Libre Baskerville"/>
              </a:rPr>
              <a:t>Place your screenshot here</a:t>
            </a:r>
            <a:endParaRPr sz="1000" i="1">
              <a:solidFill>
                <a:srgbClr val="926940"/>
              </a:solidFill>
              <a:latin typeface="Libre Baskerville"/>
              <a:ea typeface="Libre Baskerville"/>
              <a:cs typeface="Libre Baskerville"/>
              <a:sym typeface="Libre Baskerville"/>
            </a:endParaRPr>
          </a:p>
        </p:txBody>
      </p:sp>
      <p:sp>
        <p:nvSpPr>
          <p:cNvPr id="245" name="Google Shape;245;p32"/>
          <p:cNvSpPr txBox="1">
            <a:spLocks noGrp="1"/>
          </p:cNvSpPr>
          <p:nvPr>
            <p:ph type="body" idx="4294967295"/>
          </p:nvPr>
        </p:nvSpPr>
        <p:spPr>
          <a:xfrm>
            <a:off x="1833950" y="0"/>
            <a:ext cx="2415300" cy="5143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400" b="1">
                <a:solidFill>
                  <a:srgbClr val="926940"/>
                </a:solidFill>
                <a:latin typeface="Cinzel"/>
                <a:ea typeface="Cinzel"/>
                <a:cs typeface="Cinzel"/>
                <a:sym typeface="Cinzel"/>
              </a:rPr>
              <a:t>Tablet project</a:t>
            </a:r>
            <a:endParaRPr sz="1400" b="1">
              <a:solidFill>
                <a:srgbClr val="926940"/>
              </a:solidFill>
              <a:latin typeface="Cinzel"/>
              <a:ea typeface="Cinzel"/>
              <a:cs typeface="Cinzel"/>
              <a:sym typeface="Cinzel"/>
            </a:endParaRPr>
          </a:p>
          <a:p>
            <a:pPr marL="0" lvl="0" indent="0" algn="l" rtl="0">
              <a:spcBef>
                <a:spcPts val="600"/>
              </a:spcBef>
              <a:spcAft>
                <a:spcPts val="0"/>
              </a:spcAft>
              <a:buNone/>
            </a:pPr>
            <a:r>
              <a:rPr lang="en" sz="1800"/>
              <a:t>Show and explain your web, app or software projects using these gadget templates.</a:t>
            </a:r>
            <a:endParaRPr sz="1800"/>
          </a:p>
        </p:txBody>
      </p:sp>
      <p:sp>
        <p:nvSpPr>
          <p:cNvPr id="246" name="Google Shape;246;p32"/>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p:nvPr/>
        </p:nvSpPr>
        <p:spPr>
          <a:xfrm>
            <a:off x="4010625" y="1127994"/>
            <a:ext cx="3855147" cy="30012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403228">
              <a:alpha val="21150"/>
            </a:srgbClr>
          </a:solidFill>
          <a:ln w="9525" cap="flat"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4171950" y="1287375"/>
            <a:ext cx="3532500" cy="225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rgbClr val="926940"/>
                </a:solidFill>
                <a:latin typeface="Libre Baskerville"/>
                <a:ea typeface="Libre Baskerville"/>
                <a:cs typeface="Libre Baskerville"/>
                <a:sym typeface="Libre Baskerville"/>
              </a:rPr>
              <a:t>Place your screenshot here</a:t>
            </a:r>
            <a:endParaRPr sz="1000" i="1">
              <a:solidFill>
                <a:srgbClr val="926940"/>
              </a:solidFill>
              <a:latin typeface="Libre Baskerville"/>
              <a:ea typeface="Libre Baskerville"/>
              <a:cs typeface="Libre Baskerville"/>
              <a:sym typeface="Libre Baskerville"/>
            </a:endParaRPr>
          </a:p>
        </p:txBody>
      </p:sp>
      <p:sp>
        <p:nvSpPr>
          <p:cNvPr id="253" name="Google Shape;253;p33"/>
          <p:cNvSpPr txBox="1">
            <a:spLocks noGrp="1"/>
          </p:cNvSpPr>
          <p:nvPr>
            <p:ph type="body" idx="4294967295"/>
          </p:nvPr>
        </p:nvSpPr>
        <p:spPr>
          <a:xfrm>
            <a:off x="1148150" y="0"/>
            <a:ext cx="2415300" cy="51435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400" b="1">
                <a:solidFill>
                  <a:srgbClr val="926940"/>
                </a:solidFill>
                <a:latin typeface="Cinzel"/>
                <a:ea typeface="Cinzel"/>
                <a:cs typeface="Cinzel"/>
                <a:sym typeface="Cinzel"/>
              </a:rPr>
              <a:t>Desktop project</a:t>
            </a:r>
            <a:endParaRPr sz="1400" b="1">
              <a:solidFill>
                <a:srgbClr val="926940"/>
              </a:solidFill>
              <a:latin typeface="Cinzel"/>
              <a:ea typeface="Cinzel"/>
              <a:cs typeface="Cinzel"/>
              <a:sym typeface="Cinzel"/>
            </a:endParaRPr>
          </a:p>
          <a:p>
            <a:pPr marL="0" lvl="0" indent="0" algn="l" rtl="0">
              <a:spcBef>
                <a:spcPts val="600"/>
              </a:spcBef>
              <a:spcAft>
                <a:spcPts val="0"/>
              </a:spcAft>
              <a:buNone/>
            </a:pPr>
            <a:r>
              <a:rPr lang="en" sz="1800"/>
              <a:t>Show and explain your web, app or software projects using these gadget templates.</a:t>
            </a:r>
            <a:endParaRPr sz="1800"/>
          </a:p>
        </p:txBody>
      </p:sp>
      <p:sp>
        <p:nvSpPr>
          <p:cNvPr id="254" name="Google Shape;254;p3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822121" y="434575"/>
            <a:ext cx="7105475"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solidFill>
                  <a:schemeClr val="accent2">
                    <a:lumMod val="50000"/>
                  </a:schemeClr>
                </a:solidFill>
              </a:rPr>
              <a:t>The French and Indian War</a:t>
            </a:r>
            <a:endParaRPr sz="3600" b="1" dirty="0">
              <a:solidFill>
                <a:schemeClr val="accent2">
                  <a:lumMod val="50000"/>
                </a:schemeClr>
              </a:solidFill>
            </a:endParaRPr>
          </a:p>
        </p:txBody>
      </p:sp>
      <p:sp>
        <p:nvSpPr>
          <p:cNvPr id="57" name="Google Shape;57;p12"/>
          <p:cNvSpPr txBox="1">
            <a:spLocks noGrp="1"/>
          </p:cNvSpPr>
          <p:nvPr>
            <p:ph type="body" idx="2"/>
          </p:nvPr>
        </p:nvSpPr>
        <p:spPr>
          <a:xfrm>
            <a:off x="1350672" y="1385651"/>
            <a:ext cx="5662546" cy="2572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600" b="1" dirty="0">
                <a:solidFill>
                  <a:srgbClr val="1D1D1B"/>
                </a:solidFill>
              </a:rPr>
              <a:t>Because of discontent in the colonies, the French and Indian War cost the British a lot of money. In order to help pay off the debt, they decided to tax the colonists.</a:t>
            </a:r>
            <a:endParaRPr sz="2600" dirty="0">
              <a:solidFill>
                <a:srgbClr val="1D1D1B"/>
              </a:solidFill>
            </a:endParaRPr>
          </a:p>
          <a:p>
            <a:pPr marL="0" lvl="0" indent="0" algn="l" rtl="0">
              <a:spcBef>
                <a:spcPts val="600"/>
              </a:spcBef>
              <a:spcAft>
                <a:spcPts val="0"/>
              </a:spcAft>
              <a:buNone/>
            </a:pPr>
            <a:endParaRPr sz="2600" dirty="0">
              <a:solidFill>
                <a:srgbClr val="1D1D1B"/>
              </a:solidFill>
            </a:endParaRPr>
          </a:p>
        </p:txBody>
      </p:sp>
      <p:sp>
        <p:nvSpPr>
          <p:cNvPr id="59" name="Google Shape;59;p12"/>
          <p:cNvSpPr txBox="1">
            <a:spLocks noGrp="1"/>
          </p:cNvSpPr>
          <p:nvPr>
            <p:ph type="body" idx="2"/>
          </p:nvPr>
        </p:nvSpPr>
        <p:spPr>
          <a:xfrm>
            <a:off x="1350650" y="3829725"/>
            <a:ext cx="6442800" cy="8265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endParaRPr sz="1000" i="1" dirty="0">
              <a:solidFill>
                <a:srgbClr val="1D1D1B"/>
              </a:solidFill>
            </a:endParaRPr>
          </a:p>
          <a:p>
            <a:pPr marL="0" lvl="0" indent="0" algn="l" rtl="0">
              <a:spcBef>
                <a:spcPts val="1000"/>
              </a:spcBef>
              <a:spcAft>
                <a:spcPts val="1000"/>
              </a:spcAft>
              <a:buNone/>
            </a:pPr>
            <a:endParaRPr sz="1000" i="1" dirty="0">
              <a:solidFill>
                <a:srgbClr val="1D1D1B"/>
              </a:solidFill>
            </a:endParaRPr>
          </a:p>
        </p:txBody>
      </p:sp>
      <p:sp>
        <p:nvSpPr>
          <p:cNvPr id="60" name="Google Shape;60;p12"/>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ctrTitle" idx="4294967295"/>
          </p:nvPr>
        </p:nvSpPr>
        <p:spPr>
          <a:xfrm>
            <a:off x="930900" y="1062875"/>
            <a:ext cx="72822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Thanks!</a:t>
            </a:r>
            <a:endParaRPr b="1"/>
          </a:p>
        </p:txBody>
      </p:sp>
      <p:sp>
        <p:nvSpPr>
          <p:cNvPr id="260" name="Google Shape;260;p34"/>
          <p:cNvSpPr txBox="1">
            <a:spLocks noGrp="1"/>
          </p:cNvSpPr>
          <p:nvPr>
            <p:ph type="subTitle" idx="4294967295"/>
          </p:nvPr>
        </p:nvSpPr>
        <p:spPr>
          <a:xfrm>
            <a:off x="930900" y="2110079"/>
            <a:ext cx="7282200" cy="175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000" i="1"/>
              <a:t>Any questions?</a:t>
            </a:r>
            <a:endParaRPr sz="3000" i="1"/>
          </a:p>
          <a:p>
            <a:pPr marL="0" lvl="0" indent="0" algn="ctr" rtl="0">
              <a:spcBef>
                <a:spcPts val="600"/>
              </a:spcBef>
              <a:spcAft>
                <a:spcPts val="0"/>
              </a:spcAft>
              <a:buClr>
                <a:schemeClr val="dk1"/>
              </a:buClr>
              <a:buSzPts val="1100"/>
              <a:buFont typeface="Arial"/>
              <a:buNone/>
            </a:pPr>
            <a:r>
              <a:rPr lang="en" sz="1800" i="1"/>
              <a:t>You can find me at @username &amp; user@mail.me</a:t>
            </a:r>
            <a:endParaRPr sz="1800" b="1" i="1"/>
          </a:p>
        </p:txBody>
      </p:sp>
      <p:sp>
        <p:nvSpPr>
          <p:cNvPr id="261" name="Google Shape;261;p34"/>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Presentation design</a:t>
            </a:r>
            <a:endParaRPr/>
          </a:p>
        </p:txBody>
      </p:sp>
      <p:sp>
        <p:nvSpPr>
          <p:cNvPr id="274" name="Google Shape;274;p36"/>
          <p:cNvSpPr txBox="1">
            <a:spLocks noGrp="1"/>
          </p:cNvSpPr>
          <p:nvPr>
            <p:ph type="body" idx="1"/>
          </p:nvPr>
        </p:nvSpPr>
        <p:spPr>
          <a:xfrm>
            <a:off x="1376350" y="1615550"/>
            <a:ext cx="6392700" cy="2249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solidFill>
                  <a:srgbClr val="1D1D1B"/>
                </a:solidFill>
              </a:rPr>
              <a:t>This presentation uses the following typographies</a:t>
            </a:r>
            <a:endParaRPr sz="1400">
              <a:solidFill>
                <a:srgbClr val="1D1D1B"/>
              </a:solidFill>
            </a:endParaRPr>
          </a:p>
          <a:p>
            <a:pPr marL="457200" lvl="0" indent="-317500" algn="l" rtl="0">
              <a:spcBef>
                <a:spcPts val="600"/>
              </a:spcBef>
              <a:spcAft>
                <a:spcPts val="0"/>
              </a:spcAft>
              <a:buClr>
                <a:srgbClr val="1D1D1B"/>
              </a:buClr>
              <a:buSzPts val="1400"/>
              <a:buChar char="✣"/>
            </a:pPr>
            <a:r>
              <a:rPr lang="en" sz="1400">
                <a:solidFill>
                  <a:srgbClr val="1D1D1B"/>
                </a:solidFill>
              </a:rPr>
              <a:t>Titles: </a:t>
            </a:r>
            <a:r>
              <a:rPr lang="en" sz="1400" b="1">
                <a:solidFill>
                  <a:srgbClr val="1D1D1B"/>
                </a:solidFill>
              </a:rPr>
              <a:t>Cinzel</a:t>
            </a:r>
            <a:endParaRPr sz="1400" b="1">
              <a:solidFill>
                <a:srgbClr val="1D1D1B"/>
              </a:solidFill>
            </a:endParaRPr>
          </a:p>
          <a:p>
            <a:pPr marL="457200" lvl="0" indent="-317500" algn="l" rtl="0">
              <a:lnSpc>
                <a:spcPct val="115000"/>
              </a:lnSpc>
              <a:spcBef>
                <a:spcPts val="0"/>
              </a:spcBef>
              <a:spcAft>
                <a:spcPts val="0"/>
              </a:spcAft>
              <a:buClr>
                <a:srgbClr val="1D1D1B"/>
              </a:buClr>
              <a:buSzPts val="1400"/>
              <a:buChar char="✣"/>
            </a:pPr>
            <a:r>
              <a:rPr lang="en" sz="1400">
                <a:solidFill>
                  <a:srgbClr val="1D1D1B"/>
                </a:solidFill>
              </a:rPr>
              <a:t>Body copy: </a:t>
            </a:r>
            <a:r>
              <a:rPr lang="en" sz="1400" b="1">
                <a:solidFill>
                  <a:srgbClr val="1D1D1B"/>
                </a:solidFill>
              </a:rPr>
              <a:t>Libre Baskerville</a:t>
            </a:r>
            <a:endParaRPr sz="1400" b="1">
              <a:solidFill>
                <a:srgbClr val="1D1D1B"/>
              </a:solidFill>
            </a:endParaRPr>
          </a:p>
          <a:p>
            <a:pPr marL="0" lvl="0" indent="0" algn="l" rtl="0">
              <a:lnSpc>
                <a:spcPct val="115000"/>
              </a:lnSpc>
              <a:spcBef>
                <a:spcPts val="600"/>
              </a:spcBef>
              <a:spcAft>
                <a:spcPts val="0"/>
              </a:spcAft>
              <a:buNone/>
            </a:pPr>
            <a:r>
              <a:rPr lang="en" sz="1400">
                <a:solidFill>
                  <a:srgbClr val="1D1D1B"/>
                </a:solidFill>
              </a:rPr>
              <a:t>You can download the fonts on these pages:</a:t>
            </a:r>
            <a:endParaRPr sz="1400">
              <a:solidFill>
                <a:srgbClr val="1D1D1B"/>
              </a:solidFill>
            </a:endParaRPr>
          </a:p>
          <a:p>
            <a:pPr marL="0" lvl="0" indent="0" algn="l" rtl="0">
              <a:lnSpc>
                <a:spcPct val="115000"/>
              </a:lnSpc>
              <a:spcBef>
                <a:spcPts val="600"/>
              </a:spcBef>
              <a:spcAft>
                <a:spcPts val="0"/>
              </a:spcAft>
              <a:buNone/>
            </a:pPr>
            <a:r>
              <a:rPr lang="en" sz="1400" u="sng">
                <a:solidFill>
                  <a:srgbClr val="926940"/>
                </a:solidFill>
                <a:hlinkClick r:id="rId3"/>
              </a:rPr>
              <a:t>https://www.fontsquirrel.com/fonts/cinzel</a:t>
            </a:r>
            <a:endParaRPr sz="1400">
              <a:solidFill>
                <a:srgbClr val="926940"/>
              </a:solidFill>
            </a:endParaRPr>
          </a:p>
          <a:p>
            <a:pPr marL="0" lvl="0" indent="0" algn="l" rtl="0">
              <a:lnSpc>
                <a:spcPct val="115000"/>
              </a:lnSpc>
              <a:spcBef>
                <a:spcPts val="600"/>
              </a:spcBef>
              <a:spcAft>
                <a:spcPts val="0"/>
              </a:spcAft>
              <a:buNone/>
            </a:pPr>
            <a:r>
              <a:rPr lang="en" sz="1400" u="sng">
                <a:solidFill>
                  <a:srgbClr val="926940"/>
                </a:solidFill>
                <a:hlinkClick r:id="rId4"/>
              </a:rPr>
              <a:t>https://www.fontsquirrel.com/fonts/libre-baskerville</a:t>
            </a:r>
            <a:endParaRPr sz="1400">
              <a:solidFill>
                <a:srgbClr val="926940"/>
              </a:solidFill>
            </a:endParaRPr>
          </a:p>
          <a:p>
            <a:pPr marL="0" lvl="0" indent="0" algn="l" rtl="0">
              <a:lnSpc>
                <a:spcPct val="115000"/>
              </a:lnSpc>
              <a:spcBef>
                <a:spcPts val="600"/>
              </a:spcBef>
              <a:spcAft>
                <a:spcPts val="0"/>
              </a:spcAft>
              <a:buNone/>
            </a:pPr>
            <a:endParaRPr sz="1400">
              <a:solidFill>
                <a:srgbClr val="926940"/>
              </a:solidFill>
            </a:endParaRPr>
          </a:p>
        </p:txBody>
      </p:sp>
      <p:sp>
        <p:nvSpPr>
          <p:cNvPr id="275" name="Google Shape;275;p36"/>
          <p:cNvSpPr txBox="1"/>
          <p:nvPr/>
        </p:nvSpPr>
        <p:spPr>
          <a:xfrm>
            <a:off x="1381302" y="4019250"/>
            <a:ext cx="63927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latin typeface="Libre Baskerville"/>
                <a:ea typeface="Libre Baskerville"/>
                <a:cs typeface="Libre Baskerville"/>
                <a:sym typeface="Libre Baskerville"/>
              </a:rPr>
              <a:t>You don’t need to keep this slide in your presentation. It’s only here to serve you as a design guide if you need to create new slides or download the fonts to edit the presentation in PowerPoint®</a:t>
            </a:r>
            <a:endParaRPr i="1">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endParaRPr i="1">
              <a:latin typeface="Libre Baskerville"/>
              <a:ea typeface="Libre Baskerville"/>
              <a:cs typeface="Libre Baskerville"/>
              <a:sym typeface="Libre Baskerville"/>
            </a:endParaRPr>
          </a:p>
          <a:p>
            <a:pPr marL="0" lvl="0" indent="0" algn="l" rtl="0">
              <a:spcBef>
                <a:spcPts val="0"/>
              </a:spcBef>
              <a:spcAft>
                <a:spcPts val="0"/>
              </a:spcAft>
              <a:buNone/>
            </a:pPr>
            <a:endParaRPr i="1">
              <a:latin typeface="Libre Baskerville"/>
              <a:ea typeface="Libre Baskerville"/>
              <a:cs typeface="Libre Baskerville"/>
              <a:sym typeface="Libre Baskerville"/>
            </a:endParaRPr>
          </a:p>
        </p:txBody>
      </p:sp>
      <p:sp>
        <p:nvSpPr>
          <p:cNvPr id="276" name="Google Shape;276;p36"/>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p:nvPr/>
        </p:nvSpPr>
        <p:spPr>
          <a:xfrm>
            <a:off x="6248575" y="12264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rgbClr val="1D1D1B"/>
                </a:solidFill>
                <a:latin typeface="Libre Baskerville"/>
                <a:ea typeface="Libre Baskerville"/>
                <a:cs typeface="Libre Baskerville"/>
                <a:sym typeface="Libre Baskerville"/>
              </a:rPr>
              <a:t>SlidesCarnival icons are editable shapes</a:t>
            </a:r>
            <a:r>
              <a:rPr lang="en" sz="900">
                <a:solidFill>
                  <a:srgbClr val="1D1D1B"/>
                </a:solidFill>
                <a:latin typeface="Libre Baskerville"/>
                <a:ea typeface="Libre Baskerville"/>
                <a:cs typeface="Libre Baskerville"/>
                <a:sym typeface="Libre Baskerville"/>
              </a:rPr>
              <a:t>. </a:t>
            </a: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 sz="900">
                <a:solidFill>
                  <a:srgbClr val="1D1D1B"/>
                </a:solidFill>
                <a:latin typeface="Libre Baskerville"/>
                <a:ea typeface="Libre Baskerville"/>
                <a:cs typeface="Libre Baskerville"/>
                <a:sym typeface="Libre Baskerville"/>
              </a:rPr>
              <a:t>This means that you can:</a:t>
            </a:r>
            <a:endParaRPr sz="900">
              <a:solidFill>
                <a:srgbClr val="1D1D1B"/>
              </a:solidFill>
              <a:latin typeface="Libre Baskerville"/>
              <a:ea typeface="Libre Baskerville"/>
              <a:cs typeface="Libre Baskerville"/>
              <a:sym typeface="Libre Baskerville"/>
            </a:endParaRPr>
          </a:p>
          <a:p>
            <a:pPr marL="457200" lvl="0" indent="-285750" algn="l" rtl="0">
              <a:spcBef>
                <a:spcPts val="0"/>
              </a:spcBef>
              <a:spcAft>
                <a:spcPts val="0"/>
              </a:spcAft>
              <a:buClr>
                <a:srgbClr val="1D1D1B"/>
              </a:buClr>
              <a:buSzPts val="900"/>
              <a:buFont typeface="Libre Baskerville"/>
              <a:buChar char="●"/>
            </a:pPr>
            <a:r>
              <a:rPr lang="en" sz="900">
                <a:solidFill>
                  <a:srgbClr val="1D1D1B"/>
                </a:solidFill>
                <a:latin typeface="Libre Baskerville"/>
                <a:ea typeface="Libre Baskerville"/>
                <a:cs typeface="Libre Baskerville"/>
                <a:sym typeface="Libre Baskerville"/>
              </a:rPr>
              <a:t>Resize them without losing quality.</a:t>
            </a:r>
            <a:endParaRPr sz="900">
              <a:solidFill>
                <a:srgbClr val="1D1D1B"/>
              </a:solidFill>
              <a:latin typeface="Libre Baskerville"/>
              <a:ea typeface="Libre Baskerville"/>
              <a:cs typeface="Libre Baskerville"/>
              <a:sym typeface="Libre Baskerville"/>
            </a:endParaRPr>
          </a:p>
          <a:p>
            <a:pPr marL="457200" lvl="0" indent="-285750" algn="l" rtl="0">
              <a:spcBef>
                <a:spcPts val="0"/>
              </a:spcBef>
              <a:spcAft>
                <a:spcPts val="0"/>
              </a:spcAft>
              <a:buClr>
                <a:srgbClr val="1D1D1B"/>
              </a:buClr>
              <a:buSzPts val="900"/>
              <a:buFont typeface="Libre Baskerville"/>
              <a:buChar char="●"/>
            </a:pPr>
            <a:r>
              <a:rPr lang="en" sz="900">
                <a:solidFill>
                  <a:srgbClr val="1D1D1B"/>
                </a:solidFill>
                <a:latin typeface="Libre Baskerville"/>
                <a:ea typeface="Libre Baskerville"/>
                <a:cs typeface="Libre Baskerville"/>
                <a:sym typeface="Libre Baskerville"/>
              </a:rPr>
              <a:t>Change fill color and opacity.</a:t>
            </a: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None/>
            </a:pP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None/>
            </a:pPr>
            <a:r>
              <a:rPr lang="en" sz="900">
                <a:solidFill>
                  <a:srgbClr val="1D1D1B"/>
                </a:solidFill>
                <a:latin typeface="Libre Baskerville"/>
                <a:ea typeface="Libre Baskerville"/>
                <a:cs typeface="Libre Baskerville"/>
                <a:sym typeface="Libre Baskerville"/>
              </a:rPr>
              <a:t>Isn’t that nice? :)</a:t>
            </a: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None/>
            </a:pP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None/>
            </a:pPr>
            <a:r>
              <a:rPr lang="en" sz="900">
                <a:solidFill>
                  <a:srgbClr val="1D1D1B"/>
                </a:solidFill>
                <a:latin typeface="Libre Baskerville"/>
                <a:ea typeface="Libre Baskerville"/>
                <a:cs typeface="Libre Baskerville"/>
                <a:sym typeface="Libre Baskerville"/>
              </a:rPr>
              <a:t>Examples:</a:t>
            </a: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endParaRPr sz="900">
              <a:solidFill>
                <a:srgbClr val="1D1D1B"/>
              </a:solidFill>
              <a:latin typeface="Libre Baskerville"/>
              <a:ea typeface="Libre Baskerville"/>
              <a:cs typeface="Libre Baskerville"/>
              <a:sym typeface="Libre Baskerville"/>
            </a:endParaRPr>
          </a:p>
          <a:p>
            <a:pPr marL="0" lvl="0" indent="0" algn="l" rtl="0">
              <a:spcBef>
                <a:spcPts val="0"/>
              </a:spcBef>
              <a:spcAft>
                <a:spcPts val="0"/>
              </a:spcAft>
              <a:buNone/>
            </a:pPr>
            <a:endParaRPr sz="900">
              <a:solidFill>
                <a:srgbClr val="1D1D1B"/>
              </a:solidFill>
              <a:latin typeface="Libre Baskerville"/>
              <a:ea typeface="Libre Baskerville"/>
              <a:cs typeface="Libre Baskerville"/>
              <a:sym typeface="Libre Baskerville"/>
            </a:endParaRPr>
          </a:p>
        </p:txBody>
      </p:sp>
      <p:sp>
        <p:nvSpPr>
          <p:cNvPr id="282" name="Google Shape;282;p37"/>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403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6350992" y="29444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7244612" y="27919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6535708" y="31552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7689847" y="33002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alpha val="5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p:nvPr/>
        </p:nvSpPr>
        <p:spPr>
          <a:xfrm>
            <a:off x="2240050" y="761875"/>
            <a:ext cx="58041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a:solidFill>
                  <a:srgbClr val="403228"/>
                </a:solidFill>
                <a:latin typeface="Libre Baskerville"/>
                <a:ea typeface="Libre Baskerville"/>
                <a:cs typeface="Libre Baskerville"/>
                <a:sym typeface="Libre Baskerville"/>
              </a:rPr>
              <a:t>Now you can use any emoji as an icon!</a:t>
            </a:r>
            <a:endParaRPr>
              <a:solidFill>
                <a:srgbClr val="403228"/>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r>
              <a:rPr lang="en">
                <a:solidFill>
                  <a:srgbClr val="403228"/>
                </a:solidFill>
                <a:latin typeface="Libre Baskerville"/>
                <a:ea typeface="Libre Baskerville"/>
                <a:cs typeface="Libre Baskerville"/>
                <a:sym typeface="Libre Baskerville"/>
              </a:rPr>
              <a:t>And of course it resizes without losing quality and you can change the color.</a:t>
            </a:r>
            <a:endParaRPr>
              <a:solidFill>
                <a:srgbClr val="403228"/>
              </a:solidFill>
              <a:latin typeface="Libre Baskerville"/>
              <a:ea typeface="Libre Baskerville"/>
              <a:cs typeface="Libre Baskerville"/>
              <a:sym typeface="Libre Baskerville"/>
            </a:endParaRPr>
          </a:p>
          <a:p>
            <a:pPr marL="0" lvl="0" indent="0" algn="l" rtl="0">
              <a:spcBef>
                <a:spcPts val="0"/>
              </a:spcBef>
              <a:spcAft>
                <a:spcPts val="0"/>
              </a:spcAft>
              <a:buNone/>
            </a:pPr>
            <a:endParaRPr>
              <a:solidFill>
                <a:srgbClr val="403228"/>
              </a:solidFill>
              <a:latin typeface="Libre Baskerville"/>
              <a:ea typeface="Libre Baskerville"/>
              <a:cs typeface="Libre Baskerville"/>
              <a:sym typeface="Libre Baskerville"/>
            </a:endParaRPr>
          </a:p>
          <a:p>
            <a:pPr marL="0" lvl="0" indent="0" algn="l" rtl="0">
              <a:spcBef>
                <a:spcPts val="0"/>
              </a:spcBef>
              <a:spcAft>
                <a:spcPts val="0"/>
              </a:spcAft>
              <a:buNone/>
            </a:pPr>
            <a:r>
              <a:rPr lang="en">
                <a:solidFill>
                  <a:srgbClr val="403228"/>
                </a:solidFill>
                <a:latin typeface="Libre Baskerville"/>
                <a:ea typeface="Libre Baskerville"/>
                <a:cs typeface="Libre Baskerville"/>
                <a:sym typeface="Libre Baskerville"/>
              </a:rPr>
              <a:t>How? Follow Google instructions </a:t>
            </a:r>
            <a:r>
              <a:rPr lang="en" u="sng">
                <a:solidFill>
                  <a:srgbClr val="403228"/>
                </a:solidFill>
                <a:latin typeface="Libre Baskerville"/>
                <a:ea typeface="Libre Baskerville"/>
                <a:cs typeface="Libre Baskerville"/>
                <a:sym typeface="Libre Baskerville"/>
                <a:hlinkClick r:id="rId3"/>
              </a:rPr>
              <a:t>https://twitter.com/googledocs/status/730087240156643328</a:t>
            </a:r>
            <a:endParaRPr>
              <a:solidFill>
                <a:srgbClr val="403228"/>
              </a:solidFill>
              <a:latin typeface="Libre Baskerville"/>
              <a:ea typeface="Libre Baskerville"/>
              <a:cs typeface="Libre Baskerville"/>
              <a:sym typeface="Libre Baskerville"/>
            </a:endParaRPr>
          </a:p>
          <a:p>
            <a:pPr marL="0" lvl="0" indent="0" algn="l" rtl="0">
              <a:spcBef>
                <a:spcPts val="0"/>
              </a:spcBef>
              <a:spcAft>
                <a:spcPts val="0"/>
              </a:spcAft>
              <a:buNone/>
            </a:pPr>
            <a:endParaRPr>
              <a:solidFill>
                <a:srgbClr val="403228"/>
              </a:solidFill>
              <a:latin typeface="Libre Baskerville"/>
              <a:ea typeface="Libre Baskerville"/>
              <a:cs typeface="Libre Baskerville"/>
              <a:sym typeface="Libre Baskerville"/>
            </a:endParaRPr>
          </a:p>
          <a:p>
            <a:pPr marL="0" lvl="0" indent="0" algn="l" rtl="0">
              <a:spcBef>
                <a:spcPts val="0"/>
              </a:spcBef>
              <a:spcAft>
                <a:spcPts val="0"/>
              </a:spcAft>
              <a:buNone/>
            </a:pPr>
            <a:endParaRPr>
              <a:solidFill>
                <a:srgbClr val="403228"/>
              </a:solidFill>
              <a:latin typeface="Libre Baskerville"/>
              <a:ea typeface="Libre Baskerville"/>
              <a:cs typeface="Libre Baskerville"/>
              <a:sym typeface="Libre Baskerville"/>
            </a:endParaRPr>
          </a:p>
          <a:p>
            <a:pPr marL="0" lvl="0" indent="0" algn="l" rtl="0">
              <a:spcBef>
                <a:spcPts val="0"/>
              </a:spcBef>
              <a:spcAft>
                <a:spcPts val="0"/>
              </a:spcAft>
              <a:buClr>
                <a:srgbClr val="000000"/>
              </a:buClr>
              <a:buSzPts val="1100"/>
              <a:buFont typeface="Arial"/>
              <a:buNone/>
            </a:pPr>
            <a:endParaRPr>
              <a:solidFill>
                <a:srgbClr val="403228"/>
              </a:solidFill>
              <a:latin typeface="Libre Baskerville"/>
              <a:ea typeface="Libre Baskerville"/>
              <a:cs typeface="Libre Baskerville"/>
              <a:sym typeface="Libre Baskerville"/>
            </a:endParaRPr>
          </a:p>
          <a:p>
            <a:pPr marL="0" lvl="0" indent="0" algn="l" rtl="0">
              <a:spcBef>
                <a:spcPts val="0"/>
              </a:spcBef>
              <a:spcAft>
                <a:spcPts val="0"/>
              </a:spcAft>
              <a:buNone/>
            </a:pPr>
            <a:endParaRPr>
              <a:solidFill>
                <a:srgbClr val="403228"/>
              </a:solidFill>
              <a:latin typeface="Libre Baskerville"/>
              <a:ea typeface="Libre Baskerville"/>
              <a:cs typeface="Libre Baskerville"/>
              <a:sym typeface="Libre Baskerville"/>
            </a:endParaRPr>
          </a:p>
        </p:txBody>
      </p:sp>
      <p:sp>
        <p:nvSpPr>
          <p:cNvPr id="372" name="Google Shape;372;p38"/>
          <p:cNvSpPr txBox="1"/>
          <p:nvPr/>
        </p:nvSpPr>
        <p:spPr>
          <a:xfrm>
            <a:off x="884300" y="22218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403228"/>
                </a:solidFill>
                <a:latin typeface="Libre Baskerville"/>
                <a:ea typeface="Libre Baskerville"/>
                <a:cs typeface="Libre Baskerville"/>
                <a:sym typeface="Libre Baskerville"/>
              </a:rPr>
              <a:t>✋👆👉👍👤👦👧👨👩👪💃🏃💑❤😂😉😋😒😭👶😸🐟🍒🍔💣📌📖🔨🎃🎈🎨🏈🏰🌏🔌🔑</a:t>
            </a:r>
            <a:r>
              <a:rPr lang="en" sz="2400">
                <a:solidFill>
                  <a:srgbClr val="FFFFFF"/>
                </a:solidFill>
                <a:highlight>
                  <a:srgbClr val="403228"/>
                </a:highlight>
                <a:latin typeface="Libre Baskerville"/>
                <a:ea typeface="Libre Baskerville"/>
                <a:cs typeface="Libre Baskerville"/>
                <a:sym typeface="Libre Baskerville"/>
              </a:rPr>
              <a:t> and many more...</a:t>
            </a:r>
            <a:endParaRPr sz="2400">
              <a:solidFill>
                <a:srgbClr val="FFFFFF"/>
              </a:solidFill>
              <a:highlight>
                <a:srgbClr val="403228"/>
              </a:highlight>
              <a:latin typeface="Libre Baskerville"/>
              <a:ea typeface="Libre Baskerville"/>
              <a:cs typeface="Libre Baskerville"/>
              <a:sym typeface="Libre Baskerville"/>
            </a:endParaRPr>
          </a:p>
        </p:txBody>
      </p:sp>
      <p:sp>
        <p:nvSpPr>
          <p:cNvPr id="373" name="Google Shape;373;p38"/>
          <p:cNvSpPr txBox="1"/>
          <p:nvPr/>
        </p:nvSpPr>
        <p:spPr>
          <a:xfrm>
            <a:off x="725175" y="7040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9600">
                <a:solidFill>
                  <a:srgbClr val="926940"/>
                </a:solidFill>
              </a:rPr>
              <a:t>😉</a:t>
            </a:r>
            <a:endParaRPr sz="9600">
              <a:solidFill>
                <a:srgbClr val="926940"/>
              </a:solidFill>
            </a:endParaRPr>
          </a:p>
        </p:txBody>
      </p:sp>
      <p:sp>
        <p:nvSpPr>
          <p:cNvPr id="374" name="Google Shape;374;p38"/>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378"/>
        <p:cNvGrpSpPr/>
        <p:nvPr/>
      </p:nvGrpSpPr>
      <p:grpSpPr>
        <a:xfrm>
          <a:off x="0" y="0"/>
          <a:ext cx="0" cy="0"/>
          <a:chOff x="0" y="0"/>
          <a:chExt cx="0" cy="0"/>
        </a:xfrm>
      </p:grpSpPr>
      <p:pic>
        <p:nvPicPr>
          <p:cNvPr id="379" name="Google Shape;379;p39">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380" name="Google Shape;380;p39"/>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381" name="Google Shape;381;p39"/>
          <p:cNvGrpSpPr/>
          <p:nvPr/>
        </p:nvGrpSpPr>
        <p:grpSpPr>
          <a:xfrm>
            <a:off x="690575" y="3290132"/>
            <a:ext cx="7762851" cy="892418"/>
            <a:chOff x="801125" y="3213932"/>
            <a:chExt cx="7762851" cy="892418"/>
          </a:xfrm>
        </p:grpSpPr>
        <p:grpSp>
          <p:nvGrpSpPr>
            <p:cNvPr id="382" name="Google Shape;382;p39"/>
            <p:cNvGrpSpPr/>
            <p:nvPr/>
          </p:nvGrpSpPr>
          <p:grpSpPr>
            <a:xfrm>
              <a:off x="4845759" y="3213932"/>
              <a:ext cx="1695900" cy="892418"/>
              <a:chOff x="4845759" y="3213932"/>
              <a:chExt cx="1695900" cy="892418"/>
            </a:xfrm>
          </p:grpSpPr>
          <p:sp>
            <p:nvSpPr>
              <p:cNvPr id="383" name="Google Shape;383;p39"/>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384" name="Google Shape;384;p39"/>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85" name="Google Shape;385;p39"/>
            <p:cNvGrpSpPr/>
            <p:nvPr/>
          </p:nvGrpSpPr>
          <p:grpSpPr>
            <a:xfrm>
              <a:off x="2823442" y="3214222"/>
              <a:ext cx="1695900" cy="892128"/>
              <a:chOff x="2823442" y="3214222"/>
              <a:chExt cx="1695900" cy="892128"/>
            </a:xfrm>
          </p:grpSpPr>
          <p:sp>
            <p:nvSpPr>
              <p:cNvPr id="386" name="Google Shape;386;p39"/>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387" name="Google Shape;387;p39"/>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88" name="Google Shape;388;p39"/>
            <p:cNvGrpSpPr/>
            <p:nvPr/>
          </p:nvGrpSpPr>
          <p:grpSpPr>
            <a:xfrm>
              <a:off x="6868076" y="3213932"/>
              <a:ext cx="1695900" cy="892418"/>
              <a:chOff x="6868076" y="3213932"/>
              <a:chExt cx="1695900" cy="892418"/>
            </a:xfrm>
          </p:grpSpPr>
          <p:sp>
            <p:nvSpPr>
              <p:cNvPr id="389" name="Google Shape;389;p39"/>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390" name="Google Shape;390;p39"/>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391" name="Google Shape;391;p39"/>
            <p:cNvGrpSpPr/>
            <p:nvPr/>
          </p:nvGrpSpPr>
          <p:grpSpPr>
            <a:xfrm>
              <a:off x="801125" y="3214206"/>
              <a:ext cx="1695900" cy="892144"/>
              <a:chOff x="801125" y="3214206"/>
              <a:chExt cx="1695900" cy="892144"/>
            </a:xfrm>
          </p:grpSpPr>
          <p:sp>
            <p:nvSpPr>
              <p:cNvPr id="392" name="Google Shape;392;p39"/>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393" name="Google Shape;393;p39"/>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6737" y="830510"/>
            <a:ext cx="7155809" cy="3087150"/>
          </a:xfrm>
        </p:spPr>
        <p:txBody>
          <a:bodyPr/>
          <a:lstStyle/>
          <a:p>
            <a:r>
              <a:rPr lang="en-US" sz="2800" b="1" dirty="0"/>
              <a:t>Though the colony was not directly involved, Georgia’s borders expanded to the St. Mary’s River to the South, the Mississippi River to the West, and land around Augusta to the North. </a:t>
            </a:r>
          </a:p>
        </p:txBody>
      </p:sp>
    </p:spTree>
    <p:extLst>
      <p:ext uri="{BB962C8B-B14F-4D97-AF65-F5344CB8AC3E}">
        <p14:creationId xmlns:p14="http://schemas.microsoft.com/office/powerpoint/2010/main" val="39031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FFF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606" y="167657"/>
            <a:ext cx="6296787" cy="480060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2304" y="4968257"/>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64534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461" y="434575"/>
            <a:ext cx="5930639" cy="857400"/>
          </a:xfrm>
        </p:spPr>
        <p:txBody>
          <a:bodyPr/>
          <a:lstStyle/>
          <a:p>
            <a:r>
              <a:rPr lang="en-US" sz="3200" b="1" dirty="0">
                <a:solidFill>
                  <a:schemeClr val="tx1"/>
                </a:solidFill>
              </a:rPr>
              <a:t>NAVIGATION ACT OF 1763</a:t>
            </a:r>
          </a:p>
        </p:txBody>
      </p:sp>
      <p:sp>
        <p:nvSpPr>
          <p:cNvPr id="3" name="Text Placeholder 2"/>
          <p:cNvSpPr>
            <a:spLocks noGrp="1"/>
          </p:cNvSpPr>
          <p:nvPr>
            <p:ph type="body" idx="1"/>
          </p:nvPr>
        </p:nvSpPr>
        <p:spPr/>
        <p:txBody>
          <a:bodyPr/>
          <a:lstStyle/>
          <a:p>
            <a:r>
              <a:rPr lang="en-US" dirty="0"/>
              <a:t>Colonists could only use British vessels to ship their goods.</a:t>
            </a:r>
          </a:p>
          <a:p>
            <a:endParaRPr lang="en-US" dirty="0"/>
          </a:p>
          <a:p>
            <a:r>
              <a:rPr lang="en-US" u="sng" dirty="0"/>
              <a:t>Georgia Connection:</a:t>
            </a:r>
            <a:r>
              <a:rPr lang="en-US" dirty="0"/>
              <a:t> This act was not a problem for Georgia because all of its goods were only shipped to England anyway</a:t>
            </a:r>
            <a:endParaRPr lang="en-US" u="sng"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9955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461" y="0"/>
            <a:ext cx="5930639" cy="671119"/>
          </a:xfrm>
        </p:spPr>
        <p:txBody>
          <a:bodyPr/>
          <a:lstStyle/>
          <a:p>
            <a:r>
              <a:rPr lang="en-US" sz="3200" b="1" dirty="0">
                <a:solidFill>
                  <a:schemeClr val="tx1"/>
                </a:solidFill>
              </a:rPr>
              <a:t>STAMP ACT OF 1765</a:t>
            </a:r>
          </a:p>
        </p:txBody>
      </p:sp>
      <p:sp>
        <p:nvSpPr>
          <p:cNvPr id="3" name="Text Placeholder 2"/>
          <p:cNvSpPr>
            <a:spLocks noGrp="1"/>
          </p:cNvSpPr>
          <p:nvPr>
            <p:ph type="body" idx="1"/>
          </p:nvPr>
        </p:nvSpPr>
        <p:spPr>
          <a:xfrm>
            <a:off x="184557" y="587229"/>
            <a:ext cx="8850385" cy="4556272"/>
          </a:xfrm>
        </p:spPr>
        <p:txBody>
          <a:bodyPr/>
          <a:lstStyle/>
          <a:p>
            <a:r>
              <a:rPr lang="en-US" sz="2200" dirty="0"/>
              <a:t>This tax, to raise money to pay for the war, taxed paper goods (newspapers, legal documents, licenses)</a:t>
            </a:r>
          </a:p>
          <a:p>
            <a:r>
              <a:rPr lang="en-US" sz="2200" dirty="0"/>
              <a:t>Reaction in the colonies was violent.</a:t>
            </a:r>
          </a:p>
          <a:p>
            <a:endParaRPr lang="en-US" sz="2200" dirty="0"/>
          </a:p>
          <a:p>
            <a:r>
              <a:rPr lang="en-US" sz="2200" u="sng" dirty="0"/>
              <a:t>Georgia Connection:</a:t>
            </a:r>
          </a:p>
          <a:p>
            <a:r>
              <a:rPr lang="en-US" sz="2200" dirty="0"/>
              <a:t>No representative from GA went to Boston for the Stamp Act Congress.</a:t>
            </a:r>
          </a:p>
          <a:p>
            <a:r>
              <a:rPr lang="en-US" sz="2200" dirty="0"/>
              <a:t>A group of Georgians called the Liberty Boys (part of the Sons of Liberty) came together to oppose the Stamp Act.</a:t>
            </a:r>
          </a:p>
          <a:p>
            <a:r>
              <a:rPr lang="en-US" sz="2200" dirty="0"/>
              <a:t>Georgia was the only colony to sell the stamps but they didn’t sell many.</a:t>
            </a:r>
          </a:p>
          <a:p>
            <a:endParaRPr lang="en-US" sz="2200" dirty="0"/>
          </a:p>
          <a:p>
            <a:endParaRPr lang="en-US" sz="22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70689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167780"/>
            <a:ext cx="8808440" cy="1258347"/>
          </a:xfrm>
        </p:spPr>
        <p:txBody>
          <a:bodyPr/>
          <a:lstStyle/>
          <a:p>
            <a:br>
              <a:rPr lang="en-US" altLang="en-US" sz="2800" b="1" dirty="0"/>
            </a:br>
            <a:br>
              <a:rPr lang="en-US" altLang="en-US" sz="2800" b="1" dirty="0"/>
            </a:br>
            <a:br>
              <a:rPr lang="en-US" altLang="en-US" sz="2800" b="1" dirty="0"/>
            </a:br>
            <a:br>
              <a:rPr lang="en-US" altLang="en-US" sz="2800" b="1" dirty="0"/>
            </a:br>
            <a:r>
              <a:rPr lang="en-US" altLang="en-US" sz="3200" b="1" dirty="0">
                <a:solidFill>
                  <a:schemeClr val="tx1"/>
                </a:solidFill>
              </a:rPr>
              <a:t>Proclamation of 1763</a:t>
            </a:r>
            <a:br>
              <a:rPr lang="en-US" altLang="en-US" sz="3200" b="1" dirty="0">
                <a:solidFill>
                  <a:schemeClr val="tx1"/>
                </a:solidFill>
              </a:rPr>
            </a:br>
            <a:r>
              <a:rPr lang="en-US" altLang="en-US" sz="2200" b="1" dirty="0">
                <a:solidFill>
                  <a:schemeClr val="tx1"/>
                </a:solidFill>
              </a:rPr>
              <a:t>Forbade colonists from settling west of the Appalachians</a:t>
            </a:r>
            <a:endParaRPr lang="en-US" sz="3200" dirty="0">
              <a:solidFill>
                <a:schemeClr val="tx1"/>
              </a:solidFill>
            </a:endParaRPr>
          </a:p>
        </p:txBody>
      </p:sp>
      <p:sp>
        <p:nvSpPr>
          <p:cNvPr id="3" name="Text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Text Placeholder 3"/>
          <p:cNvSpPr>
            <a:spLocks noGrp="1"/>
          </p:cNvSpPr>
          <p:nvPr>
            <p:ph type="body" idx="2"/>
          </p:nvPr>
        </p:nvSpPr>
        <p:spPr>
          <a:xfrm>
            <a:off x="4666143" y="1518375"/>
            <a:ext cx="3706069" cy="3255000"/>
          </a:xfrm>
        </p:spPr>
        <p:txBody>
          <a:bodyPr/>
          <a:lstStyle/>
          <a:p>
            <a:r>
              <a:rPr lang="en-US" b="1" dirty="0"/>
              <a:t>Most colonists ignored the new law and stayed put or continued to migrate past the mountains. </a:t>
            </a:r>
          </a:p>
          <a:p>
            <a:r>
              <a:rPr lang="en-US" b="1" dirty="0"/>
              <a:t>The British army sent 7,500 men to keep peace on the frontier</a:t>
            </a:r>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8" name="Picture 7"/>
          <p:cNvPicPr>
            <a:picLocks noChangeAspect="1"/>
          </p:cNvPicPr>
          <p:nvPr/>
        </p:nvPicPr>
        <p:blipFill>
          <a:blip r:embed="rId2"/>
          <a:stretch>
            <a:fillRect/>
          </a:stretch>
        </p:blipFill>
        <p:spPr>
          <a:xfrm>
            <a:off x="548692" y="1549517"/>
            <a:ext cx="4109616" cy="2936147"/>
          </a:xfrm>
          <a:prstGeom prst="rect">
            <a:avLst/>
          </a:prstGeom>
        </p:spPr>
      </p:pic>
    </p:spTree>
    <p:extLst>
      <p:ext uri="{BB962C8B-B14F-4D97-AF65-F5344CB8AC3E}">
        <p14:creationId xmlns:p14="http://schemas.microsoft.com/office/powerpoint/2010/main" val="273885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9625" y="260059"/>
            <a:ext cx="6669247" cy="545284"/>
          </a:xfrm>
        </p:spPr>
        <p:txBody>
          <a:bodyPr/>
          <a:lstStyle/>
          <a:p>
            <a:pPr eaLnBrk="1" hangingPunct="1"/>
            <a:r>
              <a:rPr lang="en-US" altLang="en-US" sz="2800" b="1" dirty="0"/>
              <a:t>Views – Proclamation of 1763</a:t>
            </a:r>
          </a:p>
        </p:txBody>
      </p:sp>
      <p:sp>
        <p:nvSpPr>
          <p:cNvPr id="8195" name="Rectangle 3"/>
          <p:cNvSpPr>
            <a:spLocks noGrp="1" noChangeArrowheads="1"/>
          </p:cNvSpPr>
          <p:nvPr>
            <p:ph type="body" idx="1"/>
          </p:nvPr>
        </p:nvSpPr>
        <p:spPr>
          <a:xfrm>
            <a:off x="268448" y="805344"/>
            <a:ext cx="8674216" cy="1661019"/>
          </a:xfrm>
        </p:spPr>
        <p:txBody>
          <a:bodyPr/>
          <a:lstStyle/>
          <a:p>
            <a:pPr marL="76200" indent="0" eaLnBrk="1" hangingPunct="1">
              <a:buNone/>
            </a:pPr>
            <a:r>
              <a:rPr lang="en-US" altLang="en-US" sz="2200" b="1" dirty="0">
                <a:solidFill>
                  <a:srgbClr val="CC0000"/>
                </a:solidFill>
              </a:rPr>
              <a:t>British/Loyalists</a:t>
            </a:r>
            <a:r>
              <a:rPr lang="en-US" altLang="en-US" sz="2200" b="1" dirty="0"/>
              <a:t>- </a:t>
            </a:r>
            <a:r>
              <a:rPr lang="en-US" altLang="en-US" sz="2200" dirty="0"/>
              <a:t>Defending the frontier is to expensive. Colonists would have to pay for troops</a:t>
            </a:r>
            <a:r>
              <a:rPr lang="en-US" altLang="en-US" sz="2200" b="1" dirty="0"/>
              <a:t>.</a:t>
            </a:r>
          </a:p>
          <a:p>
            <a:pPr marL="76200" indent="0">
              <a:buNone/>
            </a:pPr>
            <a:r>
              <a:rPr lang="en-US" altLang="en-US" sz="2200" b="1" dirty="0">
                <a:solidFill>
                  <a:srgbClr val="0000FF"/>
                </a:solidFill>
              </a:rPr>
              <a:t>Patriots</a:t>
            </a:r>
            <a:r>
              <a:rPr lang="en-US" altLang="en-US" sz="2200" b="1" dirty="0"/>
              <a:t>- </a:t>
            </a:r>
            <a:r>
              <a:rPr lang="en-US" altLang="en-US" sz="2200" dirty="0"/>
              <a:t>Tyranny, The land was already settled, and it was the only place farmers could get new cheap land</a:t>
            </a:r>
          </a:p>
          <a:p>
            <a:pPr marL="76200" indent="0" eaLnBrk="1" hangingPunct="1">
              <a:buNone/>
            </a:pPr>
            <a:endParaRPr lang="en-US" altLang="en-US" sz="2200" dirty="0"/>
          </a:p>
          <a:p>
            <a:pPr marL="76200" indent="0" eaLnBrk="1" hangingPunct="1">
              <a:buNone/>
            </a:pPr>
            <a:endParaRPr lang="en-US" altLang="en-US" sz="2200" b="1" dirty="0"/>
          </a:p>
        </p:txBody>
      </p:sp>
      <p:sp>
        <p:nvSpPr>
          <p:cNvPr id="8198" name="Text Box 6"/>
          <p:cNvSpPr txBox="1">
            <a:spLocks noChangeArrowheads="1"/>
          </p:cNvSpPr>
          <p:nvPr/>
        </p:nvSpPr>
        <p:spPr bwMode="auto">
          <a:xfrm>
            <a:off x="268448" y="2466363"/>
            <a:ext cx="877488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1800" dirty="0">
              <a:solidFill>
                <a:srgbClr val="0000FF"/>
              </a:solidFill>
            </a:endParaRPr>
          </a:p>
          <a:p>
            <a:pPr eaLnBrk="1" hangingPunct="1">
              <a:spcBef>
                <a:spcPct val="50000"/>
              </a:spcBef>
            </a:pPr>
            <a:r>
              <a:rPr lang="en-US" altLang="en-US" sz="2400" b="1" u="sng" dirty="0"/>
              <a:t>Georgia Connection</a:t>
            </a:r>
            <a:r>
              <a:rPr lang="en-US" altLang="en-US" sz="2400" dirty="0"/>
              <a:t>: None; Georgia had gained both land and resources (water access from the Creek and Cherokee near Augusta)</a:t>
            </a:r>
          </a:p>
        </p:txBody>
      </p:sp>
    </p:spTree>
    <p:extLst>
      <p:ext uri="{BB962C8B-B14F-4D97-AF65-F5344CB8AC3E}">
        <p14:creationId xmlns:p14="http://schemas.microsoft.com/office/powerpoint/2010/main" val="679368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8"/>
                                        </p:tgtEl>
                                        <p:attrNameLst>
                                          <p:attrName>style.visibility</p:attrName>
                                        </p:attrNameLst>
                                      </p:cBhvr>
                                      <p:to>
                                        <p:strVal val="visible"/>
                                      </p:to>
                                    </p:set>
                                    <p:anim calcmode="lin" valueType="num">
                                      <p:cBhvr additive="base">
                                        <p:cTn id="25" dur="500" fill="hold"/>
                                        <p:tgtEl>
                                          <p:spTgt spid="8198"/>
                                        </p:tgtEl>
                                        <p:attrNameLst>
                                          <p:attrName>ppt_x</p:attrName>
                                        </p:attrNameLst>
                                      </p:cBhvr>
                                      <p:tavLst>
                                        <p:tav tm="0">
                                          <p:val>
                                            <p:strVal val="#ppt_x"/>
                                          </p:val>
                                        </p:tav>
                                        <p:tav tm="100000">
                                          <p:val>
                                            <p:strVal val="#ppt_x"/>
                                          </p:val>
                                        </p:tav>
                                      </p:tavLst>
                                    </p:anim>
                                    <p:anim calcmode="lin" valueType="num">
                                      <p:cBhvr additive="base">
                                        <p:cTn id="26"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678" y="0"/>
            <a:ext cx="5368200" cy="838899"/>
          </a:xfrm>
        </p:spPr>
        <p:txBody>
          <a:bodyPr/>
          <a:lstStyle/>
          <a:p>
            <a:br>
              <a:rPr lang="en-US" sz="3200" b="1" dirty="0">
                <a:solidFill>
                  <a:schemeClr val="tx1"/>
                </a:solidFill>
              </a:rPr>
            </a:br>
            <a:br>
              <a:rPr lang="en-US" sz="3200" b="1" dirty="0">
                <a:solidFill>
                  <a:schemeClr val="tx1"/>
                </a:solidFill>
              </a:rPr>
            </a:br>
            <a:br>
              <a:rPr lang="en-US" sz="3200" b="1" dirty="0">
                <a:solidFill>
                  <a:schemeClr val="tx1"/>
                </a:solidFill>
              </a:rPr>
            </a:br>
            <a:br>
              <a:rPr lang="en-US" sz="3200" b="1" dirty="0">
                <a:solidFill>
                  <a:schemeClr val="tx1"/>
                </a:solidFill>
              </a:rPr>
            </a:br>
            <a:br>
              <a:rPr lang="en-US" sz="3200" b="1" dirty="0">
                <a:solidFill>
                  <a:schemeClr val="tx1"/>
                </a:solidFill>
              </a:rPr>
            </a:br>
            <a:r>
              <a:rPr lang="en-US" sz="3200" b="1" dirty="0">
                <a:solidFill>
                  <a:schemeClr val="tx1"/>
                </a:solidFill>
              </a:rPr>
              <a:t>INTOLERABLE ACTS</a:t>
            </a:r>
          </a:p>
        </p:txBody>
      </p:sp>
      <p:sp>
        <p:nvSpPr>
          <p:cNvPr id="3" name="Content Placeholder 2"/>
          <p:cNvSpPr>
            <a:spLocks noGrp="1"/>
          </p:cNvSpPr>
          <p:nvPr>
            <p:ph idx="1"/>
          </p:nvPr>
        </p:nvSpPr>
        <p:spPr>
          <a:xfrm>
            <a:off x="159391" y="838899"/>
            <a:ext cx="8858773" cy="4087051"/>
          </a:xfrm>
        </p:spPr>
        <p:txBody>
          <a:bodyPr/>
          <a:lstStyle/>
          <a:p>
            <a:r>
              <a:rPr lang="en-US" sz="2200" b="1" dirty="0"/>
              <a:t>Parliament punished Massachusetts for the Boston Tea Party by passing these acts:</a:t>
            </a:r>
          </a:p>
          <a:p>
            <a:r>
              <a:rPr lang="en-US" sz="2200" dirty="0"/>
              <a:t>1) The Port of Boston was closed until payment for the tea was received.</a:t>
            </a:r>
          </a:p>
          <a:p>
            <a:r>
              <a:rPr lang="en-US" sz="2200" dirty="0"/>
              <a:t>2) There could be no town meetings unless authorized by the Governor.</a:t>
            </a:r>
          </a:p>
          <a:p>
            <a:r>
              <a:rPr lang="en-US" sz="2200" dirty="0"/>
              <a:t>3) Any British official accused of capital crimes had to be tried in England.</a:t>
            </a:r>
          </a:p>
          <a:p>
            <a:r>
              <a:rPr lang="en-US" sz="2200" dirty="0"/>
              <a:t>4) Quartering Act: Colonists had to house and feed British soldiers at their own expense</a:t>
            </a:r>
          </a:p>
        </p:txBody>
      </p:sp>
      <p:sp>
        <p:nvSpPr>
          <p:cNvPr id="4" name="Slide Number Placeholder 3"/>
          <p:cNvSpPr>
            <a:spLocks noGrp="1"/>
          </p:cNvSpPr>
          <p:nvPr>
            <p:ph type="sldNum" sz="quarter" idx="12"/>
          </p:nvPr>
        </p:nvSpPr>
        <p:spPr/>
        <p:txBody>
          <a:bodyPr/>
          <a:lstStyle/>
          <a:p>
            <a:fld id="{B9BE2EC0-35CD-42C9-A282-F1C9BB48BB45}" type="slidenum">
              <a:rPr lang="en-US" altLang="en-US" smtClean="0"/>
              <a:pPr/>
              <a:t>9</a:t>
            </a:fld>
            <a:endParaRPr lang="en-US" altLang="en-US"/>
          </a:p>
        </p:txBody>
      </p:sp>
    </p:spTree>
    <p:extLst>
      <p:ext uri="{BB962C8B-B14F-4D97-AF65-F5344CB8AC3E}">
        <p14:creationId xmlns:p14="http://schemas.microsoft.com/office/powerpoint/2010/main" val="3759138930"/>
      </p:ext>
    </p:extLst>
  </p:cSld>
  <p:clrMapOvr>
    <a:masterClrMapping/>
  </p:clrMapOvr>
</p:sld>
</file>

<file path=ppt/theme/theme1.xml><?xml version="1.0" encoding="utf-8"?>
<a:theme xmlns:a="http://schemas.openxmlformats.org/drawingml/2006/main" name="Dol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1F2756831B6645B496E543A6EF6E51" ma:contentTypeVersion="10" ma:contentTypeDescription="Create a new document." ma:contentTypeScope="" ma:versionID="49835bab657119ab9331f4635b98d157">
  <xsd:schema xmlns:xsd="http://www.w3.org/2001/XMLSchema" xmlns:xs="http://www.w3.org/2001/XMLSchema" xmlns:p="http://schemas.microsoft.com/office/2006/metadata/properties" xmlns:ns3="f1a4bd9c-6b9c-4207-b781-203c15635fcf" targetNamespace="http://schemas.microsoft.com/office/2006/metadata/properties" ma:root="true" ma:fieldsID="c6659b002579be80c26ea7dfc88ce0c9" ns3:_="">
    <xsd:import namespace="f1a4bd9c-6b9c-4207-b781-203c15635f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4bd9c-6b9c-4207-b781-203c15635f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864A5-688E-4124-ADAC-A45A1821C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4bd9c-6b9c-4207-b781-203c15635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86B18-717B-4428-9B1C-DCAE239BB83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1a4bd9c-6b9c-4207-b781-203c15635fcf"/>
    <ds:schemaRef ds:uri="http://www.w3.org/XML/1998/namespace"/>
    <ds:schemaRef ds:uri="http://purl.org/dc/dcmitype/"/>
  </ds:schemaRefs>
</ds:datastoreItem>
</file>

<file path=customXml/itemProps3.xml><?xml version="1.0" encoding="utf-8"?>
<ds:datastoreItem xmlns:ds="http://schemas.openxmlformats.org/officeDocument/2006/customXml" ds:itemID="{E8A5768E-C874-434A-A71E-9C66C43182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415</TotalTime>
  <Words>930</Words>
  <Application>Microsoft Office PowerPoint</Application>
  <PresentationFormat>On-screen Show (16:9)</PresentationFormat>
  <Paragraphs>121</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KBScaredStraight</vt:lpstr>
      <vt:lpstr>Montserrat</vt:lpstr>
      <vt:lpstr>Libre Baskerville</vt:lpstr>
      <vt:lpstr>Cinzel</vt:lpstr>
      <vt:lpstr>Dolabella template</vt:lpstr>
      <vt:lpstr>CAUSES OF THE AMERICAN REVOLUTION AND THE IMPACT ON GEORGIA</vt:lpstr>
      <vt:lpstr>The French and Indian War</vt:lpstr>
      <vt:lpstr>Though the colony was not directly involved, Georgia’s borders expanded to the St. Mary’s River to the South, the Mississippi River to the West, and land around Augusta to the North. </vt:lpstr>
      <vt:lpstr>PowerPoint Presentation</vt:lpstr>
      <vt:lpstr>NAVIGATION ACT OF 1763</vt:lpstr>
      <vt:lpstr>STAMP ACT OF 1765</vt:lpstr>
      <vt:lpstr>    Proclamation of 1763 Forbade colonists from settling west of the Appalachians</vt:lpstr>
      <vt:lpstr>Views – Proclamation of 1763</vt:lpstr>
      <vt:lpstr>     INTOLERABLE ACTS</vt:lpstr>
      <vt:lpstr>     INTOLERABLE ACTS (continued)</vt:lpstr>
      <vt:lpstr>     QUARTERING ACT OF 1773</vt:lpstr>
      <vt:lpstr>THE END</vt:lpstr>
      <vt:lpstr>PowerPoint Presentation</vt:lpstr>
      <vt:lpstr>PowerPoint Presentation</vt:lpstr>
      <vt:lpstr>Maps</vt:lpstr>
      <vt:lpstr>Let’s review some concepts</vt:lpstr>
      <vt:lpstr>PowerPoint Presentation</vt:lpstr>
      <vt:lpstr>PowerPoint Presentation</vt:lpstr>
      <vt:lpstr>PowerPoint Presentation</vt:lpstr>
      <vt:lpstr>Thanks!</vt:lpstr>
      <vt:lpstr>Presentation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AMERICAN REVOLUTION AND THE IMPACT ON GEORGIA</dc:title>
  <dc:creator>Cynthia Mason</dc:creator>
  <cp:lastModifiedBy>Cynthia Aleksa</cp:lastModifiedBy>
  <cp:revision>20</cp:revision>
  <dcterms:modified xsi:type="dcterms:W3CDTF">2019-09-23T01:33:24Z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0x010100BE1F2756831B6645B496E543A6EF6E51</vt:lpwstr>
  </property>
</Properties>
</file>