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Lst>
  <p:notesMasterIdLst>
    <p:notesMasterId r:id="rId75"/>
  </p:notesMasterIdLst>
  <p:sldIdLst>
    <p:sldId id="256" r:id="rId11"/>
    <p:sldId id="313" r:id="rId12"/>
    <p:sldId id="257" r:id="rId13"/>
    <p:sldId id="260" r:id="rId14"/>
    <p:sldId id="258" r:id="rId15"/>
    <p:sldId id="261" r:id="rId16"/>
    <p:sldId id="299" r:id="rId17"/>
    <p:sldId id="263" r:id="rId18"/>
    <p:sldId id="264" r:id="rId19"/>
    <p:sldId id="265" r:id="rId20"/>
    <p:sldId id="266" r:id="rId21"/>
    <p:sldId id="300" r:id="rId22"/>
    <p:sldId id="323" r:id="rId23"/>
    <p:sldId id="274" r:id="rId24"/>
    <p:sldId id="267" r:id="rId25"/>
    <p:sldId id="315" r:id="rId26"/>
    <p:sldId id="268" r:id="rId27"/>
    <p:sldId id="269" r:id="rId28"/>
    <p:sldId id="270" r:id="rId29"/>
    <p:sldId id="314" r:id="rId30"/>
    <p:sldId id="271" r:id="rId31"/>
    <p:sldId id="275" r:id="rId32"/>
    <p:sldId id="273" r:id="rId33"/>
    <p:sldId id="272" r:id="rId34"/>
    <p:sldId id="276" r:id="rId35"/>
    <p:sldId id="302" r:id="rId36"/>
    <p:sldId id="301" r:id="rId37"/>
    <p:sldId id="277" r:id="rId38"/>
    <p:sldId id="322" r:id="rId39"/>
    <p:sldId id="278" r:id="rId40"/>
    <p:sldId id="303" r:id="rId41"/>
    <p:sldId id="316" r:id="rId42"/>
    <p:sldId id="324" r:id="rId43"/>
    <p:sldId id="304" r:id="rId44"/>
    <p:sldId id="279" r:id="rId45"/>
    <p:sldId id="305" r:id="rId46"/>
    <p:sldId id="312" r:id="rId47"/>
    <p:sldId id="280" r:id="rId48"/>
    <p:sldId id="325" r:id="rId49"/>
    <p:sldId id="282" r:id="rId50"/>
    <p:sldId id="306" r:id="rId51"/>
    <p:sldId id="307" r:id="rId52"/>
    <p:sldId id="283" r:id="rId53"/>
    <p:sldId id="317" r:id="rId54"/>
    <p:sldId id="281" r:id="rId55"/>
    <p:sldId id="284" r:id="rId56"/>
    <p:sldId id="286" r:id="rId57"/>
    <p:sldId id="287" r:id="rId58"/>
    <p:sldId id="308" r:id="rId59"/>
    <p:sldId id="309" r:id="rId60"/>
    <p:sldId id="318" r:id="rId61"/>
    <p:sldId id="289" r:id="rId62"/>
    <p:sldId id="319" r:id="rId63"/>
    <p:sldId id="321" r:id="rId64"/>
    <p:sldId id="320" r:id="rId65"/>
    <p:sldId id="290" r:id="rId66"/>
    <p:sldId id="310" r:id="rId67"/>
    <p:sldId id="311" r:id="rId68"/>
    <p:sldId id="296" r:id="rId69"/>
    <p:sldId id="291" r:id="rId70"/>
    <p:sldId id="292" r:id="rId71"/>
    <p:sldId id="294" r:id="rId72"/>
    <p:sldId id="297" r:id="rId73"/>
    <p:sldId id="29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D00"/>
    <a:srgbClr val="663300"/>
    <a:srgbClr val="0000CC"/>
    <a:srgbClr val="225790"/>
    <a:srgbClr val="FFFFC5"/>
    <a:srgbClr val="FFFFC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9" autoAdjust="0"/>
    <p:restoredTop sz="94660"/>
  </p:normalViewPr>
  <p:slideViewPr>
    <p:cSldViewPr>
      <p:cViewPr varScale="1">
        <p:scale>
          <a:sx n="86" d="100"/>
          <a:sy n="86" d="100"/>
        </p:scale>
        <p:origin x="118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FBB2-BEB8-4525-A8D2-55C58AE45749}" type="datetimeFigureOut">
              <a:rPr lang="en-US" smtClean="0"/>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2371C-230D-4469-8318-79CE58396D12}" type="slidenum">
              <a:rPr lang="en-US" smtClean="0"/>
              <a:t>‹#›</a:t>
            </a:fld>
            <a:endParaRPr lang="en-US"/>
          </a:p>
        </p:txBody>
      </p:sp>
    </p:spTree>
    <p:extLst>
      <p:ext uri="{BB962C8B-B14F-4D97-AF65-F5344CB8AC3E}">
        <p14:creationId xmlns:p14="http://schemas.microsoft.com/office/powerpoint/2010/main" val="121785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War Department decided that African American soldiers would be placed in all African American units commanded by white officers.</a:t>
            </a:r>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2860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African Americans were now directly involved in their own emancipation.</a:t>
            </a:r>
          </a:p>
          <a:p>
            <a:endParaRPr lang="en-US" dirty="0"/>
          </a:p>
        </p:txBody>
      </p:sp>
      <p:sp>
        <p:nvSpPr>
          <p:cNvPr id="4" name="Slide Number Placeholder 3"/>
          <p:cNvSpPr>
            <a:spLocks noGrp="1"/>
          </p:cNvSpPr>
          <p:nvPr>
            <p:ph type="sldNum" sz="quarter" idx="10"/>
          </p:nvPr>
        </p:nvSpPr>
        <p:spPr/>
        <p:txBody>
          <a:bodyPr/>
          <a:lstStyle/>
          <a:p>
            <a:fld id="{33D873D4-1168-4F80-BF4F-F53F20AF855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1376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289601722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178359571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250387793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0F5FF34-8701-4265-B377-FFBF609EBD72}" type="slidenum">
              <a:rPr lang="en-US" smtClean="0"/>
              <a:pPr>
                <a:defRPr/>
              </a:pPr>
              <a:t>‹#›</a:t>
            </a:fld>
            <a:endParaRPr lang="en-US" dirty="0"/>
          </a:p>
        </p:txBody>
      </p:sp>
    </p:spTree>
    <p:extLst>
      <p:ext uri="{BB962C8B-B14F-4D97-AF65-F5344CB8AC3E}">
        <p14:creationId xmlns:p14="http://schemas.microsoft.com/office/powerpoint/2010/main" val="22573664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5B216B3-12B7-4D39-8AA5-95D7703B0525}" type="slidenum">
              <a:rPr lang="en-US" smtClean="0"/>
              <a:pPr>
                <a:defRPr/>
              </a:pPr>
              <a:t>‹#›</a:t>
            </a:fld>
            <a:endParaRPr lang="en-US" dirty="0"/>
          </a:p>
        </p:txBody>
      </p:sp>
    </p:spTree>
    <p:extLst>
      <p:ext uri="{BB962C8B-B14F-4D97-AF65-F5344CB8AC3E}">
        <p14:creationId xmlns:p14="http://schemas.microsoft.com/office/powerpoint/2010/main" val="26911729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DD2C541-C646-4626-A4A0-DA634764FD6D}" type="slidenum">
              <a:rPr lang="en-US" smtClean="0"/>
              <a:pPr>
                <a:defRPr/>
              </a:pPr>
              <a:t>‹#›</a:t>
            </a:fld>
            <a:endParaRPr lang="en-US" dirty="0"/>
          </a:p>
        </p:txBody>
      </p:sp>
    </p:spTree>
    <p:extLst>
      <p:ext uri="{BB962C8B-B14F-4D97-AF65-F5344CB8AC3E}">
        <p14:creationId xmlns:p14="http://schemas.microsoft.com/office/powerpoint/2010/main" val="39440720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417CB6E-1F9A-4F23-A967-D032466A5BF5}" type="slidenum">
              <a:rPr lang="en-US" smtClean="0"/>
              <a:pPr>
                <a:defRPr/>
              </a:pPr>
              <a:t>‹#›</a:t>
            </a:fld>
            <a:endParaRPr lang="en-US" dirty="0"/>
          </a:p>
        </p:txBody>
      </p:sp>
    </p:spTree>
    <p:extLst>
      <p:ext uri="{BB962C8B-B14F-4D97-AF65-F5344CB8AC3E}">
        <p14:creationId xmlns:p14="http://schemas.microsoft.com/office/powerpoint/2010/main" val="18594294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A263722-517A-40A4-9387-D7D5E862D1A7}" type="slidenum">
              <a:rPr lang="en-US" smtClean="0"/>
              <a:pPr>
                <a:defRPr/>
              </a:pPr>
              <a:t>‹#›</a:t>
            </a:fld>
            <a:endParaRPr lang="en-US" dirty="0"/>
          </a:p>
        </p:txBody>
      </p:sp>
    </p:spTree>
    <p:extLst>
      <p:ext uri="{BB962C8B-B14F-4D97-AF65-F5344CB8AC3E}">
        <p14:creationId xmlns:p14="http://schemas.microsoft.com/office/powerpoint/2010/main" val="3154346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5EF08C00-CD22-45A9-A9AD-E29E45F0D961}" type="slidenum">
              <a:rPr lang="en-US" smtClean="0"/>
              <a:pPr>
                <a:defRPr/>
              </a:pPr>
              <a:t>‹#›</a:t>
            </a:fld>
            <a:endParaRPr lang="en-US" dirty="0"/>
          </a:p>
        </p:txBody>
      </p:sp>
    </p:spTree>
    <p:extLst>
      <p:ext uri="{BB962C8B-B14F-4D97-AF65-F5344CB8AC3E}">
        <p14:creationId xmlns:p14="http://schemas.microsoft.com/office/powerpoint/2010/main" val="1705452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87DB9A5-6906-4A6B-B687-92741E46B9AD}" type="slidenum">
              <a:rPr lang="en-US" smtClean="0"/>
              <a:pPr>
                <a:defRPr/>
              </a:pPr>
              <a:t>‹#›</a:t>
            </a:fld>
            <a:endParaRPr lang="en-US" dirty="0"/>
          </a:p>
        </p:txBody>
      </p:sp>
    </p:spTree>
    <p:extLst>
      <p:ext uri="{BB962C8B-B14F-4D97-AF65-F5344CB8AC3E}">
        <p14:creationId xmlns:p14="http://schemas.microsoft.com/office/powerpoint/2010/main" val="41599997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9E0CF04-CCE6-4948-A877-1CE543EB82C7}" type="slidenum">
              <a:rPr lang="en-US" smtClean="0"/>
              <a:pPr>
                <a:defRPr/>
              </a:pPr>
              <a:t>‹#›</a:t>
            </a:fld>
            <a:endParaRPr lang="en-US" dirty="0"/>
          </a:p>
        </p:txBody>
      </p:sp>
    </p:spTree>
    <p:extLst>
      <p:ext uri="{BB962C8B-B14F-4D97-AF65-F5344CB8AC3E}">
        <p14:creationId xmlns:p14="http://schemas.microsoft.com/office/powerpoint/2010/main" val="12404586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161551381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F115D4D-A9AD-4E6D-860A-DD070AAEAB23}" type="slidenum">
              <a:rPr lang="en-US" smtClean="0"/>
              <a:pPr>
                <a:defRPr/>
              </a:pPr>
              <a:t>‹#›</a:t>
            </a:fld>
            <a:endParaRPr lang="en-US" dirty="0"/>
          </a:p>
        </p:txBody>
      </p:sp>
    </p:spTree>
    <p:extLst>
      <p:ext uri="{BB962C8B-B14F-4D97-AF65-F5344CB8AC3E}">
        <p14:creationId xmlns:p14="http://schemas.microsoft.com/office/powerpoint/2010/main" val="8742331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3F21377-F800-4B0E-9BCD-EC403AAAC6EA}" type="slidenum">
              <a:rPr lang="en-US" smtClean="0"/>
              <a:pPr>
                <a:defRPr/>
              </a:pPr>
              <a:t>‹#›</a:t>
            </a:fld>
            <a:endParaRPr lang="en-US" dirty="0"/>
          </a:p>
        </p:txBody>
      </p:sp>
    </p:spTree>
    <p:extLst>
      <p:ext uri="{BB962C8B-B14F-4D97-AF65-F5344CB8AC3E}">
        <p14:creationId xmlns:p14="http://schemas.microsoft.com/office/powerpoint/2010/main" val="396834291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F7C9BA-9A34-41EA-8A87-110F45E0D4F6}" type="slidenum">
              <a:rPr lang="en-US" smtClean="0"/>
              <a:pPr>
                <a:defRPr/>
              </a:pPr>
              <a:t>‹#›</a:t>
            </a:fld>
            <a:endParaRPr lang="en-US" dirty="0"/>
          </a:p>
        </p:txBody>
      </p:sp>
    </p:spTree>
    <p:extLst>
      <p:ext uri="{BB962C8B-B14F-4D97-AF65-F5344CB8AC3E}">
        <p14:creationId xmlns:p14="http://schemas.microsoft.com/office/powerpoint/2010/main" val="4305497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7405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87606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40954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9501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4389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1561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439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21337542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46485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23275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7930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1750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0755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5498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5037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7341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9258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3877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401415605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45096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5839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6149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00649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6100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805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9494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46386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6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6030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427098947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9892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0857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868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6798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4861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8406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9103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7184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596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5337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20829585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3324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332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87789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5948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453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966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3415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8900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74392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42740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30741396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224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72406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1D00"/>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4614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0127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1546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5663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51035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96581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393518980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B59560-6E5E-415F-A57D-1CFDF8FD754A}"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EDA20-071E-4083-A6DF-54FDFE4321A9}" type="slidenum">
              <a:rPr lang="en-US" smtClean="0"/>
              <a:t>‹#›</a:t>
            </a:fld>
            <a:endParaRPr lang="en-US"/>
          </a:p>
        </p:txBody>
      </p:sp>
    </p:spTree>
    <p:extLst>
      <p:ext uri="{BB962C8B-B14F-4D97-AF65-F5344CB8AC3E}">
        <p14:creationId xmlns:p14="http://schemas.microsoft.com/office/powerpoint/2010/main" val="138241906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t>12/3/2019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t>‹#›</a:t>
            </a:fld>
            <a:endParaRPr lang="en-US"/>
          </a:p>
        </p:txBody>
      </p:sp>
    </p:spTree>
    <p:extLst>
      <p:ext uri="{BB962C8B-B14F-4D97-AF65-F5344CB8AC3E}">
        <p14:creationId xmlns:p14="http://schemas.microsoft.com/office/powerpoint/2010/main" val="2431659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defRPr/>
            </a:pPr>
            <a:fld id="{DFF6D7B0-9362-4AA8-ADE1-4ED20076FC7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595142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084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030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01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472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9560-6E5E-415F-A57D-1CFDF8FD754A}" type="datetimeFigureOut">
              <a:rPr lang="en-US" smtClean="0">
                <a:solidFill>
                  <a:prstClr val="black">
                    <a:tint val="75000"/>
                  </a:prstClr>
                </a:solidFill>
              </a: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EDA20-071E-4083-A6DF-54FDFE4321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1467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www.nps.gov/anti/learn/historyculture/freedom.htm"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pDgbXqxe7SQ"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www.history.com/topics/american-civil-war/emancipation-proclamation" TargetMode="Externa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hyperlink" Target="http://www.history.com/topics/american-civil-war/battle-of-gettysburg" TargetMode="Externa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9_EWq6KnPbM" TargetMode="Externa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civilwar.org/battlefields/chickamauga/chickamauga-maps/chickamauga-animated-map/" TargetMode="Externa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gif"/><Relationship Id="rId2" Type="http://schemas.openxmlformats.org/officeDocument/2006/relationships/hyperlink" Target="http://www.bestplaces.net/city/img.aspx?p=1315984_GA_Chickamauga" TargetMode="External"/><Relationship Id="rId1" Type="http://schemas.openxmlformats.org/officeDocument/2006/relationships/slideLayout" Target="../slideLayouts/slideLayout24.xml"/><Relationship Id="rId6" Type="http://schemas.openxmlformats.org/officeDocument/2006/relationships/hyperlink" Target="https://sites.google.com/a/w-csd.org/civil-war/battles/western-theater/battle-of-chickamauga" TargetMode="External"/><Relationship Id="rId5" Type="http://schemas.openxmlformats.org/officeDocument/2006/relationships/image" Target="../media/image15.png"/><Relationship Id="rId4" Type="http://schemas.openxmlformats.org/officeDocument/2006/relationships/hyperlink" Target="https://www.bestplaces.net/people/city/georgia/chickamaug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hyperlink" Target="https://www.youtube.com/watch?v=KIXwgB7-uI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civilwar.org/learn/maps/atlanta-campaig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history.com/topics/american-civil-war/atlanta-campaign/videos/pivotal-moments-of-the-civil-war-capture-of-atlanta?m=528e394da93ae&amp;s=undefined&amp;f=1&amp;free=false"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8" Type="http://schemas.openxmlformats.org/officeDocument/2006/relationships/hyperlink" Target="http://www.aboutnorthgeorgia.com/ang/Sherman's_Neckties" TargetMode="External"/><Relationship Id="rId3" Type="http://schemas.openxmlformats.org/officeDocument/2006/relationships/image" Target="../media/image25.jpeg"/><Relationship Id="rId7" Type="http://schemas.openxmlformats.org/officeDocument/2006/relationships/image" Target="../media/image27.jpeg"/><Relationship Id="rId12" Type="http://schemas.openxmlformats.org/officeDocument/2006/relationships/image" Target="../media/image30.png"/><Relationship Id="rId2" Type="http://schemas.openxmlformats.org/officeDocument/2006/relationships/hyperlink" Target="https://en.wikipedia.org/wiki/Sherman's_neckties" TargetMode="External"/><Relationship Id="rId1" Type="http://schemas.openxmlformats.org/officeDocument/2006/relationships/slideLayout" Target="../slideLayouts/slideLayout68.xml"/><Relationship Id="rId6" Type="http://schemas.openxmlformats.org/officeDocument/2006/relationships/hyperlink" Target="https://metaldetectingforum.com/showthread.php?t=125361" TargetMode="External"/><Relationship Id="rId11" Type="http://schemas.openxmlformats.org/officeDocument/2006/relationships/image" Target="../media/image29.jpeg"/><Relationship Id="rId5" Type="http://schemas.openxmlformats.org/officeDocument/2006/relationships/image" Target="../media/image26.jpeg"/><Relationship Id="rId10" Type="http://schemas.openxmlformats.org/officeDocument/2006/relationships/hyperlink" Target="https://www.flickr.com/photos/26897917@N02/16371272086" TargetMode="External"/><Relationship Id="rId4" Type="http://schemas.openxmlformats.org/officeDocument/2006/relationships/hyperlink" Target="http://civilwardailygazette.com/the-wild-adventure-of-a-crazy-fool-sherman-recalls-his-first-day-on-the-march/" TargetMode="External"/><Relationship Id="rId9"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5c-aOnzB92I" TargetMode="External"/><Relationship Id="rId2" Type="http://schemas.openxmlformats.org/officeDocument/2006/relationships/hyperlink" Target="http://www.troup.org/userfiles/929/My%20Files/Social%20Studies/8SS/civil_war/key_battles_events/The%20March%20to%20the%20Sea%20GA%20STORIES%20for%20Lesson%208.asf?id=19834" TargetMode="External"/><Relationship Id="rId1" Type="http://schemas.openxmlformats.org/officeDocument/2006/relationships/slideLayout" Target="../slideLayouts/slideLayout67.xml"/><Relationship Id="rId4" Type="http://schemas.openxmlformats.org/officeDocument/2006/relationships/hyperlink" Target="https://www.youtube.com/watch?v=yDBJ_FW8ato"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s-news.us/civil-war-latest-on-150th-of-lees-surrender-at-appomattox-2/" TargetMode="External"/><Relationship Id="rId1" Type="http://schemas.openxmlformats.org/officeDocument/2006/relationships/slideLayout" Target="../slideLayouts/slideLayout68.xml"/><Relationship Id="rId6" Type="http://schemas.openxmlformats.org/officeDocument/2006/relationships/image" Target="../media/image32.jpeg"/><Relationship Id="rId5" Type="http://schemas.openxmlformats.org/officeDocument/2006/relationships/hyperlink" Target="https://fineartamerica.com/featured/1-civil-war-appomattox-granger.html" TargetMode="External"/><Relationship Id="rId4" Type="http://schemas.openxmlformats.org/officeDocument/2006/relationships/hyperlink" Target="https://www.smithsonianmag.com/smithsonian-institution/gentlemans-agreement-ended-civil-war-180954810/"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www.civilwar.org/education/history/biographies/edward-porter-alexander.html" TargetMode="Externa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history.com/topics/american-civil-war/battle-of-antietam"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3.xml"/><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2" Type="http://schemas.openxmlformats.org/officeDocument/2006/relationships/hyperlink" Target="https://www.youtube.com/watch?v=zg0lpjQi9cI" TargetMode="External"/><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7.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7.xml.rels><?xml version="1.0" encoding="UTF-8" standalone="yes"?>
<Relationships xmlns="http://schemas.openxmlformats.org/package/2006/relationships"><Relationship Id="rId2" Type="http://schemas.openxmlformats.org/officeDocument/2006/relationships/hyperlink" Target="http://www.civilwar.org/battlefields/antietam/maps/antietam-animated-map.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077200" cy="4572000"/>
          </a:xfrm>
        </p:spPr>
        <p:txBody>
          <a:bodyPr>
            <a:noAutofit/>
          </a:bodyPr>
          <a:lstStyle/>
          <a:p>
            <a:r>
              <a:rPr lang="en-US" sz="13800" b="1" dirty="0">
                <a:solidFill>
                  <a:srgbClr val="3A1D00"/>
                </a:solidFill>
                <a:latin typeface="Bernard MT Condensed" panose="02050806060905020404" pitchFamily="18" charset="0"/>
              </a:rPr>
              <a:t>The </a:t>
            </a:r>
            <a:br>
              <a:rPr lang="en-US" sz="13800" b="1" dirty="0">
                <a:solidFill>
                  <a:srgbClr val="3A1D00"/>
                </a:solidFill>
                <a:latin typeface="Bernard MT Condensed" panose="02050806060905020404" pitchFamily="18" charset="0"/>
              </a:rPr>
            </a:br>
            <a:r>
              <a:rPr lang="en-US" sz="13800" b="1" dirty="0">
                <a:solidFill>
                  <a:srgbClr val="3A1D00"/>
                </a:solidFill>
                <a:latin typeface="Bernard MT Condensed" panose="02050806060905020404" pitchFamily="18" charset="0"/>
              </a:rPr>
              <a:t>Civil War</a:t>
            </a:r>
          </a:p>
        </p:txBody>
      </p:sp>
    </p:spTree>
    <p:extLst>
      <p:ext uri="{BB962C8B-B14F-4D97-AF65-F5344CB8AC3E}">
        <p14:creationId xmlns:p14="http://schemas.microsoft.com/office/powerpoint/2010/main" val="24122776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t="-6000" b="-6000"/>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685800"/>
            <a:ext cx="9144000" cy="762000"/>
          </a:xfrm>
          <a:solidFill>
            <a:srgbClr val="4D4D4D"/>
          </a:solidFill>
        </p:spPr>
        <p:txBody>
          <a:bodyPr/>
          <a:lstStyle/>
          <a:p>
            <a:pPr eaLnBrk="1" hangingPunct="1"/>
            <a:r>
              <a:rPr lang="en-US" sz="3200" dirty="0">
                <a:solidFill>
                  <a:schemeClr val="bg1"/>
                </a:solidFill>
                <a:latin typeface="Georgia" pitchFamily="18" charset="0"/>
              </a:rPr>
              <a:t>Emancipation: The act of freeing</a:t>
            </a:r>
            <a:r>
              <a:rPr lang="en-US" sz="3200" i="1" dirty="0">
                <a:solidFill>
                  <a:schemeClr val="bg1"/>
                </a:solidFill>
                <a:latin typeface="Georgia" pitchFamily="18" charset="0"/>
              </a:rPr>
              <a:t> </a:t>
            </a:r>
            <a:endParaRPr lang="en-US" sz="3200" dirty="0">
              <a:solidFill>
                <a:schemeClr val="bg1"/>
              </a:solidFill>
              <a:latin typeface="Georgia" pitchFamily="18" charset="0"/>
            </a:endParaRPr>
          </a:p>
        </p:txBody>
      </p:sp>
    </p:spTree>
    <p:extLst>
      <p:ext uri="{BB962C8B-B14F-4D97-AF65-F5344CB8AC3E}">
        <p14:creationId xmlns:p14="http://schemas.microsoft.com/office/powerpoint/2010/main" val="13166113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1000"/>
            <a:ext cx="8229600" cy="773113"/>
          </a:xfrm>
        </p:spPr>
        <p:txBody>
          <a:bodyPr/>
          <a:lstStyle/>
          <a:p>
            <a:pPr eaLnBrk="1" hangingPunct="1"/>
            <a:r>
              <a:rPr lang="en-US" sz="7200" u="sng" dirty="0">
                <a:solidFill>
                  <a:srgbClr val="4D4D4D"/>
                </a:solidFill>
              </a:rPr>
              <a:t>Emancipation</a:t>
            </a:r>
          </a:p>
        </p:txBody>
      </p:sp>
      <p:pic>
        <p:nvPicPr>
          <p:cNvPr id="22531" name="Content Placeholder 5" descr="Constitution.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676400"/>
            <a:ext cx="3352800" cy="4058194"/>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Content Placeholder 1"/>
          <p:cNvSpPr>
            <a:spLocks noGrp="1"/>
          </p:cNvSpPr>
          <p:nvPr>
            <p:ph sz="half" idx="2"/>
          </p:nvPr>
        </p:nvSpPr>
        <p:spPr>
          <a:xfrm>
            <a:off x="4419600" y="2209800"/>
            <a:ext cx="4572000" cy="2666999"/>
          </a:xfrm>
        </p:spPr>
        <p:txBody>
          <a:bodyPr/>
          <a:lstStyle/>
          <a:p>
            <a:pPr marL="0" indent="0" algn="ctr">
              <a:buNone/>
            </a:pPr>
            <a:r>
              <a:rPr lang="en-US" b="1" dirty="0">
                <a:solidFill>
                  <a:srgbClr val="4D4D4D"/>
                </a:solidFill>
                <a:latin typeface="Georgia" pitchFamily="18" charset="0"/>
              </a:rPr>
              <a:t>The U.S. Constitution did not prohibit slavery. Individual states could outlaw slavery, but not the U.S. Government.</a:t>
            </a:r>
          </a:p>
        </p:txBody>
      </p:sp>
    </p:spTree>
    <p:extLst>
      <p:ext uri="{BB962C8B-B14F-4D97-AF65-F5344CB8AC3E}">
        <p14:creationId xmlns:p14="http://schemas.microsoft.com/office/powerpoint/2010/main" val="17535520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73113"/>
          </a:xfrm>
        </p:spPr>
        <p:txBody>
          <a:bodyPr/>
          <a:lstStyle/>
          <a:p>
            <a:r>
              <a:rPr lang="en-US" dirty="0"/>
              <a:t>The Emancipation Proclamation</a:t>
            </a:r>
          </a:p>
        </p:txBody>
      </p:sp>
      <p:sp>
        <p:nvSpPr>
          <p:cNvPr id="3" name="Content Placeholder 2"/>
          <p:cNvSpPr>
            <a:spLocks noGrp="1"/>
          </p:cNvSpPr>
          <p:nvPr>
            <p:ph idx="1"/>
          </p:nvPr>
        </p:nvSpPr>
        <p:spPr>
          <a:xfrm>
            <a:off x="152400" y="838200"/>
            <a:ext cx="8991600" cy="5791200"/>
          </a:xfrm>
        </p:spPr>
        <p:txBody>
          <a:bodyPr/>
          <a:lstStyle/>
          <a:p>
            <a:r>
              <a:rPr lang="en-US" sz="2800" dirty="0"/>
              <a:t>An </a:t>
            </a:r>
            <a:r>
              <a:rPr lang="en-US" sz="2800" b="1" dirty="0"/>
              <a:t>executive order </a:t>
            </a:r>
            <a:r>
              <a:rPr lang="en-US" sz="2800" dirty="0"/>
              <a:t>issued by President </a:t>
            </a:r>
            <a:r>
              <a:rPr lang="en-US" sz="2800" b="1" dirty="0"/>
              <a:t>Lincoln</a:t>
            </a:r>
            <a:r>
              <a:rPr lang="en-US" sz="2800" dirty="0"/>
              <a:t> (</a:t>
            </a:r>
            <a:r>
              <a:rPr lang="en-US" sz="2800" b="1" dirty="0"/>
              <a:t>1862</a:t>
            </a:r>
            <a:r>
              <a:rPr lang="en-US" sz="2800" dirty="0"/>
              <a:t>), declaring an end to slavery in those states that seceded from the Union. It said that all slaves in the </a:t>
            </a:r>
            <a:r>
              <a:rPr lang="en-US" sz="2800" u="sng" dirty="0"/>
              <a:t>rebellious states </a:t>
            </a:r>
            <a:r>
              <a:rPr lang="en-US" sz="2800" dirty="0"/>
              <a:t>would be freed on </a:t>
            </a:r>
            <a:r>
              <a:rPr lang="en-US" sz="2800" b="1" dirty="0"/>
              <a:t>Jan. 1, 1863. </a:t>
            </a:r>
          </a:p>
          <a:p>
            <a:r>
              <a:rPr lang="en-US" sz="2800" dirty="0"/>
              <a:t> At this point, </a:t>
            </a:r>
            <a:r>
              <a:rPr lang="en-US" sz="2800" b="1" dirty="0"/>
              <a:t>ONLY</a:t>
            </a:r>
            <a:r>
              <a:rPr lang="en-US" sz="2800" dirty="0"/>
              <a:t> </a:t>
            </a:r>
            <a:r>
              <a:rPr lang="en-US" sz="2800" b="1" dirty="0"/>
              <a:t>slaves</a:t>
            </a:r>
            <a:r>
              <a:rPr lang="en-US" sz="2800" dirty="0"/>
              <a:t> in the </a:t>
            </a:r>
            <a:r>
              <a:rPr lang="en-US" sz="2800" b="1" dirty="0"/>
              <a:t>Confederate</a:t>
            </a:r>
            <a:r>
              <a:rPr lang="en-US" sz="2800" dirty="0"/>
              <a:t> states would be freed. </a:t>
            </a:r>
          </a:p>
          <a:p>
            <a:r>
              <a:rPr lang="en-US" sz="2800" dirty="0"/>
              <a:t>This did not apply to slave states in the Union. </a:t>
            </a:r>
          </a:p>
          <a:p>
            <a:r>
              <a:rPr lang="en-US" sz="2800" dirty="0"/>
              <a:t>Abraham Lincoln knew that the Confederate states would not give up.</a:t>
            </a:r>
          </a:p>
          <a:p>
            <a:r>
              <a:rPr lang="en-US" sz="2800" dirty="0"/>
              <a:t>  He also knew that once he </a:t>
            </a:r>
            <a:r>
              <a:rPr lang="en-US" sz="2800" b="1" dirty="0"/>
              <a:t>abolished</a:t>
            </a:r>
            <a:r>
              <a:rPr lang="en-US" sz="2800" dirty="0"/>
              <a:t> slavery that </a:t>
            </a:r>
            <a:r>
              <a:rPr lang="en-US" sz="2800" b="1" dirty="0"/>
              <a:t>European</a:t>
            </a:r>
            <a:r>
              <a:rPr lang="en-US" sz="2800" dirty="0"/>
              <a:t> countries would </a:t>
            </a:r>
            <a:r>
              <a:rPr lang="en-US" sz="2800" b="1" dirty="0"/>
              <a:t>stay out </a:t>
            </a:r>
            <a:r>
              <a:rPr lang="en-US" sz="2800" dirty="0"/>
              <a:t>of the conflict and would </a:t>
            </a:r>
            <a:r>
              <a:rPr lang="en-US" sz="2800" b="1" dirty="0"/>
              <a:t>not support the South</a:t>
            </a:r>
            <a:r>
              <a:rPr lang="en-US" sz="2800" dirty="0"/>
              <a:t>. </a:t>
            </a:r>
            <a:endParaRPr lang="en-US" dirty="0"/>
          </a:p>
        </p:txBody>
      </p:sp>
    </p:spTree>
    <p:extLst>
      <p:ext uri="{BB962C8B-B14F-4D97-AF65-F5344CB8AC3E}">
        <p14:creationId xmlns:p14="http://schemas.microsoft.com/office/powerpoint/2010/main" val="19754801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0"/>
            <a:ext cx="7848600" cy="609601"/>
          </a:xfrm>
        </p:spPr>
        <p:txBody>
          <a:bodyPr/>
          <a:lstStyle/>
          <a:p>
            <a:pPr eaLnBrk="1" hangingPunct="1"/>
            <a:r>
              <a:rPr lang="en-US" sz="4800" u="sng" dirty="0">
                <a:solidFill>
                  <a:srgbClr val="4D4D4D"/>
                </a:solidFill>
              </a:rPr>
              <a:t>Emancipation</a:t>
            </a:r>
          </a:p>
        </p:txBody>
      </p:sp>
      <p:sp>
        <p:nvSpPr>
          <p:cNvPr id="2" name="Content Placeholder 1"/>
          <p:cNvSpPr>
            <a:spLocks noGrp="1"/>
          </p:cNvSpPr>
          <p:nvPr>
            <p:ph sz="half" idx="2"/>
          </p:nvPr>
        </p:nvSpPr>
        <p:spPr>
          <a:xfrm>
            <a:off x="212558" y="914400"/>
            <a:ext cx="8550442" cy="1143000"/>
          </a:xfrm>
        </p:spPr>
        <p:txBody>
          <a:bodyPr/>
          <a:lstStyle/>
          <a:p>
            <a:pPr marL="0" indent="0" algn="ctr">
              <a:buNone/>
            </a:pPr>
            <a:r>
              <a:rPr lang="en-US" b="1" dirty="0">
                <a:solidFill>
                  <a:srgbClr val="225790"/>
                </a:solidFill>
                <a:latin typeface="Georgia" pitchFamily="18" charset="0"/>
              </a:rPr>
              <a:t>Paragraph two of the Emancipation Proclamation:</a:t>
            </a:r>
          </a:p>
        </p:txBody>
      </p:sp>
      <p:sp>
        <p:nvSpPr>
          <p:cNvPr id="4" name="Rectangle 3"/>
          <p:cNvSpPr/>
          <p:nvPr/>
        </p:nvSpPr>
        <p:spPr>
          <a:xfrm>
            <a:off x="212558" y="2075761"/>
            <a:ext cx="8686798" cy="4324261"/>
          </a:xfrm>
          <a:prstGeom prst="rect">
            <a:avLst/>
          </a:prstGeom>
        </p:spPr>
        <p:txBody>
          <a:bodyPr wrap="square">
            <a:spAutoFit/>
          </a:bodyPr>
          <a:lstStyle/>
          <a:p>
            <a:pPr lvl="0" algn="ctr" defTabSz="457200" fontAlgn="base">
              <a:spcBef>
                <a:spcPct val="20000"/>
              </a:spcBef>
              <a:spcAft>
                <a:spcPct val="0"/>
              </a:spcAft>
            </a:pPr>
            <a:r>
              <a:rPr lang="en-US" sz="2500" dirty="0">
                <a:latin typeface="Adobe Fangsong Std R" panose="02020400000000000000" pitchFamily="18" charset="-128"/>
                <a:ea typeface="Adobe Fangsong Std R" panose="02020400000000000000" pitchFamily="18" charset="-128"/>
              </a:rPr>
              <a:t>"That on the first day of January, in the year of our Lord one thousand eight hundred and sixty-three, all persons held as slaves within any State or designated part of a State, </a:t>
            </a:r>
            <a:r>
              <a:rPr lang="en-US" sz="2500" b="1" dirty="0">
                <a:latin typeface="Adobe Fangsong Std R" panose="02020400000000000000" pitchFamily="18" charset="-128"/>
                <a:ea typeface="Adobe Fangsong Std R" panose="02020400000000000000" pitchFamily="18" charset="-128"/>
              </a:rPr>
              <a:t>the people whereof shall then be in rebellion against the United States, shall be then, thenceforward, and forever free;</a:t>
            </a:r>
            <a:r>
              <a:rPr lang="en-US" sz="2500" dirty="0">
                <a:latin typeface="Adobe Fangsong Std R" panose="02020400000000000000" pitchFamily="18" charset="-128"/>
                <a:ea typeface="Adobe Fangsong Std R" panose="02020400000000000000" pitchFamily="18" charset="-128"/>
              </a:rPr>
              <a:t> and the Executive Government of the United States, including the military and naval authority thereof, will recognize and maintain the freedom of such persons, and will do no act or acts to repress such persons, or any of them, in any efforts they may make for their actual freedom.”</a:t>
            </a:r>
            <a:endParaRPr lang="en-US" sz="2500" dirty="0">
              <a:solidFill>
                <a:srgbClr val="4D4D4D"/>
              </a:solidFill>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32313076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152400"/>
            <a:ext cx="7848600" cy="773113"/>
          </a:xfrm>
        </p:spPr>
        <p:txBody>
          <a:bodyPr/>
          <a:lstStyle/>
          <a:p>
            <a:pPr eaLnBrk="1" hangingPunct="1"/>
            <a:r>
              <a:rPr lang="en-US" sz="6600" u="sng" dirty="0">
                <a:solidFill>
                  <a:srgbClr val="4D4D4D"/>
                </a:solidFill>
              </a:rPr>
              <a:t>Emancipation</a:t>
            </a:r>
          </a:p>
        </p:txBody>
      </p:sp>
      <p:sp>
        <p:nvSpPr>
          <p:cNvPr id="2" name="Content Placeholder 1"/>
          <p:cNvSpPr>
            <a:spLocks noGrp="1"/>
          </p:cNvSpPr>
          <p:nvPr>
            <p:ph sz="half" idx="2"/>
          </p:nvPr>
        </p:nvSpPr>
        <p:spPr>
          <a:xfrm>
            <a:off x="228600" y="1101687"/>
            <a:ext cx="4495799" cy="2057400"/>
          </a:xfrm>
        </p:spPr>
        <p:txBody>
          <a:bodyPr/>
          <a:lstStyle/>
          <a:p>
            <a:pPr marL="0" indent="0" algn="ctr">
              <a:buNone/>
            </a:pPr>
            <a:r>
              <a:rPr lang="en-US" b="1" dirty="0">
                <a:solidFill>
                  <a:srgbClr val="225790"/>
                </a:solidFill>
                <a:latin typeface="Georgia" pitchFamily="18" charset="0"/>
              </a:rPr>
              <a:t>.</a:t>
            </a: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371600"/>
            <a:ext cx="4199282" cy="2971800"/>
          </a:xfrm>
        </p:spPr>
      </p:pic>
      <p:sp>
        <p:nvSpPr>
          <p:cNvPr id="4" name="Rectangle 3"/>
          <p:cNvSpPr/>
          <p:nvPr/>
        </p:nvSpPr>
        <p:spPr>
          <a:xfrm>
            <a:off x="533400" y="4343400"/>
            <a:ext cx="8381999" cy="1754326"/>
          </a:xfrm>
          <a:prstGeom prst="rect">
            <a:avLst/>
          </a:prstGeom>
        </p:spPr>
        <p:txBody>
          <a:bodyPr wrap="square">
            <a:spAutoFit/>
          </a:bodyPr>
          <a:lstStyle/>
          <a:p>
            <a:pPr lvl="0" algn="ctr" defTabSz="457200" fontAlgn="base">
              <a:spcBef>
                <a:spcPct val="20000"/>
              </a:spcBef>
              <a:spcAft>
                <a:spcPct val="0"/>
              </a:spcAft>
            </a:pPr>
            <a:r>
              <a:rPr lang="en-US" sz="3600" b="1" dirty="0">
                <a:solidFill>
                  <a:srgbClr val="4D4D4D"/>
                </a:solidFill>
                <a:latin typeface="Georgia" pitchFamily="18" charset="0"/>
                <a:ea typeface="ＭＳ Ｐゴシック" charset="-128"/>
              </a:rPr>
              <a:t>How did Lincoln resolve the conflict of the U.S. government not having the right to outlaw slavery?</a:t>
            </a:r>
          </a:p>
        </p:txBody>
      </p:sp>
    </p:spTree>
    <p:extLst>
      <p:ext uri="{BB962C8B-B14F-4D97-AF65-F5344CB8AC3E}">
        <p14:creationId xmlns:p14="http://schemas.microsoft.com/office/powerpoint/2010/main" val="30690907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381000"/>
            <a:ext cx="5714999" cy="773113"/>
          </a:xfrm>
        </p:spPr>
        <p:txBody>
          <a:bodyPr/>
          <a:lstStyle/>
          <a:p>
            <a:pPr eaLnBrk="1" hangingPunct="1"/>
            <a:r>
              <a:rPr lang="en-US" sz="7000" u="sng" dirty="0">
                <a:solidFill>
                  <a:srgbClr val="4D4D4D"/>
                </a:solidFill>
              </a:rPr>
              <a:t>Emancipation</a:t>
            </a:r>
          </a:p>
        </p:txBody>
      </p:sp>
      <p:sp>
        <p:nvSpPr>
          <p:cNvPr id="2" name="Content Placeholder 1"/>
          <p:cNvSpPr>
            <a:spLocks noGrp="1"/>
          </p:cNvSpPr>
          <p:nvPr>
            <p:ph sz="half" idx="2"/>
          </p:nvPr>
        </p:nvSpPr>
        <p:spPr>
          <a:xfrm>
            <a:off x="152400" y="1524000"/>
            <a:ext cx="8594075" cy="4648200"/>
          </a:xfrm>
        </p:spPr>
        <p:txBody>
          <a:bodyPr/>
          <a:lstStyle/>
          <a:p>
            <a:pPr>
              <a:buFont typeface="Wingdings" panose="05000000000000000000" pitchFamily="2" charset="2"/>
              <a:buChar char="§"/>
            </a:pPr>
            <a:r>
              <a:rPr lang="en-US" sz="2400" b="1" dirty="0">
                <a:solidFill>
                  <a:srgbClr val="4D4D4D"/>
                </a:solidFill>
                <a:latin typeface="Georgia" pitchFamily="18" charset="0"/>
              </a:rPr>
              <a:t>Slaves were considered to be </a:t>
            </a:r>
            <a:br>
              <a:rPr lang="en-US" sz="2400" b="1" dirty="0">
                <a:solidFill>
                  <a:srgbClr val="4D4D4D"/>
                </a:solidFill>
                <a:latin typeface="Georgia" pitchFamily="18" charset="0"/>
              </a:rPr>
            </a:br>
            <a:r>
              <a:rPr lang="en-US" sz="2400" b="1" dirty="0">
                <a:solidFill>
                  <a:srgbClr val="4D4D4D"/>
                </a:solidFill>
                <a:latin typeface="Georgia" pitchFamily="18" charset="0"/>
              </a:rPr>
              <a:t>property.</a:t>
            </a:r>
          </a:p>
          <a:p>
            <a:pPr>
              <a:buFont typeface="Wingdings" panose="05000000000000000000" pitchFamily="2" charset="2"/>
              <a:buChar char="§"/>
            </a:pPr>
            <a:r>
              <a:rPr lang="en-US" sz="2400" b="1" dirty="0">
                <a:solidFill>
                  <a:srgbClr val="4D4D4D"/>
                </a:solidFill>
                <a:latin typeface="Georgia" pitchFamily="18" charset="0"/>
              </a:rPr>
              <a:t>Property captured (called </a:t>
            </a:r>
            <a:br>
              <a:rPr lang="en-US" sz="2400" b="1" dirty="0">
                <a:solidFill>
                  <a:srgbClr val="4D4D4D"/>
                </a:solidFill>
                <a:latin typeface="Georgia" pitchFamily="18" charset="0"/>
              </a:rPr>
            </a:br>
            <a:r>
              <a:rPr lang="en-US" sz="2400" b="1" dirty="0">
                <a:solidFill>
                  <a:srgbClr val="4D4D4D"/>
                </a:solidFill>
                <a:latin typeface="Georgia" pitchFamily="18" charset="0"/>
              </a:rPr>
              <a:t>contraband) during war belongs </a:t>
            </a:r>
            <a:br>
              <a:rPr lang="en-US" sz="2400" b="1" dirty="0">
                <a:solidFill>
                  <a:srgbClr val="4D4D4D"/>
                </a:solidFill>
                <a:latin typeface="Georgia" pitchFamily="18" charset="0"/>
              </a:rPr>
            </a:br>
            <a:r>
              <a:rPr lang="en-US" sz="2400" b="1" dirty="0">
                <a:solidFill>
                  <a:srgbClr val="4D4D4D"/>
                </a:solidFill>
                <a:latin typeface="Georgia" pitchFamily="18" charset="0"/>
              </a:rPr>
              <a:t>to the army that captured it and its government.</a:t>
            </a:r>
          </a:p>
          <a:p>
            <a:pPr>
              <a:buFont typeface="Wingdings" panose="05000000000000000000" pitchFamily="2" charset="2"/>
              <a:buChar char="§"/>
            </a:pPr>
            <a:r>
              <a:rPr lang="en-US" sz="2400" b="1" dirty="0">
                <a:solidFill>
                  <a:srgbClr val="FF0000"/>
                </a:solidFill>
                <a:latin typeface="Georgia" pitchFamily="18" charset="0"/>
              </a:rPr>
              <a:t>Lincoln therefore stated in his Emancipation Proclamation that any property (slaves) captured by U.S. military forces would be freed.</a:t>
            </a:r>
          </a:p>
          <a:p>
            <a:pPr>
              <a:buFont typeface="Wingdings" panose="05000000000000000000" pitchFamily="2" charset="2"/>
              <a:buChar char="§"/>
            </a:pPr>
            <a:r>
              <a:rPr lang="en-US" sz="2400" b="1" dirty="0">
                <a:solidFill>
                  <a:srgbClr val="4D4D4D"/>
                </a:solidFill>
                <a:latin typeface="Georgia" pitchFamily="18" charset="0"/>
              </a:rPr>
              <a:t>Most Europeans did not like slavery. Therefore, now that the war was about freeing the slaves, they decided not to get involved with either the Union or the Confederacy.</a:t>
            </a:r>
          </a:p>
          <a:p>
            <a:pPr>
              <a:buFont typeface="Wingdings" panose="05000000000000000000" pitchFamily="2" charset="2"/>
              <a:buChar char="§"/>
            </a:pPr>
            <a:endParaRPr lang="en-US" sz="2400" b="1" dirty="0">
              <a:solidFill>
                <a:srgbClr val="4D4D4D"/>
              </a:solidFill>
              <a:latin typeface="Georgia" pitchFamily="18" charset="0"/>
            </a:endParaRPr>
          </a:p>
          <a:p>
            <a:pPr>
              <a:buFont typeface="Wingdings" panose="05000000000000000000" pitchFamily="2" charset="2"/>
              <a:buChar char="§"/>
            </a:pPr>
            <a:endParaRPr lang="en-US" sz="2400" b="1" dirty="0">
              <a:solidFill>
                <a:srgbClr val="4D4D4D"/>
              </a:solidFill>
              <a:latin typeface="Georgia" pitchFamily="18" charset="0"/>
            </a:endParaRPr>
          </a:p>
          <a:p>
            <a:pPr>
              <a:buFont typeface="Wingdings" panose="05000000000000000000" pitchFamily="2" charset="2"/>
              <a:buChar char="§"/>
            </a:pPr>
            <a:endParaRPr lang="en-US" sz="2400" b="1" dirty="0">
              <a:solidFill>
                <a:srgbClr val="4D4D4D"/>
              </a:solidFill>
              <a:latin typeface="Georgia" pitchFamily="18" charset="0"/>
            </a:endParaRPr>
          </a:p>
        </p:txBody>
      </p:sp>
      <p:pic>
        <p:nvPicPr>
          <p:cNvPr id="5" name="Content Placeholder 3" descr="slavery chains.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324600" y="152400"/>
            <a:ext cx="254977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2829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116552" cy="4909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4306" y="320933"/>
            <a:ext cx="8915400" cy="1107996"/>
          </a:xfrm>
          <a:prstGeom prst="rect">
            <a:avLst/>
          </a:prstGeom>
          <a:noFill/>
        </p:spPr>
        <p:txBody>
          <a:bodyPr wrap="square" rtlCol="0">
            <a:spAutoFit/>
          </a:bodyPr>
          <a:lstStyle/>
          <a:p>
            <a:r>
              <a:rPr lang="en-US" sz="2400" dirty="0"/>
              <a:t>Lincoln’s primary goal was keeping the Union together. If the South had not seceded, he would not have issued the Proclamation. </a:t>
            </a:r>
          </a:p>
          <a:p>
            <a:endParaRPr lang="en-US" dirty="0"/>
          </a:p>
        </p:txBody>
      </p:sp>
    </p:spTree>
    <p:extLst>
      <p:ext uri="{BB962C8B-B14F-4D97-AF65-F5344CB8AC3E}">
        <p14:creationId xmlns:p14="http://schemas.microsoft.com/office/powerpoint/2010/main" val="26925894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89397" y="228600"/>
            <a:ext cx="8229600" cy="773113"/>
          </a:xfrm>
        </p:spPr>
        <p:txBody>
          <a:bodyPr/>
          <a:lstStyle/>
          <a:p>
            <a:pPr eaLnBrk="1" hangingPunct="1"/>
            <a:r>
              <a:rPr lang="en-US" sz="4800" u="sng" dirty="0">
                <a:solidFill>
                  <a:srgbClr val="4D4D4D"/>
                </a:solidFill>
              </a:rPr>
              <a:t>United States Colored Troops</a:t>
            </a:r>
          </a:p>
        </p:txBody>
      </p:sp>
      <p:pic>
        <p:nvPicPr>
          <p:cNvPr id="36867" name="Content Placeholder 3" descr="1807294.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295400"/>
            <a:ext cx="2819400" cy="4840243"/>
          </a:xfrm>
          <a:prstGeom prst="rect">
            <a:avLst/>
          </a:prstGeom>
          <a:noFill/>
          <a:ln>
            <a:noFill/>
          </a:ln>
        </p:spPr>
      </p:pic>
      <p:sp>
        <p:nvSpPr>
          <p:cNvPr id="2" name="Content Placeholder 1"/>
          <p:cNvSpPr>
            <a:spLocks noGrp="1"/>
          </p:cNvSpPr>
          <p:nvPr>
            <p:ph sz="half" idx="2"/>
          </p:nvPr>
        </p:nvSpPr>
        <p:spPr>
          <a:xfrm>
            <a:off x="3886200" y="1371600"/>
            <a:ext cx="4876800" cy="3581400"/>
          </a:xfrm>
        </p:spPr>
        <p:txBody>
          <a:bodyPr/>
          <a:lstStyle/>
          <a:p>
            <a:pPr marL="0" indent="0" algn="ctr">
              <a:buNone/>
            </a:pPr>
            <a:r>
              <a:rPr lang="en-US" sz="3200" b="1" dirty="0">
                <a:solidFill>
                  <a:srgbClr val="4D4D4D"/>
                </a:solidFill>
                <a:latin typeface="Georgia" pitchFamily="18" charset="0"/>
              </a:rPr>
              <a:t>In the Emancipation Proclamation Lincoln addressed the enlistment of African Americans in the United States armed forces. </a:t>
            </a:r>
            <a:endParaRPr lang="en-US" sz="3200" b="1" dirty="0">
              <a:solidFill>
                <a:srgbClr val="4D4D4D"/>
              </a:solidFill>
              <a:latin typeface="+mj-lt"/>
            </a:endParaRPr>
          </a:p>
        </p:txBody>
      </p:sp>
      <p:sp>
        <p:nvSpPr>
          <p:cNvPr id="34820" name="Rectangle 3"/>
          <p:cNvSpPr>
            <a:spLocks noChangeArrowheads="1"/>
          </p:cNvSpPr>
          <p:nvPr/>
        </p:nvSpPr>
        <p:spPr bwMode="auto">
          <a:xfrm>
            <a:off x="1151025" y="6142831"/>
            <a:ext cx="220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000" i="1" dirty="0">
                <a:solidFill>
                  <a:prstClr val="black"/>
                </a:solidFill>
                <a:latin typeface="Arial" charset="0"/>
              </a:rPr>
              <a:t>Image courtesy Library of Congress</a:t>
            </a:r>
            <a:endParaRPr lang="en-US" sz="1000" dirty="0">
              <a:solidFill>
                <a:prstClr val="black"/>
              </a:solidFill>
              <a:latin typeface="Arial" charset="0"/>
            </a:endParaRPr>
          </a:p>
        </p:txBody>
      </p:sp>
    </p:spTree>
    <p:extLst>
      <p:ext uri="{BB962C8B-B14F-4D97-AF65-F5344CB8AC3E}">
        <p14:creationId xmlns:p14="http://schemas.microsoft.com/office/powerpoint/2010/main" val="154869487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89888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4495800" cy="2327275"/>
          </a:xfrm>
        </p:spPr>
        <p:txBody>
          <a:bodyPr rtlCol="0">
            <a:noAutofit/>
          </a:bodyPr>
          <a:lstStyle/>
          <a:p>
            <a:pPr fontAlgn="auto">
              <a:spcAft>
                <a:spcPts val="0"/>
              </a:spcAft>
              <a:defRPr/>
            </a:pPr>
            <a:r>
              <a:rPr lang="en-US" sz="5400" u="sng" dirty="0">
                <a:solidFill>
                  <a:srgbClr val="4D4D4D"/>
                </a:solidFill>
              </a:rPr>
              <a:t>United States Colored Troops</a:t>
            </a: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6742" t="21502" r="20755" b="11197"/>
          <a:stretch/>
        </p:blipFill>
        <p:spPr>
          <a:xfrm>
            <a:off x="5105400" y="304800"/>
            <a:ext cx="3547100" cy="3058469"/>
          </a:xfrm>
          <a:ln>
            <a:solidFill>
              <a:srgbClr val="000000"/>
            </a:solidFill>
          </a:ln>
        </p:spPr>
      </p:pic>
      <p:sp>
        <p:nvSpPr>
          <p:cNvPr id="3" name="Content Placeholder 2"/>
          <p:cNvSpPr>
            <a:spLocks noGrp="1"/>
          </p:cNvSpPr>
          <p:nvPr>
            <p:ph sz="half" idx="2"/>
          </p:nvPr>
        </p:nvSpPr>
        <p:spPr>
          <a:xfrm>
            <a:off x="381000" y="3581400"/>
            <a:ext cx="8305800" cy="1981200"/>
          </a:xfrm>
        </p:spPr>
        <p:txBody>
          <a:bodyPr/>
          <a:lstStyle/>
          <a:p>
            <a:pPr marL="0" indent="0" algn="ctr">
              <a:buNone/>
            </a:pPr>
            <a:r>
              <a:rPr lang="en-US" b="1" dirty="0">
                <a:solidFill>
                  <a:srgbClr val="4D4D4D"/>
                </a:solidFill>
                <a:latin typeface="Georgia" pitchFamily="18" charset="0"/>
              </a:rPr>
              <a:t>African Americans joined the United States military in large numbers. This led to a larger army, one of the deciding factors in the United States defeating the Confederacy.</a:t>
            </a:r>
          </a:p>
        </p:txBody>
      </p:sp>
      <p:sp>
        <p:nvSpPr>
          <p:cNvPr id="4" name="Rectangle 3"/>
          <p:cNvSpPr/>
          <p:nvPr/>
        </p:nvSpPr>
        <p:spPr>
          <a:xfrm>
            <a:off x="1676400" y="5638800"/>
            <a:ext cx="7239000" cy="1015663"/>
          </a:xfrm>
          <a:prstGeom prst="rect">
            <a:avLst/>
          </a:prstGeom>
        </p:spPr>
        <p:txBody>
          <a:bodyPr wrap="square">
            <a:spAutoFit/>
          </a:bodyPr>
          <a:lstStyle/>
          <a:p>
            <a:pPr algn="ctr"/>
            <a:r>
              <a:rPr lang="en-US" sz="2000" b="1" dirty="0">
                <a:solidFill>
                  <a:srgbClr val="225790"/>
                </a:solidFill>
                <a:latin typeface="Georgia" panose="02040502050405020303" pitchFamily="18" charset="0"/>
              </a:rPr>
              <a:t>On the next slide, read an excerpt from General Order 143, which created the “United States Colored Troops” (USCT).</a:t>
            </a:r>
          </a:p>
        </p:txBody>
      </p:sp>
    </p:spTree>
    <p:extLst>
      <p:ext uri="{BB962C8B-B14F-4D97-AF65-F5344CB8AC3E}">
        <p14:creationId xmlns:p14="http://schemas.microsoft.com/office/powerpoint/2010/main" val="572965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Secession!</a:t>
            </a:r>
          </a:p>
        </p:txBody>
      </p:sp>
      <p:sp>
        <p:nvSpPr>
          <p:cNvPr id="3" name="Content Placeholder 2"/>
          <p:cNvSpPr>
            <a:spLocks noGrp="1"/>
          </p:cNvSpPr>
          <p:nvPr>
            <p:ph idx="1"/>
          </p:nvPr>
        </p:nvSpPr>
        <p:spPr/>
        <p:txBody>
          <a:bodyPr/>
          <a:lstStyle/>
          <a:p>
            <a:r>
              <a:rPr lang="en-US" dirty="0">
                <a:hlinkClick r:id="rId2"/>
              </a:rPr>
              <a:t>https://www.youtube.com/watch?v=pDgbXqxe7SQ</a:t>
            </a:r>
            <a:endParaRPr lang="en-US" dirty="0"/>
          </a:p>
          <a:p>
            <a:endParaRPr lang="en-US" dirty="0"/>
          </a:p>
        </p:txBody>
      </p:sp>
    </p:spTree>
    <p:extLst>
      <p:ext uri="{BB962C8B-B14F-4D97-AF65-F5344CB8AC3E}">
        <p14:creationId xmlns:p14="http://schemas.microsoft.com/office/powerpoint/2010/main" val="23452265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082" y="304800"/>
            <a:ext cx="8958540" cy="5580320"/>
          </a:xfrm>
          <a:prstGeom prst="rect">
            <a:avLst/>
          </a:prstGeom>
        </p:spPr>
      </p:pic>
    </p:spTree>
    <p:extLst>
      <p:ext uri="{BB962C8B-B14F-4D97-AF65-F5344CB8AC3E}">
        <p14:creationId xmlns:p14="http://schemas.microsoft.com/office/powerpoint/2010/main" val="224870290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99"/>
            <a:ext cx="8458200" cy="1447799"/>
          </a:xfrm>
          <a:effectLst>
            <a:outerShdw blurRad="50800" dist="50800" dir="5400000" algn="ctr" rotWithShape="0">
              <a:srgbClr val="4D4D4D"/>
            </a:outerShdw>
          </a:effectLst>
        </p:spPr>
        <p:txBody>
          <a:bodyPr rtlCol="0">
            <a:noAutofit/>
          </a:bodyPr>
          <a:lstStyle/>
          <a:p>
            <a:pPr fontAlgn="auto">
              <a:spcAft>
                <a:spcPts val="0"/>
              </a:spcAft>
              <a:defRPr/>
            </a:pPr>
            <a:r>
              <a:rPr lang="en-US" sz="4000" dirty="0">
                <a:solidFill>
                  <a:schemeClr val="bg1"/>
                </a:solidFill>
                <a:effectLst>
                  <a:outerShdw blurRad="38100" dist="38100" dir="2700000" algn="tl">
                    <a:srgbClr val="000000">
                      <a:alpha val="43137"/>
                    </a:srgbClr>
                  </a:outerShdw>
                </a:effectLst>
              </a:rPr>
              <a:t>African Americans were now directly involved in their own emancipation.</a:t>
            </a:r>
          </a:p>
        </p:txBody>
      </p:sp>
    </p:spTree>
    <p:extLst>
      <p:ext uri="{BB962C8B-B14F-4D97-AF65-F5344CB8AC3E}">
        <p14:creationId xmlns:p14="http://schemas.microsoft.com/office/powerpoint/2010/main" val="8324676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077200" cy="3962400"/>
          </a:xfrm>
        </p:spPr>
        <p:txBody>
          <a:bodyPr>
            <a:noAutofit/>
          </a:bodyPr>
          <a:lstStyle/>
          <a:p>
            <a:r>
              <a:rPr lang="en-US" sz="8000" b="1" dirty="0">
                <a:solidFill>
                  <a:srgbClr val="3A1D00"/>
                </a:solidFill>
                <a:latin typeface="Bernard MT Condensed" panose="02050806060905020404" pitchFamily="18" charset="0"/>
              </a:rPr>
              <a:t>The </a:t>
            </a:r>
            <a:br>
              <a:rPr lang="en-US" sz="8000" b="1" dirty="0">
                <a:solidFill>
                  <a:srgbClr val="3A1D00"/>
                </a:solidFill>
                <a:latin typeface="Bernard MT Condensed" panose="02050806060905020404" pitchFamily="18" charset="0"/>
              </a:rPr>
            </a:br>
            <a:r>
              <a:rPr lang="en-US" sz="8000" b="1" dirty="0">
                <a:solidFill>
                  <a:srgbClr val="3A1D00"/>
                </a:solidFill>
                <a:latin typeface="Bernard MT Condensed" panose="02050806060905020404" pitchFamily="18" charset="0"/>
              </a:rPr>
              <a:t>Emancipation</a:t>
            </a:r>
            <a:br>
              <a:rPr lang="en-US" sz="8000" b="1" dirty="0">
                <a:solidFill>
                  <a:srgbClr val="3A1D00"/>
                </a:solidFill>
                <a:latin typeface="Bernard MT Condensed" panose="02050806060905020404" pitchFamily="18" charset="0"/>
              </a:rPr>
            </a:br>
            <a:r>
              <a:rPr lang="en-US" sz="8000" b="1" dirty="0">
                <a:solidFill>
                  <a:srgbClr val="3A1D00"/>
                </a:solidFill>
                <a:latin typeface="Bernard MT Condensed" panose="02050806060905020404" pitchFamily="18" charset="0"/>
              </a:rPr>
              <a:t>Proclamation</a:t>
            </a:r>
          </a:p>
        </p:txBody>
      </p:sp>
      <p:sp>
        <p:nvSpPr>
          <p:cNvPr id="3" name="Rectangle 2"/>
          <p:cNvSpPr/>
          <p:nvPr/>
        </p:nvSpPr>
        <p:spPr>
          <a:xfrm>
            <a:off x="762000" y="4724400"/>
            <a:ext cx="8001000" cy="1077218"/>
          </a:xfrm>
          <a:prstGeom prst="rect">
            <a:avLst/>
          </a:prstGeom>
        </p:spPr>
        <p:txBody>
          <a:bodyPr wrap="square">
            <a:spAutoFit/>
          </a:bodyPr>
          <a:lstStyle/>
          <a:p>
            <a:pPr algn="ctr"/>
            <a:r>
              <a:rPr lang="en-US" sz="3200" dirty="0">
                <a:latin typeface="Rockwell" panose="02060603020205020403" pitchFamily="18" charset="0"/>
                <a:hlinkClick r:id="rId2"/>
              </a:rPr>
              <a:t>http://www.history.com/topics/american-civil-war/emancipation-proclamation</a:t>
            </a:r>
            <a:r>
              <a:rPr lang="en-US" sz="3200" dirty="0">
                <a:latin typeface="Rockwell" panose="02060603020205020403" pitchFamily="18" charset="0"/>
              </a:rPr>
              <a:t> </a:t>
            </a:r>
          </a:p>
        </p:txBody>
      </p:sp>
    </p:spTree>
    <p:extLst>
      <p:ext uri="{BB962C8B-B14F-4D97-AF65-F5344CB8AC3E}">
        <p14:creationId xmlns:p14="http://schemas.microsoft.com/office/powerpoint/2010/main" val="4912996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63246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914400"/>
            <a:ext cx="8458200" cy="4419600"/>
          </a:xfrm>
        </p:spPr>
        <p:txBody>
          <a:bodyPr>
            <a:noAutofit/>
          </a:bodyPr>
          <a:lstStyle/>
          <a:p>
            <a:r>
              <a:rPr lang="en-US" b="1" dirty="0">
                <a:solidFill>
                  <a:srgbClr val="3A1D00"/>
                </a:solidFill>
                <a:latin typeface="Rockwell" panose="02060603020205020403" pitchFamily="18" charset="0"/>
              </a:rPr>
              <a:t>Think, Pair, Share</a:t>
            </a:r>
            <a:r>
              <a:rPr lang="en-US" sz="3200" b="1" dirty="0">
                <a:solidFill>
                  <a:srgbClr val="3A1D00"/>
                </a:solidFill>
                <a:latin typeface="Rockwell" panose="02060603020205020403" pitchFamily="18" charset="0"/>
              </a:rPr>
              <a:t/>
            </a:r>
            <a:br>
              <a:rPr lang="en-US" sz="3200" b="1" dirty="0">
                <a:solidFill>
                  <a:srgbClr val="3A1D00"/>
                </a:solidFill>
                <a:latin typeface="Rockwell" panose="02060603020205020403" pitchFamily="18" charset="0"/>
              </a:rPr>
            </a:br>
            <a:r>
              <a:rPr lang="en-US" sz="3200" b="1" dirty="0">
                <a:solidFill>
                  <a:srgbClr val="3A1D00"/>
                </a:solidFill>
                <a:latin typeface="Rockwell" panose="02060603020205020403" pitchFamily="18" charset="0"/>
              </a:rPr>
              <a:t/>
            </a:r>
            <a:br>
              <a:rPr lang="en-US" sz="32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What might have happened </a:t>
            </a:r>
            <a:br>
              <a:rPr lang="en-US" sz="40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if the Confederates (South) defeated the Union (North) in the Battle of Antietam?</a:t>
            </a:r>
            <a:br>
              <a:rPr lang="en-US" sz="40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
            </a:r>
            <a:br>
              <a:rPr lang="en-US" sz="4000" b="1" dirty="0">
                <a:solidFill>
                  <a:srgbClr val="3A1D00"/>
                </a:solidFill>
                <a:latin typeface="Rockwell" panose="02060603020205020403" pitchFamily="18" charset="0"/>
              </a:rPr>
            </a:br>
            <a:endParaRPr lang="en-US" sz="4000" b="1" dirty="0">
              <a:solidFill>
                <a:srgbClr val="FF0000"/>
              </a:solidFill>
              <a:latin typeface="Rockwell" panose="02060603020205020403" pitchFamily="18" charset="0"/>
            </a:endParaRPr>
          </a:p>
        </p:txBody>
      </p:sp>
      <p:sp>
        <p:nvSpPr>
          <p:cNvPr id="3" name="TextBox 2"/>
          <p:cNvSpPr txBox="1"/>
          <p:nvPr/>
        </p:nvSpPr>
        <p:spPr>
          <a:xfrm>
            <a:off x="647700" y="4598166"/>
            <a:ext cx="7924800" cy="1938992"/>
          </a:xfrm>
          <a:prstGeom prst="rect">
            <a:avLst/>
          </a:prstGeom>
          <a:noFill/>
        </p:spPr>
        <p:txBody>
          <a:bodyPr wrap="square" rtlCol="0">
            <a:spAutoFit/>
          </a:bodyPr>
          <a:lstStyle/>
          <a:p>
            <a:r>
              <a:rPr lang="en-US" sz="2400" dirty="0">
                <a:solidFill>
                  <a:srgbClr val="FF0000"/>
                </a:solidFill>
                <a:latin typeface="Rockwell" panose="02060603020205020403" pitchFamily="18" charset="0"/>
              </a:rPr>
              <a:t>Lincoln needed a Union victory to show that the Union was powerful enough to enforce the Emancipation Proclamation. </a:t>
            </a:r>
            <a:r>
              <a:rPr lang="en-US" sz="2400" b="1" dirty="0">
                <a:solidFill>
                  <a:srgbClr val="FF0000"/>
                </a:solidFill>
                <a:latin typeface="Rockwell" panose="02060603020205020403" pitchFamily="18" charset="0"/>
              </a:rPr>
              <a:t>Without the Union victory at Antietam, Lincoln would not have issued the Emancipation Proclamation</a:t>
            </a:r>
            <a:endParaRPr lang="en-US" sz="2400" b="1" dirty="0"/>
          </a:p>
        </p:txBody>
      </p:sp>
    </p:spTree>
    <p:extLst>
      <p:ext uri="{BB962C8B-B14F-4D97-AF65-F5344CB8AC3E}">
        <p14:creationId xmlns:p14="http://schemas.microsoft.com/office/powerpoint/2010/main" val="27286472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63246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7200" y="207750"/>
            <a:ext cx="8229600" cy="838200"/>
          </a:xfrm>
        </p:spPr>
        <p:txBody>
          <a:bodyPr>
            <a:noAutofit/>
          </a:bodyPr>
          <a:lstStyle/>
          <a:p>
            <a:r>
              <a:rPr lang="en-US" sz="4000" b="1" dirty="0">
                <a:solidFill>
                  <a:srgbClr val="3A1D00"/>
                </a:solidFill>
                <a:latin typeface="Rockwell" panose="02060603020205020403" pitchFamily="18" charset="0"/>
              </a:rPr>
              <a:t>Key Points to Remember:</a:t>
            </a:r>
          </a:p>
        </p:txBody>
      </p:sp>
      <p:sp>
        <p:nvSpPr>
          <p:cNvPr id="6" name="Title 1"/>
          <p:cNvSpPr txBox="1">
            <a:spLocks/>
          </p:cNvSpPr>
          <p:nvPr/>
        </p:nvSpPr>
        <p:spPr>
          <a:xfrm>
            <a:off x="289562" y="1066800"/>
            <a:ext cx="8544826" cy="548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The “bloodiest” day in American history was the Battle of Antietam, Maryland.</a:t>
            </a:r>
          </a:p>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The Union “victory” at Antietam allowed President Lincoln to issue the Emancipation Proclamation.</a:t>
            </a:r>
          </a:p>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Great Britain and France remained neutral and did not enter the war on the side of the Confederacy.</a:t>
            </a:r>
          </a:p>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The Emancipation Proclamation freed slaves in the Confederate States</a:t>
            </a:r>
            <a:br>
              <a:rPr lang="en-US" sz="2500" b="1" dirty="0">
                <a:solidFill>
                  <a:srgbClr val="3A1D00"/>
                </a:solidFill>
                <a:latin typeface="Rockwell" panose="02060603020205020403" pitchFamily="18" charset="0"/>
              </a:rPr>
            </a:br>
            <a:r>
              <a:rPr lang="en-US" sz="2500" b="1" dirty="0">
                <a:solidFill>
                  <a:srgbClr val="3A1D00"/>
                </a:solidFill>
                <a:latin typeface="Rockwell" panose="02060603020205020403" pitchFamily="18" charset="0"/>
              </a:rPr>
              <a:t>(Eventually all states would free their slaves)</a:t>
            </a:r>
          </a:p>
          <a:p>
            <a:pPr marL="457200" indent="-457200" algn="l">
              <a:buFont typeface="Wingdings" panose="05000000000000000000" pitchFamily="2" charset="2"/>
              <a:buChar char="§"/>
            </a:pPr>
            <a:r>
              <a:rPr lang="en-US" sz="2500" b="1" dirty="0">
                <a:solidFill>
                  <a:srgbClr val="3A1D00"/>
                </a:solidFill>
                <a:latin typeface="Rockwell" panose="02060603020205020403" pitchFamily="18" charset="0"/>
              </a:rPr>
              <a:t>With African Americans joining the armed forces, the United States had a greater advantage over the Confederate States because of its number of soldiers and sailors.</a:t>
            </a:r>
          </a:p>
        </p:txBody>
      </p:sp>
    </p:spTree>
    <p:extLst>
      <p:ext uri="{BB962C8B-B14F-4D97-AF65-F5344CB8AC3E}">
        <p14:creationId xmlns:p14="http://schemas.microsoft.com/office/powerpoint/2010/main" val="289103804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244" y="1066800"/>
            <a:ext cx="8077200" cy="3048000"/>
          </a:xfrm>
        </p:spPr>
        <p:txBody>
          <a:bodyPr>
            <a:noAutofit/>
          </a:bodyPr>
          <a:lstStyle/>
          <a:p>
            <a:r>
              <a:rPr lang="en-US" sz="11500" b="1" dirty="0">
                <a:solidFill>
                  <a:srgbClr val="3A1D00"/>
                </a:solidFill>
                <a:latin typeface="Bernard MT Condensed" panose="02050806060905020404" pitchFamily="18" charset="0"/>
              </a:rPr>
              <a:t>Battle of Gettysburg</a:t>
            </a:r>
          </a:p>
        </p:txBody>
      </p:sp>
      <p:sp>
        <p:nvSpPr>
          <p:cNvPr id="4" name="Rectangle 3"/>
          <p:cNvSpPr/>
          <p:nvPr/>
        </p:nvSpPr>
        <p:spPr>
          <a:xfrm>
            <a:off x="702644" y="4868779"/>
            <a:ext cx="7772400" cy="1200329"/>
          </a:xfrm>
          <a:prstGeom prst="rect">
            <a:avLst/>
          </a:prstGeom>
        </p:spPr>
        <p:txBody>
          <a:bodyPr wrap="square">
            <a:spAutoFit/>
          </a:bodyPr>
          <a:lstStyle/>
          <a:p>
            <a:pPr algn="ctr"/>
            <a:r>
              <a:rPr lang="en-US" sz="3600" dirty="0">
                <a:latin typeface="Rockwell" panose="02060603020205020403" pitchFamily="18" charset="0"/>
                <a:hlinkClick r:id="rId2"/>
              </a:rPr>
              <a:t>http://www.history.com/topics/american-civil-war/battle-of-gettysburg</a:t>
            </a:r>
            <a:r>
              <a:rPr lang="en-US" sz="3600" dirty="0">
                <a:latin typeface="Rockwell" panose="02060603020205020403" pitchFamily="18" charset="0"/>
              </a:rPr>
              <a:t> </a:t>
            </a:r>
          </a:p>
        </p:txBody>
      </p:sp>
    </p:spTree>
    <p:extLst>
      <p:ext uri="{BB962C8B-B14F-4D97-AF65-F5344CB8AC3E}">
        <p14:creationId xmlns:p14="http://schemas.microsoft.com/office/powerpoint/2010/main" val="149961986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Gettysburg</a:t>
            </a:r>
          </a:p>
        </p:txBody>
      </p:sp>
      <p:sp>
        <p:nvSpPr>
          <p:cNvPr id="3" name="Content Placeholder 2"/>
          <p:cNvSpPr>
            <a:spLocks noGrp="1"/>
          </p:cNvSpPr>
          <p:nvPr>
            <p:ph idx="1"/>
          </p:nvPr>
        </p:nvSpPr>
        <p:spPr>
          <a:xfrm>
            <a:off x="0" y="1066800"/>
            <a:ext cx="9144000" cy="5791200"/>
          </a:xfrm>
        </p:spPr>
        <p:txBody>
          <a:bodyPr>
            <a:normAutofit/>
          </a:bodyPr>
          <a:lstStyle/>
          <a:p>
            <a:r>
              <a:rPr lang="en-US" b="1" dirty="0"/>
              <a:t>Pennsylvania</a:t>
            </a:r>
            <a:r>
              <a:rPr lang="en-US" dirty="0"/>
              <a:t> site of the </a:t>
            </a:r>
            <a:r>
              <a:rPr lang="en-US" b="1" dirty="0"/>
              <a:t>deadliest</a:t>
            </a:r>
            <a:r>
              <a:rPr lang="en-US" dirty="0"/>
              <a:t> battle of the Civil War (</a:t>
            </a:r>
            <a:r>
              <a:rPr lang="en-US" b="1" dirty="0"/>
              <a:t>July 1-3, 1863</a:t>
            </a:r>
            <a:r>
              <a:rPr lang="en-US" dirty="0"/>
              <a:t>) </a:t>
            </a:r>
          </a:p>
          <a:p>
            <a:r>
              <a:rPr lang="en-US" dirty="0"/>
              <a:t> </a:t>
            </a:r>
            <a:r>
              <a:rPr lang="en-US" b="1" dirty="0"/>
              <a:t>Turning point of The Civil War </a:t>
            </a:r>
          </a:p>
          <a:p>
            <a:r>
              <a:rPr lang="en-US" dirty="0"/>
              <a:t>Over 50,000 soldiers killed </a:t>
            </a:r>
          </a:p>
          <a:p>
            <a:r>
              <a:rPr lang="en-US" dirty="0"/>
              <a:t>Another attempt by Lee to </a:t>
            </a:r>
            <a:r>
              <a:rPr lang="en-US" b="1" dirty="0"/>
              <a:t>invade</a:t>
            </a:r>
            <a:r>
              <a:rPr lang="en-US" dirty="0"/>
              <a:t> </a:t>
            </a:r>
            <a:r>
              <a:rPr lang="en-US" b="1" dirty="0"/>
              <a:t>the North </a:t>
            </a:r>
          </a:p>
          <a:p>
            <a:r>
              <a:rPr lang="en-US" dirty="0"/>
              <a:t> After heavy losses and three days, Lee </a:t>
            </a:r>
            <a:r>
              <a:rPr lang="en-US" b="1" dirty="0"/>
              <a:t>retreated</a:t>
            </a:r>
            <a:r>
              <a:rPr lang="en-US" dirty="0"/>
              <a:t> back to </a:t>
            </a:r>
            <a:r>
              <a:rPr lang="en-US" b="1" dirty="0"/>
              <a:t>Virginia</a:t>
            </a:r>
          </a:p>
          <a:p>
            <a:r>
              <a:rPr lang="en-US" b="1" dirty="0"/>
              <a:t>The South never invaded the North again</a:t>
            </a:r>
            <a:r>
              <a:rPr lang="en-US" dirty="0"/>
              <a:t>.</a:t>
            </a:r>
          </a:p>
        </p:txBody>
      </p:sp>
    </p:spTree>
    <p:extLst>
      <p:ext uri="{BB962C8B-B14F-4D97-AF65-F5344CB8AC3E}">
        <p14:creationId xmlns:p14="http://schemas.microsoft.com/office/powerpoint/2010/main" val="28142807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Gettysburg</a:t>
            </a:r>
          </a:p>
        </p:txBody>
      </p:sp>
      <p:sp>
        <p:nvSpPr>
          <p:cNvPr id="3" name="Content Placeholder 2"/>
          <p:cNvSpPr>
            <a:spLocks noGrp="1"/>
          </p:cNvSpPr>
          <p:nvPr>
            <p:ph idx="1"/>
          </p:nvPr>
        </p:nvSpPr>
        <p:spPr>
          <a:xfrm>
            <a:off x="0" y="1219200"/>
            <a:ext cx="9144000" cy="5638800"/>
          </a:xfrm>
        </p:spPr>
        <p:txBody>
          <a:bodyPr>
            <a:normAutofit/>
          </a:bodyPr>
          <a:lstStyle/>
          <a:p>
            <a:r>
              <a:rPr lang="en-US" b="1" dirty="0"/>
              <a:t>The South was demoralized by this loss. </a:t>
            </a:r>
          </a:p>
          <a:p>
            <a:r>
              <a:rPr lang="en-US" dirty="0"/>
              <a:t> After Gettysburg, the North put </a:t>
            </a:r>
            <a:r>
              <a:rPr lang="en-US" b="1" dirty="0"/>
              <a:t>constant pressure </a:t>
            </a:r>
            <a:r>
              <a:rPr lang="en-US" dirty="0"/>
              <a:t>on the South and eventually </a:t>
            </a:r>
            <a:r>
              <a:rPr lang="en-US" b="1" dirty="0"/>
              <a:t>invaded</a:t>
            </a:r>
            <a:r>
              <a:rPr lang="en-US" dirty="0"/>
              <a:t> the rebellious states. </a:t>
            </a:r>
          </a:p>
          <a:p>
            <a:r>
              <a:rPr lang="en-US" dirty="0"/>
              <a:t>After the battle, President Lincoln gave </a:t>
            </a:r>
            <a:r>
              <a:rPr lang="en-US" b="1" dirty="0"/>
              <a:t>“The Gettysburg Address”</a:t>
            </a:r>
            <a:r>
              <a:rPr lang="en-US" dirty="0"/>
              <a:t> speech which offered a </a:t>
            </a:r>
            <a:r>
              <a:rPr lang="en-US" b="1" dirty="0"/>
              <a:t>rationale</a:t>
            </a:r>
            <a:r>
              <a:rPr lang="en-US" dirty="0"/>
              <a:t> for the war and a </a:t>
            </a:r>
            <a:r>
              <a:rPr lang="en-US" b="1" dirty="0"/>
              <a:t>purpose</a:t>
            </a:r>
            <a:r>
              <a:rPr lang="en-US" dirty="0"/>
              <a:t> for why so many men fought and died. This speech is considered one of the most </a:t>
            </a:r>
            <a:r>
              <a:rPr lang="en-US" b="1" dirty="0"/>
              <a:t>important</a:t>
            </a:r>
            <a:r>
              <a:rPr lang="en-US" dirty="0"/>
              <a:t> speeches in American history.</a:t>
            </a:r>
          </a:p>
        </p:txBody>
      </p:sp>
    </p:spTree>
    <p:extLst>
      <p:ext uri="{BB962C8B-B14F-4D97-AF65-F5344CB8AC3E}">
        <p14:creationId xmlns:p14="http://schemas.microsoft.com/office/powerpoint/2010/main" val="170772538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67903"/>
            <a:ext cx="8534400" cy="6391977"/>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81000"/>
            <a:ext cx="7619999" cy="1414513"/>
          </a:xfrm>
        </p:spPr>
        <p:txBody>
          <a:bodyPr>
            <a:noAutofit/>
          </a:bodyPr>
          <a:lstStyle/>
          <a:p>
            <a:r>
              <a:rPr lang="en-US" sz="2800" b="1" dirty="0">
                <a:solidFill>
                  <a:srgbClr val="3A1D00"/>
                </a:solidFill>
                <a:latin typeface="Rockwell" panose="02060603020205020403" pitchFamily="18" charset="0"/>
              </a:rPr>
              <a:t>Gettysburg was the deadliest battle of </a:t>
            </a:r>
            <a:br>
              <a:rPr lang="en-US" sz="2800" b="1" dirty="0">
                <a:solidFill>
                  <a:srgbClr val="3A1D00"/>
                </a:solidFill>
                <a:latin typeface="Rockwell" panose="02060603020205020403" pitchFamily="18" charset="0"/>
              </a:rPr>
            </a:br>
            <a:r>
              <a:rPr lang="en-US" sz="2800" b="1" dirty="0">
                <a:solidFill>
                  <a:srgbClr val="3A1D00"/>
                </a:solidFill>
                <a:latin typeface="Rockwell" panose="02060603020205020403" pitchFamily="18" charset="0"/>
              </a:rPr>
              <a:t>the Civil War and it demoralized (discouraged) the South.</a:t>
            </a:r>
          </a:p>
        </p:txBody>
      </p:sp>
      <p:sp>
        <p:nvSpPr>
          <p:cNvPr id="6" name="Title 1"/>
          <p:cNvSpPr txBox="1">
            <a:spLocks/>
          </p:cNvSpPr>
          <p:nvPr/>
        </p:nvSpPr>
        <p:spPr>
          <a:xfrm>
            <a:off x="495300" y="2133600"/>
            <a:ext cx="81534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3A1D00"/>
                </a:solidFill>
                <a:latin typeface="Rockwell" panose="02060603020205020403" pitchFamily="18" charset="0"/>
              </a:rPr>
              <a:t>After the battle, Lincoln traveled to Gettysburg for the dedication of a military cemetery. There he gave what is considered one of the most important speeches in American History, The Gettysburg Address.</a:t>
            </a:r>
          </a:p>
          <a:p>
            <a:endParaRPr lang="en-US" sz="4000" b="1" dirty="0">
              <a:solidFill>
                <a:srgbClr val="3A1D00"/>
              </a:solidFill>
              <a:latin typeface="Rockwell" panose="02060603020205020403" pitchFamily="18" charset="0"/>
            </a:endParaRPr>
          </a:p>
          <a:p>
            <a:r>
              <a:rPr lang="en-US" sz="4000" b="1" dirty="0">
                <a:solidFill>
                  <a:srgbClr val="3A1D00"/>
                </a:solidFill>
                <a:latin typeface="Rockwell" panose="02060603020205020403" pitchFamily="18" charset="0"/>
                <a:hlinkClick r:id="rId2"/>
              </a:rPr>
              <a:t>https://www.youtube.com/watch?v=9_EWq6KnPbM</a:t>
            </a:r>
            <a:endParaRPr lang="en-US" sz="4000" b="1" dirty="0">
              <a:solidFill>
                <a:srgbClr val="3A1D00"/>
              </a:solidFill>
              <a:latin typeface="Rockwell" panose="02060603020205020403" pitchFamily="18" charset="0"/>
            </a:endParaRPr>
          </a:p>
          <a:p>
            <a:endParaRPr lang="en-US" sz="4000" b="1" dirty="0">
              <a:solidFill>
                <a:srgbClr val="3A1D00"/>
              </a:solidFill>
              <a:latin typeface="Rockwell" panose="02060603020205020403" pitchFamily="18" charset="0"/>
            </a:endParaRPr>
          </a:p>
        </p:txBody>
      </p:sp>
    </p:spTree>
    <p:extLst>
      <p:ext uri="{BB962C8B-B14F-4D97-AF65-F5344CB8AC3E}">
        <p14:creationId xmlns:p14="http://schemas.microsoft.com/office/powerpoint/2010/main" val="379949318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Table of Contents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261062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63246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81000"/>
            <a:ext cx="8229600" cy="2819400"/>
          </a:xfrm>
        </p:spPr>
        <p:txBody>
          <a:bodyPr>
            <a:noAutofit/>
          </a:bodyPr>
          <a:lstStyle/>
          <a:p>
            <a:r>
              <a:rPr lang="en-US" sz="4000" b="1" dirty="0">
                <a:solidFill>
                  <a:srgbClr val="3A1D00"/>
                </a:solidFill>
                <a:latin typeface="Rockwell" panose="02060603020205020403" pitchFamily="18" charset="0"/>
              </a:rPr>
              <a:t>Essential Question:</a:t>
            </a:r>
            <a:br>
              <a:rPr lang="en-US" sz="40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How did key battles and events influence the outcome of the civil war?</a:t>
            </a:r>
          </a:p>
        </p:txBody>
      </p:sp>
      <p:sp>
        <p:nvSpPr>
          <p:cNvPr id="6" name="Title 1"/>
          <p:cNvSpPr txBox="1">
            <a:spLocks/>
          </p:cNvSpPr>
          <p:nvPr/>
        </p:nvSpPr>
        <p:spPr>
          <a:xfrm>
            <a:off x="457200" y="3581400"/>
            <a:ext cx="83820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3A1D00"/>
                </a:solidFill>
                <a:latin typeface="Rockwell" panose="02060603020205020403" pitchFamily="18" charset="0"/>
              </a:rPr>
              <a:t>Standard:</a:t>
            </a:r>
            <a:br>
              <a:rPr lang="en-US" sz="2700" b="1" dirty="0">
                <a:solidFill>
                  <a:srgbClr val="3A1D00"/>
                </a:solidFill>
                <a:latin typeface="Rockwell" panose="02060603020205020403" pitchFamily="18" charset="0"/>
              </a:rPr>
            </a:br>
            <a:r>
              <a:rPr lang="en-US" sz="2700" b="1" dirty="0">
                <a:solidFill>
                  <a:srgbClr val="3A1D00"/>
                </a:solidFill>
                <a:latin typeface="Rockwell" panose="02060603020205020403" pitchFamily="18" charset="0"/>
              </a:rPr>
              <a:t>SS8H6b. State the importance of key events of the Civil War; include Antietam, the Emancipation Proclamation, Gettysburg, Chickamauga, the Union blockade of Georgia’s coast, Sherman’s Atlanta Campaign, Sherman’s March to the Sea, and Andersonville.</a:t>
            </a:r>
          </a:p>
        </p:txBody>
      </p:sp>
    </p:spTree>
    <p:extLst>
      <p:ext uri="{BB962C8B-B14F-4D97-AF65-F5344CB8AC3E}">
        <p14:creationId xmlns:p14="http://schemas.microsoft.com/office/powerpoint/2010/main" val="219265770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3048000"/>
          </a:xfrm>
        </p:spPr>
        <p:txBody>
          <a:bodyPr>
            <a:noAutofit/>
          </a:bodyPr>
          <a:lstStyle/>
          <a:p>
            <a:r>
              <a:rPr lang="en-US" sz="8800" b="1" dirty="0">
                <a:solidFill>
                  <a:srgbClr val="3A1D00"/>
                </a:solidFill>
                <a:latin typeface="Bernard MT Condensed" panose="02050806060905020404" pitchFamily="18" charset="0"/>
              </a:rPr>
              <a:t>Battle of Chickamauga</a:t>
            </a:r>
          </a:p>
        </p:txBody>
      </p:sp>
      <p:sp>
        <p:nvSpPr>
          <p:cNvPr id="3" name="Rectangle 2"/>
          <p:cNvSpPr/>
          <p:nvPr/>
        </p:nvSpPr>
        <p:spPr>
          <a:xfrm>
            <a:off x="554046" y="3962400"/>
            <a:ext cx="8165440" cy="1384995"/>
          </a:xfrm>
          <a:prstGeom prst="rect">
            <a:avLst/>
          </a:prstGeom>
        </p:spPr>
        <p:txBody>
          <a:bodyPr wrap="none">
            <a:spAutoFit/>
          </a:bodyPr>
          <a:lstStyle/>
          <a:p>
            <a:pPr algn="ctr"/>
            <a:r>
              <a:rPr lang="en-US" sz="3600" u="sng" dirty="0">
                <a:solidFill>
                  <a:srgbClr val="0000FF"/>
                </a:solidFill>
                <a:latin typeface="Rockwell" panose="02060603020205020403" pitchFamily="18" charset="0"/>
                <a:ea typeface="Calibri"/>
                <a:hlinkClick r:id="rId2"/>
              </a:rPr>
              <a:t>Battle of Chickamauga Animated Map</a:t>
            </a:r>
            <a:r>
              <a:rPr lang="en-US" sz="3600" u="sng" dirty="0">
                <a:solidFill>
                  <a:srgbClr val="0000FF"/>
                </a:solidFill>
                <a:latin typeface="Rockwell" panose="02060603020205020403" pitchFamily="18" charset="0"/>
                <a:ea typeface="Calibri"/>
              </a:rPr>
              <a:t/>
            </a:r>
            <a:br>
              <a:rPr lang="en-US" sz="3600" u="sng" dirty="0">
                <a:solidFill>
                  <a:srgbClr val="0000FF"/>
                </a:solidFill>
                <a:latin typeface="Rockwell" panose="02060603020205020403" pitchFamily="18" charset="0"/>
                <a:ea typeface="Calibri"/>
              </a:rPr>
            </a:br>
            <a:r>
              <a:rPr lang="en-US" sz="2400" dirty="0">
                <a:solidFill>
                  <a:srgbClr val="3A1D00"/>
                </a:solidFill>
                <a:latin typeface="Rockwell" panose="02060603020205020403" pitchFamily="18" charset="0"/>
                <a:ea typeface="Calibri"/>
              </a:rPr>
              <a:t>[show the first segment and the last two segments </a:t>
            </a:r>
            <a:br>
              <a:rPr lang="en-US" sz="2400" dirty="0">
                <a:solidFill>
                  <a:srgbClr val="3A1D00"/>
                </a:solidFill>
                <a:latin typeface="Rockwell" panose="02060603020205020403" pitchFamily="18" charset="0"/>
                <a:ea typeface="Calibri"/>
              </a:rPr>
            </a:br>
            <a:r>
              <a:rPr lang="en-US" sz="2400" dirty="0">
                <a:solidFill>
                  <a:srgbClr val="3A1D00"/>
                </a:solidFill>
                <a:latin typeface="Rockwell" panose="02060603020205020403" pitchFamily="18" charset="0"/>
                <a:ea typeface="Calibri"/>
              </a:rPr>
              <a:t>to summarize the events]</a:t>
            </a:r>
            <a:endParaRPr lang="en-US" sz="3600" dirty="0">
              <a:latin typeface="Rockwell" panose="02060603020205020403" pitchFamily="18" charset="0"/>
            </a:endParaRPr>
          </a:p>
        </p:txBody>
      </p:sp>
    </p:spTree>
    <p:extLst>
      <p:ext uri="{BB962C8B-B14F-4D97-AF65-F5344CB8AC3E}">
        <p14:creationId xmlns:p14="http://schemas.microsoft.com/office/powerpoint/2010/main" val="66358888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Chickamauga</a:t>
            </a:r>
          </a:p>
        </p:txBody>
      </p:sp>
      <p:sp>
        <p:nvSpPr>
          <p:cNvPr id="3" name="Content Placeholder 2"/>
          <p:cNvSpPr>
            <a:spLocks noGrp="1"/>
          </p:cNvSpPr>
          <p:nvPr>
            <p:ph idx="1"/>
          </p:nvPr>
        </p:nvSpPr>
        <p:spPr>
          <a:xfrm>
            <a:off x="0" y="1066800"/>
            <a:ext cx="9144000" cy="5791200"/>
          </a:xfrm>
        </p:spPr>
        <p:txBody>
          <a:bodyPr>
            <a:normAutofit/>
          </a:bodyPr>
          <a:lstStyle/>
          <a:p>
            <a:r>
              <a:rPr lang="en-US" b="1" dirty="0"/>
              <a:t>Georgia</a:t>
            </a:r>
            <a:r>
              <a:rPr lang="en-US" dirty="0"/>
              <a:t> was virtually </a:t>
            </a:r>
            <a:r>
              <a:rPr lang="en-US" b="1" dirty="0"/>
              <a:t>untouched</a:t>
            </a:r>
            <a:r>
              <a:rPr lang="en-US" dirty="0"/>
              <a:t> until the Battle of </a:t>
            </a:r>
            <a:r>
              <a:rPr lang="en-US" b="1" dirty="0"/>
              <a:t>Chickamauga </a:t>
            </a:r>
          </a:p>
          <a:p>
            <a:r>
              <a:rPr lang="en-US" dirty="0"/>
              <a:t>It lasted </a:t>
            </a:r>
            <a:r>
              <a:rPr lang="en-US" b="1" dirty="0"/>
              <a:t>three days </a:t>
            </a:r>
            <a:r>
              <a:rPr lang="en-US" dirty="0"/>
              <a:t>(</a:t>
            </a:r>
            <a:r>
              <a:rPr lang="en-US" b="1" dirty="0"/>
              <a:t>Sept 18-20, 1863</a:t>
            </a:r>
            <a:r>
              <a:rPr lang="en-US" dirty="0"/>
              <a:t>) and was the </a:t>
            </a:r>
            <a:r>
              <a:rPr lang="en-US" b="1" dirty="0"/>
              <a:t>second bloodiest battle </a:t>
            </a:r>
            <a:r>
              <a:rPr lang="en-US" dirty="0"/>
              <a:t>of the entire war (34,000 soldiers killed) </a:t>
            </a:r>
            <a:r>
              <a:rPr lang="en-US" dirty="0">
                <a:solidFill>
                  <a:srgbClr val="FF0000"/>
                </a:solidFill>
              </a:rPr>
              <a:t>What was the bloodiest?</a:t>
            </a:r>
          </a:p>
          <a:p>
            <a:r>
              <a:rPr lang="en-US" dirty="0"/>
              <a:t>Chickamauga was the </a:t>
            </a:r>
            <a:r>
              <a:rPr lang="en-US" b="1" dirty="0"/>
              <a:t>largest battle ever fought in Georgia</a:t>
            </a:r>
            <a:r>
              <a:rPr lang="en-US" dirty="0"/>
              <a:t> (just 10 miles south of the Tennessee border) </a:t>
            </a:r>
          </a:p>
          <a:p>
            <a:r>
              <a:rPr lang="en-US" b="1" dirty="0"/>
              <a:t>Confederate general</a:t>
            </a:r>
            <a:r>
              <a:rPr lang="en-US" dirty="0"/>
              <a:t>: General Braxton </a:t>
            </a:r>
            <a:r>
              <a:rPr lang="en-US" b="1" dirty="0"/>
              <a:t>Bragg </a:t>
            </a:r>
          </a:p>
          <a:p>
            <a:r>
              <a:rPr lang="en-US" b="1" dirty="0"/>
              <a:t>Union General</a:t>
            </a:r>
            <a:r>
              <a:rPr lang="en-US" dirty="0"/>
              <a:t>: General William S. </a:t>
            </a:r>
            <a:r>
              <a:rPr lang="en-US" b="1" dirty="0" err="1"/>
              <a:t>Rosencrans</a:t>
            </a:r>
            <a:endParaRPr lang="en-US" b="1" dirty="0"/>
          </a:p>
        </p:txBody>
      </p:sp>
    </p:spTree>
    <p:extLst>
      <p:ext uri="{BB962C8B-B14F-4D97-AF65-F5344CB8AC3E}">
        <p14:creationId xmlns:p14="http://schemas.microsoft.com/office/powerpoint/2010/main" val="5372608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46221"/>
            <a:ext cx="9144000"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tx1"/>
                </a:solidFill>
                <a:effectLst/>
                <a:latin typeface="inherit"/>
                <a:cs typeface="Arial" pitchFamily="34" charset="0"/>
              </a:rPr>
              <a:t/>
            </a:r>
            <a:br>
              <a:rPr kumimoji="0" lang="en-US" altLang="en-US" sz="700" b="0" i="0" u="none" strike="noStrike" cap="none" normalizeH="0" baseline="0" dirty="0">
                <a:ln>
                  <a:noFill/>
                </a:ln>
                <a:solidFill>
                  <a:schemeClr val="tx1"/>
                </a:solidFill>
                <a:effectLst/>
                <a:latin typeface="inherit"/>
                <a:cs typeface="Arial" pitchFamily="34" charset="0"/>
              </a:rPr>
            </a:br>
            <a:endParaRPr kumimoji="0" lang="en-US" altLang="en-US" sz="700" b="0" i="0" u="none" strike="noStrike" cap="none" normalizeH="0" baseline="0" dirty="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587C5"/>
              </a:solidFill>
              <a:effectLst/>
              <a:latin typeface="inherit"/>
              <a:cs typeface="Arial" pitchFamily="34" charset="0"/>
            </a:endParaRPr>
          </a:p>
        </p:txBody>
      </p:sp>
      <p:pic>
        <p:nvPicPr>
          <p:cNvPr id="6150" name="Picture 6" descr="Chickamauga,Georgia 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986" y="515976"/>
            <a:ext cx="6113424" cy="611342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ttp://img.bestplaces.net/images/more_map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2247900"/>
            <a:ext cx="29908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attle of chickamauga map georgia">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640"/>
          <a:stretch/>
        </p:blipFill>
        <p:spPr bwMode="auto">
          <a:xfrm>
            <a:off x="152400" y="6724"/>
            <a:ext cx="2402540" cy="2487706"/>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a:off x="4572000" y="914400"/>
            <a:ext cx="15240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343400" y="4572000"/>
            <a:ext cx="257175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0694214">
            <a:off x="3324462" y="3404466"/>
            <a:ext cx="2417502" cy="1347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5857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Battle of Chickamauga</a:t>
            </a: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a:t>Chickamauga was part of the Union objective to capture Chattanooga, an important rail center, and then move on to Atlanta, also a significant rail hub. </a:t>
            </a:r>
          </a:p>
          <a:p>
            <a:r>
              <a:rPr lang="en-US" dirty="0"/>
              <a:t>Chickamauga was the largest Union defeat in the Western Theater. </a:t>
            </a:r>
          </a:p>
          <a:p>
            <a:r>
              <a:rPr lang="en-US" dirty="0"/>
              <a:t>HOWEVER, Confederate General Bragg failed to follow Union forces into Chattanooga and, by the time they turned their attention to Chattanooga, it was too late. </a:t>
            </a:r>
          </a:p>
          <a:p>
            <a:r>
              <a:rPr lang="en-US" dirty="0"/>
              <a:t>They were soundly defeated by troops under the command of Union General Ulysses S. Grant. Once Chattanooga was firmly under Union control, it was used as a launching point for Sherman’s Atlanta Campaign. </a:t>
            </a:r>
          </a:p>
          <a:p>
            <a:endParaRPr lang="en-US" dirty="0"/>
          </a:p>
        </p:txBody>
      </p:sp>
    </p:spTree>
    <p:extLst>
      <p:ext uri="{BB962C8B-B14F-4D97-AF65-F5344CB8AC3E}">
        <p14:creationId xmlns:p14="http://schemas.microsoft.com/office/powerpoint/2010/main" val="114351781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Chickamauga- A Confederate Victory</a:t>
            </a:r>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dirty="0"/>
              <a:t>The </a:t>
            </a:r>
            <a:r>
              <a:rPr lang="en-US" b="1" dirty="0"/>
              <a:t>Union</a:t>
            </a:r>
            <a:r>
              <a:rPr lang="en-US" dirty="0"/>
              <a:t> goal was to </a:t>
            </a:r>
            <a:r>
              <a:rPr lang="en-US" b="1" dirty="0"/>
              <a:t>capture Chattanooga, TN</a:t>
            </a:r>
            <a:r>
              <a:rPr lang="en-US" dirty="0"/>
              <a:t>, and important </a:t>
            </a:r>
            <a:r>
              <a:rPr lang="en-US" b="1" dirty="0"/>
              <a:t>rail center</a:t>
            </a:r>
            <a:r>
              <a:rPr lang="en-US" dirty="0"/>
              <a:t>, and then use that as a </a:t>
            </a:r>
            <a:r>
              <a:rPr lang="en-US" b="1" dirty="0"/>
              <a:t>stepping stone </a:t>
            </a:r>
            <a:r>
              <a:rPr lang="en-US" dirty="0"/>
              <a:t>to capture a more important rail road hub, </a:t>
            </a:r>
            <a:r>
              <a:rPr lang="en-US" b="1" dirty="0"/>
              <a:t>Atlanta</a:t>
            </a:r>
            <a:r>
              <a:rPr lang="en-US" dirty="0"/>
              <a:t>. </a:t>
            </a:r>
          </a:p>
          <a:p>
            <a:r>
              <a:rPr lang="en-US" dirty="0"/>
              <a:t>Significance: First, it was the </a:t>
            </a:r>
            <a:r>
              <a:rPr lang="en-US" b="1" dirty="0"/>
              <a:t>largest </a:t>
            </a:r>
            <a:r>
              <a:rPr lang="en-US" b="1" u="sng" dirty="0"/>
              <a:t>Union defeat </a:t>
            </a:r>
            <a:r>
              <a:rPr lang="en-US" b="1" dirty="0"/>
              <a:t>in the West.</a:t>
            </a:r>
            <a:r>
              <a:rPr lang="en-US" dirty="0"/>
              <a:t> Second, due to the </a:t>
            </a:r>
            <a:r>
              <a:rPr lang="en-US" b="1" dirty="0"/>
              <a:t>South’s victory</a:t>
            </a:r>
            <a:r>
              <a:rPr lang="en-US" dirty="0"/>
              <a:t>, the Union’s focus was to </a:t>
            </a:r>
            <a:r>
              <a:rPr lang="en-US" b="1" dirty="0"/>
              <a:t>recapture Chattanooga</a:t>
            </a:r>
            <a:r>
              <a:rPr lang="en-US" dirty="0"/>
              <a:t>. </a:t>
            </a:r>
          </a:p>
          <a:p>
            <a:r>
              <a:rPr lang="en-US" dirty="0"/>
              <a:t>The attack on Chattanooga was a </a:t>
            </a:r>
            <a:r>
              <a:rPr lang="en-US" b="1" dirty="0"/>
              <a:t>southern defeat </a:t>
            </a:r>
            <a:r>
              <a:rPr lang="en-US" dirty="0"/>
              <a:t>that led to the </a:t>
            </a:r>
            <a:r>
              <a:rPr lang="en-US" b="1" dirty="0"/>
              <a:t>promotion</a:t>
            </a:r>
            <a:r>
              <a:rPr lang="en-US" dirty="0"/>
              <a:t> of </a:t>
            </a:r>
            <a:r>
              <a:rPr lang="en-US" b="1" dirty="0"/>
              <a:t>Ulysses S. Grant </a:t>
            </a:r>
            <a:r>
              <a:rPr lang="en-US" dirty="0"/>
              <a:t>as the General of the U.S. Army. Once Chattanooga was securely in Union hands, it was used as a </a:t>
            </a:r>
            <a:r>
              <a:rPr lang="en-US" b="1" dirty="0"/>
              <a:t>launching point </a:t>
            </a:r>
            <a:r>
              <a:rPr lang="en-US" dirty="0"/>
              <a:t>for </a:t>
            </a:r>
            <a:r>
              <a:rPr lang="en-US" b="1" dirty="0"/>
              <a:t>Sherman’s Atlanta Campaign</a:t>
            </a:r>
            <a:r>
              <a:rPr lang="en-US" dirty="0"/>
              <a:t>.</a:t>
            </a:r>
          </a:p>
        </p:txBody>
      </p:sp>
    </p:spTree>
    <p:extLst>
      <p:ext uri="{BB962C8B-B14F-4D97-AF65-F5344CB8AC3E}">
        <p14:creationId xmlns:p14="http://schemas.microsoft.com/office/powerpoint/2010/main" val="148003080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663300">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164" y="76200"/>
            <a:ext cx="8763000" cy="914400"/>
          </a:xfrm>
        </p:spPr>
        <p:txBody>
          <a:bodyPr>
            <a:noAutofit/>
          </a:bodyPr>
          <a:lstStyle/>
          <a:p>
            <a:r>
              <a:rPr lang="en-US" sz="4800" b="1" dirty="0">
                <a:solidFill>
                  <a:srgbClr val="3A1D00"/>
                </a:solidFill>
                <a:latin typeface="Bernard MT Condensed" panose="02050806060905020404" pitchFamily="18" charset="0"/>
              </a:rPr>
              <a:t>Union Blockade of Georgia’s Coast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990600"/>
            <a:ext cx="5513672" cy="4603832"/>
          </a:xfrm>
          <a:prstGeom prst="rect">
            <a:avLst/>
          </a:prstGeom>
          <a:ln>
            <a:solidFill>
              <a:srgbClr val="3A1D00"/>
            </a:solidFill>
          </a:ln>
        </p:spPr>
      </p:pic>
      <p:sp>
        <p:nvSpPr>
          <p:cNvPr id="5" name="Title 1"/>
          <p:cNvSpPr txBox="1">
            <a:spLocks/>
          </p:cNvSpPr>
          <p:nvPr/>
        </p:nvSpPr>
        <p:spPr>
          <a:xfrm>
            <a:off x="152400" y="5800025"/>
            <a:ext cx="87630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A1D00"/>
                </a:solidFill>
                <a:latin typeface="Bernard MT Condensed" panose="02050806060905020404" pitchFamily="18" charset="0"/>
              </a:rPr>
              <a:t>The Union Blockade is often referred to as the “Anaconda Plan”. What does that mean and why?</a:t>
            </a:r>
          </a:p>
        </p:txBody>
      </p:sp>
    </p:spTree>
    <p:extLst>
      <p:ext uri="{BB962C8B-B14F-4D97-AF65-F5344CB8AC3E}">
        <p14:creationId xmlns:p14="http://schemas.microsoft.com/office/powerpoint/2010/main" val="128082852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 Blockade of the Coast</a:t>
            </a:r>
          </a:p>
        </p:txBody>
      </p:sp>
      <p:sp>
        <p:nvSpPr>
          <p:cNvPr id="3" name="Content Placeholder 2"/>
          <p:cNvSpPr>
            <a:spLocks noGrp="1"/>
          </p:cNvSpPr>
          <p:nvPr>
            <p:ph idx="1"/>
          </p:nvPr>
        </p:nvSpPr>
        <p:spPr/>
        <p:txBody>
          <a:bodyPr/>
          <a:lstStyle/>
          <a:p>
            <a:r>
              <a:rPr lang="en-US" dirty="0"/>
              <a:t>One of the United States’ most important </a:t>
            </a:r>
            <a:r>
              <a:rPr lang="en-US" b="1" dirty="0"/>
              <a:t>strategies</a:t>
            </a:r>
            <a:r>
              <a:rPr lang="en-US" dirty="0"/>
              <a:t> during the Civil War </a:t>
            </a:r>
          </a:p>
          <a:p>
            <a:r>
              <a:rPr lang="en-US" dirty="0"/>
              <a:t>The </a:t>
            </a:r>
            <a:r>
              <a:rPr lang="en-US" b="1" dirty="0"/>
              <a:t>North’s</a:t>
            </a:r>
            <a:r>
              <a:rPr lang="en-US" dirty="0"/>
              <a:t> objective was to use its </a:t>
            </a:r>
            <a:r>
              <a:rPr lang="en-US" b="1" dirty="0"/>
              <a:t>superior navy</a:t>
            </a:r>
            <a:r>
              <a:rPr lang="en-US" dirty="0"/>
              <a:t> to prevent the South from </a:t>
            </a:r>
            <a:r>
              <a:rPr lang="en-US" b="1" dirty="0"/>
              <a:t>shipping</a:t>
            </a:r>
            <a:r>
              <a:rPr lang="en-US" dirty="0"/>
              <a:t>  </a:t>
            </a:r>
            <a:r>
              <a:rPr lang="en-US" b="1" dirty="0"/>
              <a:t>cotton</a:t>
            </a:r>
            <a:r>
              <a:rPr lang="en-US" dirty="0"/>
              <a:t> to England and France in return for weapons and other supplies </a:t>
            </a:r>
          </a:p>
          <a:p>
            <a:r>
              <a:rPr lang="en-US" dirty="0"/>
              <a:t>Often called the “</a:t>
            </a:r>
            <a:r>
              <a:rPr lang="en-US" b="1" dirty="0"/>
              <a:t>Anaconda Plan</a:t>
            </a:r>
            <a:r>
              <a:rPr lang="en-US" dirty="0"/>
              <a:t>” due to its intention of “</a:t>
            </a:r>
            <a:r>
              <a:rPr lang="en-US" b="1" dirty="0"/>
              <a:t>Squeezing</a:t>
            </a:r>
            <a:r>
              <a:rPr lang="en-US" dirty="0"/>
              <a:t>” the CSA to death”</a:t>
            </a:r>
          </a:p>
        </p:txBody>
      </p:sp>
    </p:spTree>
    <p:extLst>
      <p:ext uri="{BB962C8B-B14F-4D97-AF65-F5344CB8AC3E}">
        <p14:creationId xmlns:p14="http://schemas.microsoft.com/office/powerpoint/2010/main" val="28370584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b="1" dirty="0"/>
              <a:t>At first, the Union blockade was not successful </a:t>
            </a:r>
            <a:r>
              <a:rPr lang="en-US" dirty="0"/>
              <a:t>and almost 9 out of 10 </a:t>
            </a:r>
            <a:r>
              <a:rPr lang="en-US" b="1" dirty="0"/>
              <a:t>“blockade runners,” private citizens who took the risk of evading the Union blockade for the chance at huge profits, </a:t>
            </a:r>
            <a:r>
              <a:rPr lang="en-US" dirty="0"/>
              <a:t>were able to make it to Europe and back. </a:t>
            </a:r>
          </a:p>
          <a:p>
            <a:r>
              <a:rPr lang="en-US" b="1" dirty="0"/>
              <a:t>Things changed when the North destroyed the brick Fort Pulaski </a:t>
            </a:r>
            <a:r>
              <a:rPr lang="en-US" dirty="0"/>
              <a:t>with cannons. The North restricted attempts to sneak past the Union blockade, and built several gun boats, including 3 “ironclads.” </a:t>
            </a:r>
          </a:p>
          <a:p>
            <a:r>
              <a:rPr lang="en-US" dirty="0"/>
              <a:t>GA was unable to deal with the powerful Union Navy. The US also made several attacks on GA including occupying St. Simons Island and attacking the port town of Darien.</a:t>
            </a:r>
          </a:p>
        </p:txBody>
      </p:sp>
    </p:spTree>
    <p:extLst>
      <p:ext uri="{BB962C8B-B14F-4D97-AF65-F5344CB8AC3E}">
        <p14:creationId xmlns:p14="http://schemas.microsoft.com/office/powerpoint/2010/main" val="39266095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663300">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03679" y="181277"/>
            <a:ext cx="4495800" cy="4191000"/>
          </a:xfrm>
        </p:spPr>
        <p:txBody>
          <a:bodyPr>
            <a:noAutofit/>
          </a:bodyPr>
          <a:lstStyle/>
          <a:p>
            <a:r>
              <a:rPr lang="en-US" sz="6300" b="1" dirty="0">
                <a:solidFill>
                  <a:srgbClr val="3A1D00"/>
                </a:solidFill>
                <a:latin typeface="Bernard MT Condensed" panose="02050806060905020404" pitchFamily="18" charset="0"/>
              </a:rPr>
              <a:t>Union Blockade of Georgia’s Coast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97" y="181277"/>
            <a:ext cx="4127500" cy="3098800"/>
          </a:xfrm>
          <a:prstGeom prst="rect">
            <a:avLst/>
          </a:prstGeom>
          <a:ln>
            <a:solidFill>
              <a:srgbClr val="3A1D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29000"/>
            <a:ext cx="4550994" cy="3251590"/>
          </a:xfrm>
          <a:prstGeom prst="rect">
            <a:avLst/>
          </a:prstGeom>
        </p:spPr>
      </p:pic>
      <p:sp>
        <p:nvSpPr>
          <p:cNvPr id="4" name="Rectangle 3"/>
          <p:cNvSpPr/>
          <p:nvPr/>
        </p:nvSpPr>
        <p:spPr>
          <a:xfrm>
            <a:off x="4800600" y="4593130"/>
            <a:ext cx="4114800" cy="1384995"/>
          </a:xfrm>
          <a:prstGeom prst="rect">
            <a:avLst/>
          </a:prstGeom>
        </p:spPr>
        <p:txBody>
          <a:bodyPr wrap="square">
            <a:spAutoFit/>
          </a:bodyPr>
          <a:lstStyle/>
          <a:p>
            <a:pPr algn="ctr"/>
            <a:r>
              <a:rPr lang="en-US" sz="2800" dirty="0">
                <a:solidFill>
                  <a:srgbClr val="3A1D00"/>
                </a:solidFill>
                <a:latin typeface="Rockwell" panose="02060603020205020403" pitchFamily="18" charset="0"/>
                <a:ea typeface="Calibri"/>
                <a:hlinkClick r:id="rId4"/>
              </a:rPr>
              <a:t>Blockade Runners in the American Civil War</a:t>
            </a:r>
            <a:r>
              <a:rPr lang="en-US" sz="2800" dirty="0">
                <a:solidFill>
                  <a:srgbClr val="3A1D00"/>
                </a:solidFill>
                <a:latin typeface="Rockwell" panose="02060603020205020403" pitchFamily="18" charset="0"/>
                <a:ea typeface="Calibri"/>
              </a:rPr>
              <a:t> [5:28]</a:t>
            </a:r>
            <a:endParaRPr lang="en-US" sz="4000" dirty="0">
              <a:latin typeface="Rockwell" panose="02060603020205020403" pitchFamily="18" charset="0"/>
            </a:endParaRPr>
          </a:p>
        </p:txBody>
      </p:sp>
    </p:spTree>
    <p:extLst>
      <p:ext uri="{BB962C8B-B14F-4D97-AF65-F5344CB8AC3E}">
        <p14:creationId xmlns:p14="http://schemas.microsoft.com/office/powerpoint/2010/main" val="340646774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33400"/>
            <a:ext cx="8686800" cy="5370701"/>
          </a:xfrm>
          <a:prstGeom prst="rect">
            <a:avLst/>
          </a:prstGeom>
        </p:spPr>
        <p:txBody>
          <a:bodyPr wrap="square">
            <a:spAutoFit/>
          </a:bodyPr>
          <a:lstStyle/>
          <a:p>
            <a:pPr algn="ctr"/>
            <a:endParaRPr lang="en-US" b="1" u="sng" dirty="0"/>
          </a:p>
          <a:p>
            <a:pPr algn="ctr"/>
            <a:r>
              <a:rPr lang="en-US" sz="2800" b="1" u="sng" dirty="0" smtClean="0"/>
              <a:t>TRUE or FALSE</a:t>
            </a:r>
          </a:p>
          <a:p>
            <a:pPr>
              <a:lnSpc>
                <a:spcPct val="150000"/>
              </a:lnSpc>
            </a:pPr>
            <a:r>
              <a:rPr lang="en-US" b="1" dirty="0" smtClean="0"/>
              <a:t>1. </a:t>
            </a:r>
            <a:r>
              <a:rPr lang="en-US" sz="2200" b="1" dirty="0" smtClean="0"/>
              <a:t>The </a:t>
            </a:r>
            <a:r>
              <a:rPr lang="en-US" sz="2200" b="1" dirty="0"/>
              <a:t>Union blockade attempted to cripple the South’s economy.</a:t>
            </a:r>
          </a:p>
          <a:p>
            <a:pPr>
              <a:lnSpc>
                <a:spcPct val="150000"/>
              </a:lnSpc>
            </a:pPr>
            <a:r>
              <a:rPr lang="en-US" sz="2200" b="1" dirty="0"/>
              <a:t>2. Blockade runners carried large supply loads to the Confederacy.</a:t>
            </a:r>
          </a:p>
          <a:p>
            <a:pPr>
              <a:lnSpc>
                <a:spcPct val="150000"/>
              </a:lnSpc>
            </a:pPr>
            <a:r>
              <a:rPr lang="en-US" sz="2200" b="1" dirty="0"/>
              <a:t>3. The Union blockade was part of the Anaconda Plan.</a:t>
            </a:r>
          </a:p>
          <a:p>
            <a:pPr>
              <a:lnSpc>
                <a:spcPct val="150000"/>
              </a:lnSpc>
            </a:pPr>
            <a:r>
              <a:rPr lang="en-US" sz="2200" b="1" dirty="0"/>
              <a:t>4. The North did not start their blockade of the South until the end of</a:t>
            </a:r>
          </a:p>
          <a:p>
            <a:pPr>
              <a:lnSpc>
                <a:spcPct val="150000"/>
              </a:lnSpc>
            </a:pPr>
            <a:r>
              <a:rPr lang="en-US" sz="2200" b="1" dirty="0"/>
              <a:t>the war.</a:t>
            </a:r>
          </a:p>
          <a:p>
            <a:pPr>
              <a:lnSpc>
                <a:spcPct val="150000"/>
              </a:lnSpc>
            </a:pPr>
            <a:r>
              <a:rPr lang="en-US" sz="2200" b="1" dirty="0"/>
              <a:t>5. Some members of the British Royal Navy helped the Confederacy.</a:t>
            </a:r>
          </a:p>
          <a:p>
            <a:pPr>
              <a:lnSpc>
                <a:spcPct val="150000"/>
              </a:lnSpc>
            </a:pPr>
            <a:r>
              <a:rPr lang="en-US" sz="2200" b="1" dirty="0"/>
              <a:t>6. The South hoped to trade cotton for weapons.</a:t>
            </a:r>
          </a:p>
          <a:p>
            <a:pPr>
              <a:lnSpc>
                <a:spcPct val="150000"/>
              </a:lnSpc>
            </a:pPr>
            <a:r>
              <a:rPr lang="en-US" sz="2200" b="1" dirty="0"/>
              <a:t>7. The Union blockade only lasted two years of the Civil War.</a:t>
            </a:r>
          </a:p>
          <a:p>
            <a:pPr>
              <a:lnSpc>
                <a:spcPct val="150000"/>
              </a:lnSpc>
            </a:pPr>
            <a:r>
              <a:rPr lang="en-US" sz="2200" b="1" dirty="0"/>
              <a:t>8. Ships were stationed along the Atlantic and Gulf Coasts</a:t>
            </a:r>
            <a:r>
              <a:rPr lang="en-US" sz="2200" b="1" dirty="0" smtClean="0"/>
              <a:t>.</a:t>
            </a:r>
            <a:endParaRPr lang="en-US" sz="2200" b="1" dirty="0"/>
          </a:p>
        </p:txBody>
      </p:sp>
    </p:spTree>
    <p:extLst>
      <p:ext uri="{BB962C8B-B14F-4D97-AF65-F5344CB8AC3E}">
        <p14:creationId xmlns:p14="http://schemas.microsoft.com/office/powerpoint/2010/main" val="40096159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25" y="133150"/>
            <a:ext cx="8763000" cy="1619450"/>
          </a:xfrm>
        </p:spPr>
        <p:txBody>
          <a:bodyPr>
            <a:noAutofit/>
          </a:bodyPr>
          <a:lstStyle/>
          <a:p>
            <a:r>
              <a:rPr lang="en-US" sz="3200" dirty="0"/>
              <a:t>By 1861, most southern states had seceded from the Union and the Confederate States of America (CSA) was formed.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05000"/>
            <a:ext cx="6694878" cy="4724400"/>
          </a:xfrm>
          <a:prstGeom prst="rect">
            <a:avLst/>
          </a:prstGeom>
        </p:spPr>
      </p:pic>
    </p:spTree>
    <p:extLst>
      <p:ext uri="{BB962C8B-B14F-4D97-AF65-F5344CB8AC3E}">
        <p14:creationId xmlns:p14="http://schemas.microsoft.com/office/powerpoint/2010/main" val="30076913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2350"/>
            <a:ext cx="8763000" cy="1066800"/>
          </a:xfrm>
        </p:spPr>
        <p:txBody>
          <a:bodyPr>
            <a:noAutofit/>
          </a:bodyPr>
          <a:lstStyle/>
          <a:p>
            <a:r>
              <a:rPr lang="en-US" sz="6000" b="1" dirty="0">
                <a:solidFill>
                  <a:srgbClr val="3A1D00"/>
                </a:solidFill>
                <a:latin typeface="Bernard MT Condensed" panose="02050806060905020404" pitchFamily="18" charset="0"/>
              </a:rPr>
              <a:t>Sherman’s Atlanta Campaign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95400"/>
            <a:ext cx="7467600" cy="5512668"/>
          </a:xfrm>
          <a:prstGeom prst="rect">
            <a:avLst/>
          </a:prstGeom>
        </p:spPr>
      </p:pic>
      <p:sp>
        <p:nvSpPr>
          <p:cNvPr id="6" name="Oval 5"/>
          <p:cNvSpPr/>
          <p:nvPr/>
        </p:nvSpPr>
        <p:spPr>
          <a:xfrm>
            <a:off x="1704475" y="2353377"/>
            <a:ext cx="1295400" cy="1219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99875" y="5334000"/>
            <a:ext cx="5915525" cy="1323439"/>
          </a:xfrm>
          <a:prstGeom prst="rect">
            <a:avLst/>
          </a:prstGeom>
          <a:noFill/>
        </p:spPr>
        <p:txBody>
          <a:bodyPr wrap="square" rtlCol="0">
            <a:spAutoFit/>
          </a:bodyPr>
          <a:lstStyle/>
          <a:p>
            <a:pPr algn="ctr"/>
            <a:r>
              <a:rPr lang="en-US" sz="4000" b="1" dirty="0">
                <a:solidFill>
                  <a:srgbClr val="3A1D00"/>
                </a:solidFill>
                <a:latin typeface="Rockwell" panose="02060603020205020403" pitchFamily="18" charset="0"/>
              </a:rPr>
              <a:t>Why was the capture of Atlanta critical? </a:t>
            </a:r>
          </a:p>
        </p:txBody>
      </p:sp>
    </p:spTree>
    <p:extLst>
      <p:ext uri="{BB962C8B-B14F-4D97-AF65-F5344CB8AC3E}">
        <p14:creationId xmlns:p14="http://schemas.microsoft.com/office/powerpoint/2010/main" val="19845314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Sherman’s Atlanta Campaign</a:t>
            </a:r>
          </a:p>
        </p:txBody>
      </p:sp>
      <p:sp>
        <p:nvSpPr>
          <p:cNvPr id="3" name="Content Placeholder 2"/>
          <p:cNvSpPr>
            <a:spLocks noGrp="1"/>
          </p:cNvSpPr>
          <p:nvPr>
            <p:ph idx="1"/>
          </p:nvPr>
        </p:nvSpPr>
        <p:spPr>
          <a:xfrm>
            <a:off x="76200" y="1371600"/>
            <a:ext cx="8915400" cy="5486400"/>
          </a:xfrm>
        </p:spPr>
        <p:txBody>
          <a:bodyPr>
            <a:normAutofit/>
          </a:bodyPr>
          <a:lstStyle/>
          <a:p>
            <a:r>
              <a:rPr lang="en-US" dirty="0"/>
              <a:t>Sherman had two separate military campaigns in Georgia, the first was to </a:t>
            </a:r>
            <a:r>
              <a:rPr lang="en-US" b="1" dirty="0"/>
              <a:t>capture Atlanta </a:t>
            </a:r>
          </a:p>
          <a:p>
            <a:r>
              <a:rPr lang="en-US" dirty="0"/>
              <a:t>Atlanta was a major </a:t>
            </a:r>
            <a:r>
              <a:rPr lang="en-US" b="1" dirty="0"/>
              <a:t>railroad hub</a:t>
            </a:r>
            <a:r>
              <a:rPr lang="en-US" dirty="0"/>
              <a:t>, so it was a strategic move to </a:t>
            </a:r>
            <a:r>
              <a:rPr lang="en-US" b="1" dirty="0"/>
              <a:t>control</a:t>
            </a:r>
            <a:r>
              <a:rPr lang="en-US" dirty="0"/>
              <a:t> the city </a:t>
            </a:r>
          </a:p>
          <a:p>
            <a:r>
              <a:rPr lang="en-US" dirty="0"/>
              <a:t>The capture of Atlanta was a </a:t>
            </a:r>
            <a:r>
              <a:rPr lang="en-US" b="1" dirty="0"/>
              <a:t>major blow </a:t>
            </a:r>
            <a:r>
              <a:rPr lang="en-US" dirty="0"/>
              <a:t>to the South </a:t>
            </a:r>
          </a:p>
          <a:p>
            <a:r>
              <a:rPr lang="en-US" dirty="0"/>
              <a:t>It took Sherman almost </a:t>
            </a:r>
            <a:r>
              <a:rPr lang="en-US" b="1" dirty="0"/>
              <a:t>4 ½ months</a:t>
            </a:r>
            <a:r>
              <a:rPr lang="en-US" dirty="0"/>
              <a:t>. There was not one major battle but rather </a:t>
            </a:r>
            <a:r>
              <a:rPr lang="en-US" b="1" dirty="0"/>
              <a:t>several small battles</a:t>
            </a:r>
            <a:r>
              <a:rPr lang="en-US" dirty="0"/>
              <a:t> that allowed Sherman to get close enough to </a:t>
            </a:r>
            <a:r>
              <a:rPr lang="en-US" b="1" dirty="0"/>
              <a:t>bombard</a:t>
            </a:r>
            <a:r>
              <a:rPr lang="en-US" dirty="0"/>
              <a:t> it with </a:t>
            </a:r>
            <a:r>
              <a:rPr lang="en-US" b="1" dirty="0"/>
              <a:t>cannon fire</a:t>
            </a:r>
          </a:p>
        </p:txBody>
      </p:sp>
    </p:spTree>
    <p:extLst>
      <p:ext uri="{BB962C8B-B14F-4D97-AF65-F5344CB8AC3E}">
        <p14:creationId xmlns:p14="http://schemas.microsoft.com/office/powerpoint/2010/main" val="41632747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Sherman’s Atlanta Campaign</a:t>
            </a:r>
          </a:p>
        </p:txBody>
      </p:sp>
      <p:sp>
        <p:nvSpPr>
          <p:cNvPr id="3" name="Content Placeholder 2"/>
          <p:cNvSpPr>
            <a:spLocks noGrp="1"/>
          </p:cNvSpPr>
          <p:nvPr>
            <p:ph idx="1"/>
          </p:nvPr>
        </p:nvSpPr>
        <p:spPr/>
        <p:txBody>
          <a:bodyPr/>
          <a:lstStyle/>
          <a:p>
            <a:r>
              <a:rPr lang="en-US" b="1" dirty="0"/>
              <a:t>Confederate</a:t>
            </a:r>
            <a:r>
              <a:rPr lang="en-US" dirty="0"/>
              <a:t> General Hood was forced to </a:t>
            </a:r>
            <a:r>
              <a:rPr lang="en-US" b="1" dirty="0"/>
              <a:t>withdraw</a:t>
            </a:r>
            <a:r>
              <a:rPr lang="en-US" dirty="0"/>
              <a:t> from Atlanta on </a:t>
            </a:r>
            <a:r>
              <a:rPr lang="en-US" b="1" dirty="0"/>
              <a:t>September 2, 1864</a:t>
            </a:r>
          </a:p>
          <a:p>
            <a:r>
              <a:rPr lang="en-US" dirty="0"/>
              <a:t>The capture of Atlanta was critical not only due to Atlanta’s </a:t>
            </a:r>
            <a:r>
              <a:rPr lang="en-US" b="1" dirty="0"/>
              <a:t>industrial</a:t>
            </a:r>
            <a:r>
              <a:rPr lang="en-US" dirty="0"/>
              <a:t> role, but also because it gave the North a </a:t>
            </a:r>
            <a:r>
              <a:rPr lang="en-US" b="1" dirty="0"/>
              <a:t>victory</a:t>
            </a:r>
            <a:r>
              <a:rPr lang="en-US" dirty="0"/>
              <a:t> to </a:t>
            </a:r>
            <a:r>
              <a:rPr lang="en-US" b="1" dirty="0"/>
              <a:t>celebrate</a:t>
            </a:r>
            <a:r>
              <a:rPr lang="en-US" dirty="0"/>
              <a:t> and the </a:t>
            </a:r>
            <a:r>
              <a:rPr lang="en-US" b="1" dirty="0"/>
              <a:t>will power </a:t>
            </a:r>
            <a:r>
              <a:rPr lang="en-US" dirty="0"/>
              <a:t>to continue fighting. It also assured </a:t>
            </a:r>
            <a:r>
              <a:rPr lang="en-US" b="1" dirty="0"/>
              <a:t>Lincoln’s presidential re-election</a:t>
            </a:r>
          </a:p>
        </p:txBody>
      </p:sp>
    </p:spTree>
    <p:extLst>
      <p:ext uri="{BB962C8B-B14F-4D97-AF65-F5344CB8AC3E}">
        <p14:creationId xmlns:p14="http://schemas.microsoft.com/office/powerpoint/2010/main" val="14600476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5943600"/>
          </a:xfrm>
        </p:spPr>
        <p:txBody>
          <a:bodyPr>
            <a:noAutofit/>
          </a:bodyPr>
          <a:lstStyle/>
          <a:p>
            <a:r>
              <a:rPr lang="en-US" sz="4800" dirty="0">
                <a:solidFill>
                  <a:srgbClr val="3A1D00"/>
                </a:solidFill>
                <a:latin typeface="Bernard MT Condensed" panose="02050806060905020404" pitchFamily="18" charset="0"/>
              </a:rPr>
              <a:t>The capture of Atlanta was critical not only due to Atlanta’s industrial role for the South, but also because it gave the North a victory to celebrate and assured Lincoln’s re-election.</a:t>
            </a:r>
          </a:p>
        </p:txBody>
      </p:sp>
    </p:spTree>
    <p:extLst>
      <p:ext uri="{BB962C8B-B14F-4D97-AF65-F5344CB8AC3E}">
        <p14:creationId xmlns:p14="http://schemas.microsoft.com/office/powerpoint/2010/main" val="358386250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6148"/>
            <a:ext cx="4876800" cy="691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8254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534" y="1066800"/>
            <a:ext cx="8077200" cy="2895600"/>
          </a:xfrm>
        </p:spPr>
        <p:txBody>
          <a:bodyPr>
            <a:noAutofit/>
          </a:bodyPr>
          <a:lstStyle/>
          <a:p>
            <a:r>
              <a:rPr lang="en-US" sz="8800" b="1" dirty="0">
                <a:solidFill>
                  <a:srgbClr val="3A1D00"/>
                </a:solidFill>
                <a:latin typeface="Bernard MT Condensed" panose="02050806060905020404" pitchFamily="18" charset="0"/>
              </a:rPr>
              <a:t>Sherman’s Atlanta Campaign</a:t>
            </a:r>
          </a:p>
        </p:txBody>
      </p:sp>
      <p:sp>
        <p:nvSpPr>
          <p:cNvPr id="3" name="Rectangle 2"/>
          <p:cNvSpPr/>
          <p:nvPr/>
        </p:nvSpPr>
        <p:spPr>
          <a:xfrm>
            <a:off x="1295400" y="4419600"/>
            <a:ext cx="6629400" cy="1446550"/>
          </a:xfrm>
          <a:prstGeom prst="rect">
            <a:avLst/>
          </a:prstGeom>
        </p:spPr>
        <p:txBody>
          <a:bodyPr wrap="square">
            <a:spAutoFit/>
          </a:bodyPr>
          <a:lstStyle/>
          <a:p>
            <a:pPr algn="ctr"/>
            <a:r>
              <a:rPr lang="en-US" sz="4400" b="1" dirty="0">
                <a:solidFill>
                  <a:srgbClr val="3A1D00"/>
                </a:solidFill>
                <a:latin typeface="Rockwell" panose="02060603020205020403" pitchFamily="18" charset="0"/>
                <a:hlinkClick r:id="rId2"/>
              </a:rPr>
              <a:t>General Sherman Captures Atlanta </a:t>
            </a:r>
            <a:r>
              <a:rPr lang="en-US" sz="4400" b="1" dirty="0">
                <a:solidFill>
                  <a:srgbClr val="3A1D00"/>
                </a:solidFill>
                <a:latin typeface="Rockwell" panose="02060603020205020403" pitchFamily="18" charset="0"/>
              </a:rPr>
              <a:t>[2:08]</a:t>
            </a:r>
            <a:endParaRPr lang="en-US" sz="4400" dirty="0">
              <a:latin typeface="Rockwell" panose="02060603020205020403" pitchFamily="18" charset="0"/>
            </a:endParaRPr>
          </a:p>
        </p:txBody>
      </p:sp>
    </p:spTree>
    <p:extLst>
      <p:ext uri="{BB962C8B-B14F-4D97-AF65-F5344CB8AC3E}">
        <p14:creationId xmlns:p14="http://schemas.microsoft.com/office/powerpoint/2010/main" val="136992202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596" y="0"/>
            <a:ext cx="6489362" cy="6858000"/>
          </a:xfrm>
          <a:prstGeom prst="rect">
            <a:avLst/>
          </a:prstGeom>
        </p:spPr>
      </p:pic>
      <p:sp>
        <p:nvSpPr>
          <p:cNvPr id="2" name="Title 1"/>
          <p:cNvSpPr>
            <a:spLocks noGrp="1"/>
          </p:cNvSpPr>
          <p:nvPr>
            <p:ph type="ctrTitle"/>
          </p:nvPr>
        </p:nvSpPr>
        <p:spPr>
          <a:xfrm>
            <a:off x="76200" y="4267200"/>
            <a:ext cx="6705600" cy="2209800"/>
          </a:xfrm>
        </p:spPr>
        <p:txBody>
          <a:bodyPr>
            <a:noAutofit/>
          </a:bodyPr>
          <a:lstStyle/>
          <a:p>
            <a:pPr algn="l"/>
            <a:r>
              <a:rPr lang="en-US" sz="8000" b="1" dirty="0">
                <a:solidFill>
                  <a:srgbClr val="0000CC"/>
                </a:solidFill>
                <a:latin typeface="Bernard MT Condensed" panose="02050806060905020404" pitchFamily="18" charset="0"/>
              </a:rPr>
              <a:t>Sherman’s </a:t>
            </a:r>
            <a:br>
              <a:rPr lang="en-US" sz="8000" b="1" dirty="0">
                <a:solidFill>
                  <a:srgbClr val="0000CC"/>
                </a:solidFill>
                <a:latin typeface="Bernard MT Condensed" panose="02050806060905020404" pitchFamily="18" charset="0"/>
              </a:rPr>
            </a:br>
            <a:r>
              <a:rPr lang="en-US" sz="8000" b="1" dirty="0">
                <a:solidFill>
                  <a:srgbClr val="0000CC"/>
                </a:solidFill>
                <a:latin typeface="Bernard MT Condensed" panose="02050806060905020404" pitchFamily="18" charset="0"/>
              </a:rPr>
              <a:t>March to the Sea</a:t>
            </a:r>
          </a:p>
        </p:txBody>
      </p:sp>
    </p:spTree>
    <p:extLst>
      <p:ext uri="{BB962C8B-B14F-4D97-AF65-F5344CB8AC3E}">
        <p14:creationId xmlns:p14="http://schemas.microsoft.com/office/powerpoint/2010/main" val="33763849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011"/>
            <a:ext cx="8534400" cy="6880859"/>
          </a:xfrm>
          <a:prstGeom prst="rect">
            <a:avLst/>
          </a:prstGeom>
        </p:spPr>
      </p:pic>
    </p:spTree>
    <p:extLst>
      <p:ext uri="{BB962C8B-B14F-4D97-AF65-F5344CB8AC3E}">
        <p14:creationId xmlns:p14="http://schemas.microsoft.com/office/powerpoint/2010/main" val="373123222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15" y="228600"/>
            <a:ext cx="8095873" cy="6400800"/>
          </a:xfrm>
          <a:prstGeom prst="rect">
            <a:avLst/>
          </a:prstGeom>
        </p:spPr>
      </p:pic>
    </p:spTree>
    <p:extLst>
      <p:ext uri="{BB962C8B-B14F-4D97-AF65-F5344CB8AC3E}">
        <p14:creationId xmlns:p14="http://schemas.microsoft.com/office/powerpoint/2010/main" val="195701398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Sherman’s March to the Sea</a:t>
            </a:r>
          </a:p>
        </p:txBody>
      </p:sp>
      <p:sp>
        <p:nvSpPr>
          <p:cNvPr id="3" name="Content Placeholder 2"/>
          <p:cNvSpPr>
            <a:spLocks noGrp="1"/>
          </p:cNvSpPr>
          <p:nvPr>
            <p:ph idx="1"/>
          </p:nvPr>
        </p:nvSpPr>
        <p:spPr>
          <a:xfrm>
            <a:off x="0" y="990600"/>
            <a:ext cx="9144000" cy="5867400"/>
          </a:xfrm>
        </p:spPr>
        <p:txBody>
          <a:bodyPr>
            <a:normAutofit/>
          </a:bodyPr>
          <a:lstStyle/>
          <a:p>
            <a:r>
              <a:rPr lang="en-US" dirty="0"/>
              <a:t>The movement of General William T. Sherman’s Union forces </a:t>
            </a:r>
            <a:r>
              <a:rPr lang="en-US" b="1" dirty="0"/>
              <a:t>from</a:t>
            </a:r>
            <a:r>
              <a:rPr lang="en-US" dirty="0"/>
              <a:t> </a:t>
            </a:r>
            <a:r>
              <a:rPr lang="en-US" b="1" dirty="0"/>
              <a:t>Atlanta, </a:t>
            </a:r>
            <a:r>
              <a:rPr lang="en-US" dirty="0"/>
              <a:t>Georgia, to the </a:t>
            </a:r>
            <a:r>
              <a:rPr lang="en-US" b="1" dirty="0"/>
              <a:t>port of Savannah</a:t>
            </a:r>
            <a:r>
              <a:rPr lang="en-US" dirty="0"/>
              <a:t>, resulting in the </a:t>
            </a:r>
            <a:r>
              <a:rPr lang="en-US" b="1" dirty="0"/>
              <a:t>capture</a:t>
            </a:r>
            <a:r>
              <a:rPr lang="en-US" dirty="0"/>
              <a:t> of the port. </a:t>
            </a:r>
          </a:p>
          <a:p>
            <a:r>
              <a:rPr lang="en-US" dirty="0"/>
              <a:t>The march </a:t>
            </a:r>
            <a:r>
              <a:rPr lang="en-US" b="1" dirty="0"/>
              <a:t>destroyed</a:t>
            </a:r>
            <a:r>
              <a:rPr lang="en-US" dirty="0"/>
              <a:t> much of the </a:t>
            </a:r>
            <a:r>
              <a:rPr lang="en-US" b="1" dirty="0"/>
              <a:t>Confederate</a:t>
            </a:r>
            <a:r>
              <a:rPr lang="en-US" dirty="0"/>
              <a:t> army’s </a:t>
            </a:r>
            <a:r>
              <a:rPr lang="en-US" b="1" dirty="0"/>
              <a:t>infrastructure, support, and trade routes </a:t>
            </a:r>
          </a:p>
          <a:p>
            <a:r>
              <a:rPr lang="en-US" dirty="0"/>
              <a:t>Sherman wanted to end the war </a:t>
            </a:r>
            <a:r>
              <a:rPr lang="en-US" b="1" dirty="0"/>
              <a:t>quickly</a:t>
            </a:r>
            <a:r>
              <a:rPr lang="en-US" dirty="0"/>
              <a:t> and </a:t>
            </a:r>
            <a:r>
              <a:rPr lang="en-US" b="1" dirty="0"/>
              <a:t>punish</a:t>
            </a:r>
            <a:r>
              <a:rPr lang="en-US" dirty="0"/>
              <a:t> the South for starting the war </a:t>
            </a:r>
          </a:p>
          <a:p>
            <a:r>
              <a:rPr lang="en-US" dirty="0"/>
              <a:t>The march began on </a:t>
            </a:r>
            <a:r>
              <a:rPr lang="en-US" b="1" dirty="0"/>
              <a:t>November 15, 1864 </a:t>
            </a:r>
            <a:r>
              <a:rPr lang="en-US" dirty="0"/>
              <a:t>and ended on </a:t>
            </a:r>
            <a:r>
              <a:rPr lang="en-US" b="1" dirty="0"/>
              <a:t>December 21, 1864. </a:t>
            </a:r>
          </a:p>
          <a:p>
            <a:r>
              <a:rPr lang="en-US" dirty="0"/>
              <a:t>The path he took was 300 miles long and 60 miles wide.</a:t>
            </a:r>
            <a:endParaRPr lang="en-US" b="1" dirty="0"/>
          </a:p>
        </p:txBody>
      </p:sp>
    </p:spTree>
    <p:extLst>
      <p:ext uri="{BB962C8B-B14F-4D97-AF65-F5344CB8AC3E}">
        <p14:creationId xmlns:p14="http://schemas.microsoft.com/office/powerpoint/2010/main" val="18900771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534400" cy="47244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7200" y="1143000"/>
            <a:ext cx="8229600" cy="4495800"/>
          </a:xfrm>
        </p:spPr>
        <p:txBody>
          <a:bodyPr>
            <a:noAutofit/>
          </a:bodyPr>
          <a:lstStyle/>
          <a:p>
            <a:r>
              <a:rPr lang="en-US" b="1" dirty="0">
                <a:solidFill>
                  <a:srgbClr val="3A1D00"/>
                </a:solidFill>
                <a:latin typeface="Rockwell" panose="02060603020205020403" pitchFamily="18" charset="0"/>
              </a:rPr>
              <a:t>In this lesson you will learn about </a:t>
            </a:r>
            <a:r>
              <a:rPr lang="en-US" b="1" u="sng" dirty="0">
                <a:solidFill>
                  <a:srgbClr val="3A1D00"/>
                </a:solidFill>
                <a:latin typeface="Rockwell" panose="02060603020205020403" pitchFamily="18" charset="0"/>
              </a:rPr>
              <a:t>some</a:t>
            </a:r>
            <a:r>
              <a:rPr lang="en-US" b="1" dirty="0">
                <a:solidFill>
                  <a:srgbClr val="3A1D00"/>
                </a:solidFill>
                <a:latin typeface="Rockwell" panose="02060603020205020403" pitchFamily="18" charset="0"/>
              </a:rPr>
              <a:t> of the important events that occurred during the Civil War and the direct effect the war had on Georgia.</a:t>
            </a:r>
          </a:p>
        </p:txBody>
      </p:sp>
    </p:spTree>
    <p:extLst>
      <p:ext uri="{BB962C8B-B14F-4D97-AF65-F5344CB8AC3E}">
        <p14:creationId xmlns:p14="http://schemas.microsoft.com/office/powerpoint/2010/main" val="16465068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Sherman’s March to the Sea</a:t>
            </a:r>
          </a:p>
        </p:txBody>
      </p:sp>
      <p:sp>
        <p:nvSpPr>
          <p:cNvPr id="3" name="Content Placeholder 2"/>
          <p:cNvSpPr>
            <a:spLocks noGrp="1"/>
          </p:cNvSpPr>
          <p:nvPr>
            <p:ph idx="1"/>
          </p:nvPr>
        </p:nvSpPr>
        <p:spPr>
          <a:xfrm>
            <a:off x="0" y="990600"/>
            <a:ext cx="9144000" cy="5867400"/>
          </a:xfrm>
        </p:spPr>
        <p:txBody>
          <a:bodyPr>
            <a:normAutofit/>
          </a:bodyPr>
          <a:lstStyle/>
          <a:p>
            <a:r>
              <a:rPr lang="en-US" dirty="0"/>
              <a:t>Many soldiers lived off civilian </a:t>
            </a:r>
            <a:r>
              <a:rPr lang="en-US" b="1" dirty="0"/>
              <a:t>food</a:t>
            </a:r>
            <a:r>
              <a:rPr lang="en-US" dirty="0"/>
              <a:t> and </a:t>
            </a:r>
            <a:r>
              <a:rPr lang="en-US" b="1" dirty="0"/>
              <a:t>supplies</a:t>
            </a:r>
            <a:r>
              <a:rPr lang="en-US" dirty="0"/>
              <a:t> and took </a:t>
            </a:r>
            <a:r>
              <a:rPr lang="en-US" b="1" dirty="0"/>
              <a:t>valuables</a:t>
            </a:r>
            <a:r>
              <a:rPr lang="en-US" dirty="0"/>
              <a:t>. </a:t>
            </a:r>
          </a:p>
          <a:p>
            <a:r>
              <a:rPr lang="en-US" dirty="0"/>
              <a:t>Sherman </a:t>
            </a:r>
            <a:r>
              <a:rPr lang="en-US" b="1" dirty="0"/>
              <a:t>burned</a:t>
            </a:r>
            <a:r>
              <a:rPr lang="en-US" dirty="0"/>
              <a:t> </a:t>
            </a:r>
            <a:r>
              <a:rPr lang="en-US" b="1" dirty="0"/>
              <a:t>buildings</a:t>
            </a:r>
            <a:r>
              <a:rPr lang="en-US" dirty="0"/>
              <a:t> and </a:t>
            </a:r>
            <a:r>
              <a:rPr lang="en-US" b="1" dirty="0"/>
              <a:t>factories</a:t>
            </a:r>
            <a:r>
              <a:rPr lang="en-US" dirty="0"/>
              <a:t>. </a:t>
            </a:r>
          </a:p>
          <a:p>
            <a:r>
              <a:rPr lang="en-US" dirty="0"/>
              <a:t>In some cases, he destroyed entire </a:t>
            </a:r>
            <a:r>
              <a:rPr lang="en-US" b="1" dirty="0"/>
              <a:t>towns</a:t>
            </a:r>
            <a:r>
              <a:rPr lang="en-US" dirty="0"/>
              <a:t> (</a:t>
            </a:r>
            <a:r>
              <a:rPr lang="en-US" dirty="0" err="1"/>
              <a:t>Griswoldville</a:t>
            </a:r>
            <a:r>
              <a:rPr lang="en-US" dirty="0"/>
              <a:t>, GA). </a:t>
            </a:r>
          </a:p>
          <a:p>
            <a:r>
              <a:rPr lang="en-US" b="1" dirty="0"/>
              <a:t>Savannah</a:t>
            </a:r>
            <a:r>
              <a:rPr lang="en-US" dirty="0"/>
              <a:t> </a:t>
            </a:r>
            <a:r>
              <a:rPr lang="en-US" b="1" dirty="0"/>
              <a:t>surrendered</a:t>
            </a:r>
            <a:r>
              <a:rPr lang="en-US" dirty="0"/>
              <a:t> without a fight (did not want to be destroyed), and Sherman said it was Lincoln’s </a:t>
            </a:r>
            <a:r>
              <a:rPr lang="en-US" b="1" dirty="0"/>
              <a:t>Christmas</a:t>
            </a:r>
            <a:r>
              <a:rPr lang="en-US" dirty="0"/>
              <a:t> present (thousands of dollars in cotton was being stored in Savannah because of the </a:t>
            </a:r>
            <a:r>
              <a:rPr lang="en-US" b="1" dirty="0"/>
              <a:t>blockade</a:t>
            </a:r>
            <a:r>
              <a:rPr lang="en-US" dirty="0"/>
              <a:t> and the North took it).</a:t>
            </a:r>
          </a:p>
        </p:txBody>
      </p:sp>
    </p:spTree>
    <p:extLst>
      <p:ext uri="{BB962C8B-B14F-4D97-AF65-F5344CB8AC3E}">
        <p14:creationId xmlns:p14="http://schemas.microsoft.com/office/powerpoint/2010/main" val="7027365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Sherman Neckties/Bowties</a:t>
            </a:r>
          </a:p>
        </p:txBody>
      </p:sp>
      <p:pic>
        <p:nvPicPr>
          <p:cNvPr id="7170" name="Picture 2" descr="Image result for sherman bow ti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0541"/>
            <a:ext cx="264694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08" y="4078168"/>
            <a:ext cx="3954884" cy="231569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sherman neckti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955" y="1876271"/>
            <a:ext cx="28956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sherman necktie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3807" y="1179234"/>
            <a:ext cx="2438400" cy="237744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sherman neckties">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0078" y="4149020"/>
            <a:ext cx="28956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8149" y="4149020"/>
            <a:ext cx="1371600" cy="217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63826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3429000"/>
          </a:xfrm>
        </p:spPr>
        <p:txBody>
          <a:bodyPr>
            <a:noAutofit/>
          </a:bodyPr>
          <a:lstStyle/>
          <a:p>
            <a:r>
              <a:rPr lang="en-US" sz="8800" b="1" dirty="0">
                <a:solidFill>
                  <a:srgbClr val="3A1D00"/>
                </a:solidFill>
                <a:latin typeface="Bernard MT Condensed" panose="02050806060905020404" pitchFamily="18" charset="0"/>
              </a:rPr>
              <a:t>Sherman’s </a:t>
            </a:r>
            <a:br>
              <a:rPr lang="en-US" sz="8800" b="1" dirty="0">
                <a:solidFill>
                  <a:srgbClr val="3A1D00"/>
                </a:solidFill>
                <a:latin typeface="Bernard MT Condensed" panose="02050806060905020404" pitchFamily="18" charset="0"/>
              </a:rPr>
            </a:br>
            <a:r>
              <a:rPr lang="en-US" sz="8800" b="1" dirty="0">
                <a:solidFill>
                  <a:srgbClr val="3A1D00"/>
                </a:solidFill>
                <a:latin typeface="Bernard MT Condensed" panose="02050806060905020404" pitchFamily="18" charset="0"/>
              </a:rPr>
              <a:t>March to the Sea</a:t>
            </a:r>
            <a:br>
              <a:rPr lang="en-US" sz="8800" b="1" dirty="0">
                <a:solidFill>
                  <a:srgbClr val="3A1D00"/>
                </a:solidFill>
                <a:latin typeface="Bernard MT Condensed" panose="02050806060905020404" pitchFamily="18" charset="0"/>
              </a:rPr>
            </a:br>
            <a:r>
              <a:rPr lang="en-US" sz="3200" dirty="0">
                <a:solidFill>
                  <a:srgbClr val="3A1D00"/>
                </a:solidFill>
                <a:latin typeface="Bernard MT Condensed" panose="02050806060905020404" pitchFamily="18" charset="0"/>
              </a:rPr>
              <a:t>[see curriculum map for primary source documents]</a:t>
            </a:r>
            <a:endParaRPr lang="en-US" sz="5400" dirty="0">
              <a:solidFill>
                <a:srgbClr val="3A1D00"/>
              </a:solidFill>
              <a:latin typeface="Bernard MT Condensed" panose="02050806060905020404" pitchFamily="18" charset="0"/>
            </a:endParaRPr>
          </a:p>
        </p:txBody>
      </p:sp>
      <p:sp>
        <p:nvSpPr>
          <p:cNvPr id="4" name="Rectangle 3"/>
          <p:cNvSpPr/>
          <p:nvPr/>
        </p:nvSpPr>
        <p:spPr>
          <a:xfrm>
            <a:off x="229402" y="5857220"/>
            <a:ext cx="8610600" cy="954107"/>
          </a:xfrm>
          <a:prstGeom prst="rect">
            <a:avLst/>
          </a:prstGeom>
        </p:spPr>
        <p:txBody>
          <a:bodyPr wrap="square">
            <a:spAutoFit/>
          </a:bodyPr>
          <a:lstStyle/>
          <a:p>
            <a:pPr algn="ctr"/>
            <a:r>
              <a:rPr lang="en-US" sz="2800" u="sng" dirty="0">
                <a:solidFill>
                  <a:prstClr val="black"/>
                </a:solidFill>
                <a:latin typeface="Rockwell" panose="02060603020205020403" pitchFamily="18" charset="0"/>
                <a:hlinkClick r:id="rId2"/>
              </a:rPr>
              <a:t>Sherman’s March to the Sea Georgia Stories Video</a:t>
            </a:r>
            <a:r>
              <a:rPr lang="en-US" sz="2800" u="sng" dirty="0">
                <a:solidFill>
                  <a:prstClr val="black"/>
                </a:solidFill>
                <a:latin typeface="Rockwell" panose="02060603020205020403" pitchFamily="18" charset="0"/>
              </a:rPr>
              <a:t> (printed activity)</a:t>
            </a:r>
            <a:endParaRPr lang="en-US" sz="2800" dirty="0">
              <a:solidFill>
                <a:prstClr val="black"/>
              </a:solidFill>
              <a:latin typeface="Rockwell" panose="02060603020205020403" pitchFamily="18" charset="0"/>
            </a:endParaRPr>
          </a:p>
        </p:txBody>
      </p:sp>
      <p:sp>
        <p:nvSpPr>
          <p:cNvPr id="3" name="TextBox 2"/>
          <p:cNvSpPr txBox="1"/>
          <p:nvPr/>
        </p:nvSpPr>
        <p:spPr>
          <a:xfrm>
            <a:off x="533400" y="3810000"/>
            <a:ext cx="8153400" cy="954107"/>
          </a:xfrm>
          <a:prstGeom prst="rect">
            <a:avLst/>
          </a:prstGeom>
          <a:noFill/>
        </p:spPr>
        <p:txBody>
          <a:bodyPr wrap="square" rtlCol="0">
            <a:spAutoFit/>
          </a:bodyPr>
          <a:lstStyle/>
          <a:p>
            <a:pPr algn="ctr"/>
            <a:r>
              <a:rPr lang="en-US" sz="2800" dirty="0">
                <a:latin typeface="Rockwell" panose="02060603020205020403" pitchFamily="18" charset="0"/>
                <a:hlinkClick r:id="rId3"/>
              </a:rPr>
              <a:t>Blood and Glory: The Civil War in Color: Sherman’s March to Savannah </a:t>
            </a:r>
            <a:r>
              <a:rPr lang="en-US" sz="2800" dirty="0">
                <a:latin typeface="Rockwell" panose="02060603020205020403" pitchFamily="18" charset="0"/>
              </a:rPr>
              <a:t>[2:08]</a:t>
            </a:r>
          </a:p>
        </p:txBody>
      </p:sp>
      <p:sp>
        <p:nvSpPr>
          <p:cNvPr id="5" name="Rectangle 4"/>
          <p:cNvSpPr/>
          <p:nvPr/>
        </p:nvSpPr>
        <p:spPr>
          <a:xfrm>
            <a:off x="1747047" y="5105400"/>
            <a:ext cx="5575309" cy="523220"/>
          </a:xfrm>
          <a:prstGeom prst="rect">
            <a:avLst/>
          </a:prstGeom>
        </p:spPr>
        <p:txBody>
          <a:bodyPr wrap="none">
            <a:spAutoFit/>
          </a:bodyPr>
          <a:lstStyle/>
          <a:p>
            <a:r>
              <a:rPr lang="en-US" sz="2800" u="sng" dirty="0">
                <a:latin typeface="Rockwell" panose="02060603020205020403" pitchFamily="18" charset="0"/>
                <a:hlinkClick r:id="rId4"/>
              </a:rPr>
              <a:t>Marching Through Georgia Song</a:t>
            </a:r>
            <a:endParaRPr lang="en-US" sz="2800" dirty="0">
              <a:latin typeface="Rockwell" panose="02060603020205020403" pitchFamily="18" charset="0"/>
            </a:endParaRPr>
          </a:p>
        </p:txBody>
      </p:sp>
    </p:spTree>
    <p:extLst>
      <p:ext uri="{BB962C8B-B14F-4D97-AF65-F5344CB8AC3E}">
        <p14:creationId xmlns:p14="http://schemas.microsoft.com/office/powerpoint/2010/main" val="248932573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War</a:t>
            </a:r>
          </a:p>
        </p:txBody>
      </p:sp>
      <p:sp>
        <p:nvSpPr>
          <p:cNvPr id="3" name="Content Placeholder 2"/>
          <p:cNvSpPr>
            <a:spLocks noGrp="1"/>
          </p:cNvSpPr>
          <p:nvPr>
            <p:ph idx="1"/>
          </p:nvPr>
        </p:nvSpPr>
        <p:spPr>
          <a:xfrm>
            <a:off x="0" y="1135063"/>
            <a:ext cx="6553200" cy="5181600"/>
          </a:xfrm>
        </p:spPr>
        <p:txBody>
          <a:bodyPr>
            <a:normAutofit lnSpcReduction="10000"/>
          </a:bodyPr>
          <a:lstStyle/>
          <a:p>
            <a:r>
              <a:rPr lang="en-US" dirty="0"/>
              <a:t>In February 1865, General Sherman's troops left Savannah and headed for South Carolina. </a:t>
            </a:r>
          </a:p>
          <a:p>
            <a:r>
              <a:rPr lang="en-US" dirty="0"/>
              <a:t>On April 9, Lee's army arrived at the small Virginia county of Appomattox Court House. </a:t>
            </a:r>
            <a:r>
              <a:rPr lang="en-US" sz="3200" dirty="0"/>
              <a:t>There, the Confederates were surrounded by a much larger Union force. </a:t>
            </a:r>
            <a:endParaRPr lang="en-US" dirty="0"/>
          </a:p>
          <a:p>
            <a:r>
              <a:rPr lang="en-US" dirty="0"/>
              <a:t>Lee and Grant met at around 1:30 PM at the McLean House and Lee formally surrendered. </a:t>
            </a:r>
            <a:endParaRPr lang="en-US" sz="3200" dirty="0"/>
          </a:p>
          <a:p>
            <a:endParaRPr lang="en-US" dirty="0"/>
          </a:p>
          <a:p>
            <a:endParaRPr lang="en-US" dirty="0"/>
          </a:p>
        </p:txBody>
      </p:sp>
      <p:pic>
        <p:nvPicPr>
          <p:cNvPr id="8194" name="Picture 2" descr="Image result for end of the civil war appomattox">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447800"/>
            <a:ext cx="2164080" cy="13525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end of the civil war appomattox">
            <a:hlinkClick r:id="rId4"/>
          </p:cNvPr>
          <p:cNvSpPr>
            <a:spLocks noChangeAspect="1" noChangeArrowheads="1"/>
          </p:cNvSpPr>
          <p:nvPr/>
        </p:nvSpPr>
        <p:spPr bwMode="auto">
          <a:xfrm>
            <a:off x="2935288" y="-1036638"/>
            <a:ext cx="289560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Image result for civil war appomattox">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8096" y="3200400"/>
            <a:ext cx="2695904"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885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 y="152400"/>
            <a:ext cx="9144000" cy="6858000"/>
          </a:xfrm>
        </p:spPr>
        <p:txBody>
          <a:bodyPr>
            <a:normAutofit lnSpcReduction="10000"/>
          </a:bodyPr>
          <a:lstStyle/>
          <a:p>
            <a:r>
              <a:rPr lang="en-US" dirty="0"/>
              <a:t>When it became clear to the Confederates that they were surrounded, Lee observed that “there is nothing left me to do but to go and see Gen. Grant, and I would rather die a thousand deaths.”  </a:t>
            </a:r>
          </a:p>
          <a:p>
            <a:r>
              <a:rPr lang="en-US" dirty="0"/>
              <a:t>Brig. Gen.</a:t>
            </a:r>
            <a:r>
              <a:rPr lang="en-US" dirty="0">
                <a:hlinkClick r:id="rId2"/>
              </a:rPr>
              <a:t> Edward Porter Alexander</a:t>
            </a:r>
            <a:r>
              <a:rPr lang="en-US" dirty="0"/>
              <a:t>, suggested that Lee disperse the army and tell the men to regroup or return to their states to continue fighting. </a:t>
            </a:r>
          </a:p>
          <a:p>
            <a:r>
              <a:rPr lang="en-US" dirty="0"/>
              <a:t> Lee rejected the idea, explaining that “if I took your advice, the men would be without rations and under no control of officers.  They would be compelled to rob and steal in order to live.  They would become mere bands of marauders…. We would bring on a state of affairs it would take the country years to recover from.” </a:t>
            </a:r>
          </a:p>
        </p:txBody>
      </p:sp>
    </p:spTree>
    <p:extLst>
      <p:ext uri="{BB962C8B-B14F-4D97-AF65-F5344CB8AC3E}">
        <p14:creationId xmlns:p14="http://schemas.microsoft.com/office/powerpoint/2010/main" val="267987943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The End of the War</a:t>
            </a:r>
          </a:p>
        </p:txBody>
      </p:sp>
      <p:sp>
        <p:nvSpPr>
          <p:cNvPr id="3" name="Content Placeholder 2"/>
          <p:cNvSpPr>
            <a:spLocks noGrp="1"/>
          </p:cNvSpPr>
          <p:nvPr>
            <p:ph idx="1"/>
          </p:nvPr>
        </p:nvSpPr>
        <p:spPr>
          <a:xfrm>
            <a:off x="76200" y="914400"/>
            <a:ext cx="9067800" cy="4525963"/>
          </a:xfrm>
        </p:spPr>
        <p:txBody>
          <a:bodyPr>
            <a:noAutofit/>
          </a:bodyPr>
          <a:lstStyle/>
          <a:p>
            <a:r>
              <a:rPr lang="en-US" sz="2800" dirty="0"/>
              <a:t>Lee was given favorable terms of surrender: allowing the men to return to their homes and letting the officers, cavalrymen, and artillerymen keep their swords and horses if the men agreed to lay down their arms and abide by federal law. Grant even supplied food to the Rebels, who were desperately low on rations.</a:t>
            </a:r>
          </a:p>
          <a:p>
            <a:r>
              <a:rPr lang="en-US" sz="2800" dirty="0"/>
              <a:t>Grant's leniency – together with Lee's reluctance to risk a guerrilla war – can be partially credited for the relative peacefulness of the Reconstruction.</a:t>
            </a:r>
          </a:p>
          <a:p>
            <a:r>
              <a:rPr lang="en-US" sz="2800" dirty="0"/>
              <a:t>Although a formal peace treaty was never signed by the combatants, the submission of the Confederate armies ended the war and began the long and difficult road toward reunification.</a:t>
            </a:r>
          </a:p>
        </p:txBody>
      </p:sp>
    </p:spTree>
    <p:extLst>
      <p:ext uri="{BB962C8B-B14F-4D97-AF65-F5344CB8AC3E}">
        <p14:creationId xmlns:p14="http://schemas.microsoft.com/office/powerpoint/2010/main" val="37585925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663300">
            <a:alpha val="4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077200" cy="1752600"/>
          </a:xfrm>
        </p:spPr>
        <p:txBody>
          <a:bodyPr>
            <a:noAutofit/>
          </a:bodyPr>
          <a:lstStyle/>
          <a:p>
            <a:r>
              <a:rPr lang="en-US" sz="11500" b="1" dirty="0">
                <a:solidFill>
                  <a:srgbClr val="3A1D00"/>
                </a:solidFill>
                <a:latin typeface="Bernard MT Condensed" panose="02050806060905020404" pitchFamily="18" charset="0"/>
              </a:rPr>
              <a:t>Andersonville</a:t>
            </a:r>
          </a:p>
        </p:txBody>
      </p:sp>
      <p:pic>
        <p:nvPicPr>
          <p:cNvPr id="2052" name="Picture 4" descr="http://www.encyclopediaofalabama.org/images/m-4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33600"/>
            <a:ext cx="5568055" cy="4172446"/>
          </a:xfrm>
          <a:prstGeom prst="rect">
            <a:avLst/>
          </a:prstGeom>
          <a:noFill/>
          <a:ln>
            <a:solidFill>
              <a:srgbClr val="3A1D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8620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Andersonville</a:t>
            </a:r>
          </a:p>
        </p:txBody>
      </p:sp>
      <p:sp>
        <p:nvSpPr>
          <p:cNvPr id="3" name="Content Placeholder 2"/>
          <p:cNvSpPr>
            <a:spLocks noGrp="1"/>
          </p:cNvSpPr>
          <p:nvPr>
            <p:ph idx="1"/>
          </p:nvPr>
        </p:nvSpPr>
        <p:spPr/>
        <p:txBody>
          <a:bodyPr>
            <a:normAutofit lnSpcReduction="10000"/>
          </a:bodyPr>
          <a:lstStyle/>
          <a:p>
            <a:r>
              <a:rPr lang="en-US" dirty="0"/>
              <a:t>Andersonville Prison is the most notorious </a:t>
            </a:r>
            <a:r>
              <a:rPr lang="en-US" b="1" dirty="0"/>
              <a:t>prisoner of war camp </a:t>
            </a:r>
            <a:r>
              <a:rPr lang="en-US" dirty="0"/>
              <a:t>from the Civil War era.</a:t>
            </a:r>
          </a:p>
          <a:p>
            <a:r>
              <a:rPr lang="en-US" dirty="0"/>
              <a:t>Located in </a:t>
            </a:r>
            <a:r>
              <a:rPr lang="en-US" b="1" dirty="0"/>
              <a:t>Macon</a:t>
            </a:r>
            <a:r>
              <a:rPr lang="en-US" dirty="0"/>
              <a:t> County / built in 1864 </a:t>
            </a:r>
          </a:p>
          <a:p>
            <a:r>
              <a:rPr lang="en-US" dirty="0"/>
              <a:t>It was built for only 10,000 prisoners, but reached over </a:t>
            </a:r>
            <a:r>
              <a:rPr lang="en-US" b="1" dirty="0"/>
              <a:t>30,000</a:t>
            </a:r>
            <a:r>
              <a:rPr lang="en-US" dirty="0"/>
              <a:t> in population during the peak of its occupancy. </a:t>
            </a:r>
          </a:p>
          <a:p>
            <a:r>
              <a:rPr lang="en-US" dirty="0"/>
              <a:t>The main </a:t>
            </a:r>
            <a:r>
              <a:rPr lang="en-US" b="1" dirty="0"/>
              <a:t>water</a:t>
            </a:r>
            <a:r>
              <a:rPr lang="en-US" dirty="0"/>
              <a:t> source, a small creek, was </a:t>
            </a:r>
            <a:r>
              <a:rPr lang="en-US" b="1" dirty="0"/>
              <a:t>contaminated</a:t>
            </a:r>
            <a:r>
              <a:rPr lang="en-US" dirty="0"/>
              <a:t> and caused disease in the prison</a:t>
            </a:r>
          </a:p>
        </p:txBody>
      </p:sp>
    </p:spTree>
    <p:extLst>
      <p:ext uri="{BB962C8B-B14F-4D97-AF65-F5344CB8AC3E}">
        <p14:creationId xmlns:p14="http://schemas.microsoft.com/office/powerpoint/2010/main" val="337980957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Andersonville</a:t>
            </a:r>
          </a:p>
        </p:txBody>
      </p:sp>
      <p:sp>
        <p:nvSpPr>
          <p:cNvPr id="3" name="Content Placeholder 2"/>
          <p:cNvSpPr>
            <a:spLocks noGrp="1"/>
          </p:cNvSpPr>
          <p:nvPr>
            <p:ph idx="1"/>
          </p:nvPr>
        </p:nvSpPr>
        <p:spPr/>
        <p:txBody>
          <a:bodyPr>
            <a:normAutofit lnSpcReduction="10000"/>
          </a:bodyPr>
          <a:lstStyle/>
          <a:p>
            <a:r>
              <a:rPr lang="en-US" dirty="0"/>
              <a:t>Due to the success of the </a:t>
            </a:r>
            <a:r>
              <a:rPr lang="en-US" b="1" dirty="0"/>
              <a:t>blockade</a:t>
            </a:r>
            <a:r>
              <a:rPr lang="en-US" dirty="0"/>
              <a:t>, the prison was not able to be </a:t>
            </a:r>
            <a:r>
              <a:rPr lang="en-US" b="1" dirty="0"/>
              <a:t>supplied</a:t>
            </a:r>
            <a:r>
              <a:rPr lang="en-US" dirty="0"/>
              <a:t> sufficiently. </a:t>
            </a:r>
          </a:p>
          <a:p>
            <a:r>
              <a:rPr lang="en-US" dirty="0"/>
              <a:t>Over 13,000 men died there. This was more than in </a:t>
            </a:r>
            <a:r>
              <a:rPr lang="en-US" b="1" dirty="0"/>
              <a:t>any other </a:t>
            </a:r>
            <a:r>
              <a:rPr lang="en-US" dirty="0"/>
              <a:t>Civil War prison. </a:t>
            </a:r>
          </a:p>
          <a:p>
            <a:r>
              <a:rPr lang="en-US" dirty="0"/>
              <a:t>The commander of the camp, Captain Henry </a:t>
            </a:r>
            <a:r>
              <a:rPr lang="en-US" dirty="0" err="1"/>
              <a:t>Wirz</a:t>
            </a:r>
            <a:r>
              <a:rPr lang="en-US" dirty="0"/>
              <a:t>, was executed by the North for war crimes. </a:t>
            </a:r>
          </a:p>
          <a:p>
            <a:r>
              <a:rPr lang="en-US" b="1" dirty="0"/>
              <a:t>Captain </a:t>
            </a:r>
            <a:r>
              <a:rPr lang="en-US" b="1" dirty="0" err="1"/>
              <a:t>Wirz</a:t>
            </a:r>
            <a:r>
              <a:rPr lang="en-US" b="1" dirty="0"/>
              <a:t> </a:t>
            </a:r>
            <a:r>
              <a:rPr lang="en-US" dirty="0"/>
              <a:t>was the only Confederate official </a:t>
            </a:r>
            <a:r>
              <a:rPr lang="en-US" b="1" dirty="0"/>
              <a:t>tried and executed </a:t>
            </a:r>
            <a:r>
              <a:rPr lang="en-US" dirty="0"/>
              <a:t>for </a:t>
            </a:r>
            <a:r>
              <a:rPr lang="en-US" b="1" dirty="0"/>
              <a:t>war crimes</a:t>
            </a:r>
            <a:r>
              <a:rPr lang="en-US" dirty="0"/>
              <a:t>.</a:t>
            </a:r>
          </a:p>
        </p:txBody>
      </p:sp>
    </p:spTree>
    <p:extLst>
      <p:ext uri="{BB962C8B-B14F-4D97-AF65-F5344CB8AC3E}">
        <p14:creationId xmlns:p14="http://schemas.microsoft.com/office/powerpoint/2010/main" val="395843505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nps.gov/nr/twhp/wwwlps/lessons/11andersonville/11images/11img1b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39530" y="-733425"/>
            <a:ext cx="5448300" cy="82867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7072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077200" cy="4572000"/>
          </a:xfrm>
        </p:spPr>
        <p:txBody>
          <a:bodyPr>
            <a:noAutofit/>
          </a:bodyPr>
          <a:lstStyle/>
          <a:p>
            <a:r>
              <a:rPr lang="en-US" sz="9600" b="1" dirty="0">
                <a:solidFill>
                  <a:srgbClr val="3A1D00"/>
                </a:solidFill>
                <a:latin typeface="Bernard MT Condensed" panose="02050806060905020404" pitchFamily="18" charset="0"/>
              </a:rPr>
              <a:t>The </a:t>
            </a:r>
            <a:br>
              <a:rPr lang="en-US" sz="9600" b="1" dirty="0">
                <a:solidFill>
                  <a:srgbClr val="3A1D00"/>
                </a:solidFill>
                <a:latin typeface="Bernard MT Condensed" panose="02050806060905020404" pitchFamily="18" charset="0"/>
              </a:rPr>
            </a:br>
            <a:r>
              <a:rPr lang="en-US" sz="9600" b="1" dirty="0">
                <a:solidFill>
                  <a:srgbClr val="3A1D00"/>
                </a:solidFill>
                <a:latin typeface="Bernard MT Condensed" panose="02050806060905020404" pitchFamily="18" charset="0"/>
              </a:rPr>
              <a:t>Battle of Antietam</a:t>
            </a:r>
          </a:p>
        </p:txBody>
      </p:sp>
      <p:sp>
        <p:nvSpPr>
          <p:cNvPr id="4" name="Rectangle 3"/>
          <p:cNvSpPr/>
          <p:nvPr/>
        </p:nvSpPr>
        <p:spPr>
          <a:xfrm>
            <a:off x="152400" y="4953000"/>
            <a:ext cx="8763000" cy="830997"/>
          </a:xfrm>
          <a:prstGeom prst="rect">
            <a:avLst/>
          </a:prstGeom>
        </p:spPr>
        <p:txBody>
          <a:bodyPr wrap="square">
            <a:spAutoFit/>
          </a:bodyPr>
          <a:lstStyle/>
          <a:p>
            <a:pPr algn="ctr"/>
            <a:r>
              <a:rPr lang="en-US" sz="2400" dirty="0">
                <a:hlinkClick r:id="rId2"/>
              </a:rPr>
              <a:t>http://www.history.com/topics/american-civil-war/battle-of-antietam</a:t>
            </a:r>
            <a:r>
              <a:rPr lang="en-US" sz="2400" dirty="0"/>
              <a:t> </a:t>
            </a:r>
          </a:p>
        </p:txBody>
      </p:sp>
    </p:spTree>
    <p:extLst>
      <p:ext uri="{BB962C8B-B14F-4D97-AF65-F5344CB8AC3E}">
        <p14:creationId xmlns:p14="http://schemas.microsoft.com/office/powerpoint/2010/main" val="182931977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www.nps.gov/nr/twhp/wwwlps/lessons/11andersonville/11images/11img2b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24456" y="-386255"/>
            <a:ext cx="6542689" cy="76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6563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ttp://www.tn.gov/tsla/exhibits/1863/images/POWs/381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4267200" cy="2696238"/>
          </a:xfrm>
          <a:prstGeom prst="rect">
            <a:avLst/>
          </a:prstGeom>
          <a:noFill/>
          <a:ln>
            <a:solidFill>
              <a:srgbClr val="3A1D00"/>
            </a:solidFill>
          </a:ln>
          <a:extLst>
            <a:ext uri="{909E8E84-426E-40DD-AFC4-6F175D3DCCD1}">
              <a14:hiddenFill xmlns:a14="http://schemas.microsoft.com/office/drawing/2010/main">
                <a:solidFill>
                  <a:srgbClr val="FFFFFF"/>
                </a:solidFill>
              </a14:hiddenFill>
            </a:ext>
          </a:extLst>
        </p:spPr>
      </p:pic>
      <p:pic>
        <p:nvPicPr>
          <p:cNvPr id="3" name="Picture 2" descr="http://www.tn.gov/tsla/exhibits/1863/images/POWs/381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52400"/>
            <a:ext cx="4138210" cy="2672977"/>
          </a:xfrm>
          <a:prstGeom prst="rect">
            <a:avLst/>
          </a:prstGeom>
          <a:noFill/>
          <a:ln>
            <a:solidFill>
              <a:srgbClr val="3A1D00"/>
            </a:solidFill>
          </a:ln>
          <a:extLst>
            <a:ext uri="{909E8E84-426E-40DD-AFC4-6F175D3DCCD1}">
              <a14:hiddenFill xmlns:a14="http://schemas.microsoft.com/office/drawing/2010/main">
                <a:solidFill>
                  <a:srgbClr val="FFFFFF"/>
                </a:solidFill>
              </a14:hiddenFill>
            </a:ext>
          </a:extLst>
        </p:spPr>
      </p:pic>
      <p:pic>
        <p:nvPicPr>
          <p:cNvPr id="4" name="Picture 2" descr="http://www.latinamericanstudies.org/civil-war/andersonville-pris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638" y="2971800"/>
            <a:ext cx="4744762" cy="342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61104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www.thearmchairexplorer.com/georgia/a-georgia/nps/Andersonville_Pr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63354" cy="456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5775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382000" cy="3429000"/>
          </a:xfrm>
        </p:spPr>
        <p:txBody>
          <a:bodyPr>
            <a:noAutofit/>
          </a:bodyPr>
          <a:lstStyle/>
          <a:p>
            <a:r>
              <a:rPr lang="en-US" sz="11500" b="1" dirty="0">
                <a:solidFill>
                  <a:srgbClr val="3A1D00"/>
                </a:solidFill>
                <a:latin typeface="Bernard MT Condensed" panose="02050806060905020404" pitchFamily="18" charset="0"/>
              </a:rPr>
              <a:t>Andersonville</a:t>
            </a:r>
            <a:r>
              <a:rPr lang="en-US" sz="8800" b="1" dirty="0">
                <a:solidFill>
                  <a:srgbClr val="3A1D00"/>
                </a:solidFill>
                <a:latin typeface="Bernard MT Condensed" panose="02050806060905020404" pitchFamily="18" charset="0"/>
              </a:rPr>
              <a:t/>
            </a:r>
            <a:br>
              <a:rPr lang="en-US" sz="8800" b="1" dirty="0">
                <a:solidFill>
                  <a:srgbClr val="3A1D00"/>
                </a:solidFill>
                <a:latin typeface="Bernard MT Condensed" panose="02050806060905020404" pitchFamily="18" charset="0"/>
              </a:rPr>
            </a:br>
            <a:endParaRPr lang="en-US" sz="5400" dirty="0">
              <a:solidFill>
                <a:srgbClr val="3A1D00"/>
              </a:solidFill>
              <a:latin typeface="Bernard MT Condensed" panose="02050806060905020404" pitchFamily="18" charset="0"/>
            </a:endParaRPr>
          </a:p>
        </p:txBody>
      </p:sp>
      <p:sp>
        <p:nvSpPr>
          <p:cNvPr id="6" name="Rectangle 5"/>
          <p:cNvSpPr/>
          <p:nvPr/>
        </p:nvSpPr>
        <p:spPr>
          <a:xfrm>
            <a:off x="838200" y="3810000"/>
            <a:ext cx="7391400" cy="1569660"/>
          </a:xfrm>
          <a:prstGeom prst="rect">
            <a:avLst/>
          </a:prstGeom>
        </p:spPr>
        <p:txBody>
          <a:bodyPr wrap="square">
            <a:spAutoFit/>
          </a:bodyPr>
          <a:lstStyle/>
          <a:p>
            <a:pPr algn="ctr"/>
            <a:r>
              <a:rPr lang="en-US" sz="4800" dirty="0">
                <a:latin typeface="Rockwell" panose="02060603020205020403" pitchFamily="18" charset="0"/>
                <a:hlinkClick r:id="rId2"/>
              </a:rPr>
              <a:t>https://www.youtube.com/watch?v=zg0lpjQi9cI</a:t>
            </a:r>
            <a:r>
              <a:rPr lang="en-US" sz="4800" dirty="0">
                <a:latin typeface="Rockwell" panose="02060603020205020403" pitchFamily="18" charset="0"/>
              </a:rPr>
              <a:t> </a:t>
            </a:r>
          </a:p>
        </p:txBody>
      </p:sp>
    </p:spTree>
    <p:extLst>
      <p:ext uri="{BB962C8B-B14F-4D97-AF65-F5344CB8AC3E}">
        <p14:creationId xmlns:p14="http://schemas.microsoft.com/office/powerpoint/2010/main" val="78366316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534400" cy="2438400"/>
          </a:xfrm>
        </p:spPr>
        <p:txBody>
          <a:bodyPr>
            <a:noAutofit/>
          </a:bodyPr>
          <a:lstStyle/>
          <a:p>
            <a:r>
              <a:rPr lang="en-US" sz="6600" dirty="0">
                <a:solidFill>
                  <a:srgbClr val="3A1D00"/>
                </a:solidFill>
                <a:latin typeface="Bernard MT Condensed" panose="02050806060905020404" pitchFamily="18" charset="0"/>
              </a:rPr>
              <a:t>Events During the Civil War Summarizer</a:t>
            </a:r>
            <a:endParaRPr lang="en-US" sz="4000" dirty="0">
              <a:solidFill>
                <a:srgbClr val="3A1D00"/>
              </a:solidFill>
              <a:latin typeface="Bernard MT Condensed" panose="020508060609050204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65446311"/>
              </p:ext>
            </p:extLst>
          </p:nvPr>
        </p:nvGraphicFramePr>
        <p:xfrm>
          <a:off x="1981200" y="2743200"/>
          <a:ext cx="5029200" cy="3886200"/>
        </p:xfrm>
        <a:graphic>
          <a:graphicData uri="http://schemas.openxmlformats.org/presentationml/2006/ole">
            <mc:AlternateContent xmlns:mc="http://schemas.openxmlformats.org/markup-compatibility/2006">
              <mc:Choice xmlns:v="urn:schemas-microsoft-com:vml" Requires="v">
                <p:oleObj spid="_x0000_s153603" name="Acrobat Document" r:id="rId3" imgW="5029155" imgH="3886200" progId="AcroExch.Document.11">
                  <p:embed/>
                </p:oleObj>
              </mc:Choice>
              <mc:Fallback>
                <p:oleObj name="Acrobat Document" r:id="rId3" imgW="5029155" imgH="3886200" progId="AcroExch.Document.11">
                  <p:embed/>
                  <p:pic>
                    <p:nvPicPr>
                      <p:cNvPr id="3" name="Object 2"/>
                      <p:cNvPicPr/>
                      <p:nvPr/>
                    </p:nvPicPr>
                    <p:blipFill>
                      <a:blip r:embed="rId4"/>
                      <a:stretch>
                        <a:fillRect/>
                      </a:stretch>
                    </p:blipFill>
                    <p:spPr>
                      <a:xfrm>
                        <a:off x="1981200" y="2743200"/>
                        <a:ext cx="5029200" cy="3886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846341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869"/>
            <a:ext cx="4953000" cy="1143000"/>
          </a:xfrm>
        </p:spPr>
        <p:txBody>
          <a:bodyPr/>
          <a:lstStyle/>
          <a:p>
            <a:r>
              <a:rPr lang="en-US" dirty="0"/>
              <a:t>Antietam</a:t>
            </a:r>
          </a:p>
        </p:txBody>
      </p:sp>
      <p:sp>
        <p:nvSpPr>
          <p:cNvPr id="3" name="Content Placeholder 2"/>
          <p:cNvSpPr>
            <a:spLocks noGrp="1"/>
          </p:cNvSpPr>
          <p:nvPr>
            <p:ph idx="1"/>
          </p:nvPr>
        </p:nvSpPr>
        <p:spPr>
          <a:xfrm>
            <a:off x="30480" y="838200"/>
            <a:ext cx="9067800" cy="5791200"/>
          </a:xfrm>
        </p:spPr>
        <p:txBody>
          <a:bodyPr>
            <a:normAutofit lnSpcReduction="10000"/>
          </a:bodyPr>
          <a:lstStyle/>
          <a:p>
            <a:r>
              <a:rPr lang="en-US" b="1" dirty="0"/>
              <a:t>September 17, 1862 </a:t>
            </a:r>
            <a:r>
              <a:rPr lang="en-US" dirty="0"/>
              <a:t>– Site in </a:t>
            </a:r>
            <a:r>
              <a:rPr lang="en-US" b="1" dirty="0"/>
              <a:t>Maryland</a:t>
            </a:r>
            <a:r>
              <a:rPr lang="en-US" dirty="0"/>
              <a:t> where </a:t>
            </a:r>
            <a:r>
              <a:rPr lang="en-US" b="1" dirty="0"/>
              <a:t>General Robert E. Lee </a:t>
            </a:r>
            <a:r>
              <a:rPr lang="en-US" dirty="0"/>
              <a:t>and his Confederate soldiers were </a:t>
            </a:r>
            <a:r>
              <a:rPr lang="en-US" b="1" dirty="0"/>
              <a:t>defeated</a:t>
            </a:r>
            <a:r>
              <a:rPr lang="en-US" dirty="0"/>
              <a:t> by Union forces </a:t>
            </a:r>
          </a:p>
          <a:p>
            <a:r>
              <a:rPr lang="en-US" b="1" dirty="0"/>
              <a:t>Bloodiest one day battle </a:t>
            </a:r>
            <a:r>
              <a:rPr lang="en-US" dirty="0"/>
              <a:t>of the Civil War / claimed 23,000 American lives </a:t>
            </a:r>
          </a:p>
          <a:p>
            <a:r>
              <a:rPr lang="en-US" dirty="0"/>
              <a:t>General Robert E. </a:t>
            </a:r>
            <a:r>
              <a:rPr lang="en-US" b="1" dirty="0"/>
              <a:t>Lee</a:t>
            </a:r>
            <a:r>
              <a:rPr lang="en-US" dirty="0"/>
              <a:t> attempted to </a:t>
            </a:r>
            <a:r>
              <a:rPr lang="en-US" b="1" dirty="0"/>
              <a:t>attack</a:t>
            </a:r>
            <a:r>
              <a:rPr lang="en-US" dirty="0"/>
              <a:t> the </a:t>
            </a:r>
            <a:r>
              <a:rPr lang="en-US" b="1" dirty="0"/>
              <a:t>Union</a:t>
            </a:r>
            <a:r>
              <a:rPr lang="en-US" dirty="0"/>
              <a:t> in the north in their </a:t>
            </a:r>
            <a:r>
              <a:rPr lang="en-US" b="1" dirty="0"/>
              <a:t>own territory</a:t>
            </a:r>
            <a:r>
              <a:rPr lang="en-US" dirty="0"/>
              <a:t>. His plan </a:t>
            </a:r>
            <a:r>
              <a:rPr lang="en-US" b="1" dirty="0"/>
              <a:t>failed</a:t>
            </a:r>
            <a:r>
              <a:rPr lang="en-US" dirty="0"/>
              <a:t>. </a:t>
            </a:r>
          </a:p>
          <a:p>
            <a:r>
              <a:rPr lang="en-US" dirty="0"/>
              <a:t>He was forced to </a:t>
            </a:r>
            <a:r>
              <a:rPr lang="en-US" b="1" dirty="0"/>
              <a:t>withdraw</a:t>
            </a:r>
            <a:r>
              <a:rPr lang="en-US" dirty="0"/>
              <a:t> and this was considered a </a:t>
            </a:r>
            <a:r>
              <a:rPr lang="en-US" b="1" dirty="0"/>
              <a:t>Union win</a:t>
            </a:r>
            <a:r>
              <a:rPr lang="en-US" dirty="0"/>
              <a:t>. </a:t>
            </a:r>
          </a:p>
          <a:p>
            <a:r>
              <a:rPr lang="en-US" b="1" dirty="0"/>
              <a:t>Lincoln</a:t>
            </a:r>
            <a:r>
              <a:rPr lang="en-US" dirty="0"/>
              <a:t> used this victory as a </a:t>
            </a:r>
            <a:r>
              <a:rPr lang="en-US" b="1" dirty="0"/>
              <a:t>springboard</a:t>
            </a:r>
            <a:r>
              <a:rPr lang="en-US" dirty="0"/>
              <a:t> to release the </a:t>
            </a:r>
            <a:r>
              <a:rPr lang="en-US" b="1" dirty="0"/>
              <a:t>Emancipation Proclamation</a:t>
            </a:r>
          </a:p>
        </p:txBody>
      </p:sp>
      <p:sp>
        <p:nvSpPr>
          <p:cNvPr id="4" name="Rectangle 3"/>
          <p:cNvSpPr/>
          <p:nvPr/>
        </p:nvSpPr>
        <p:spPr>
          <a:xfrm>
            <a:off x="4343400" y="152400"/>
            <a:ext cx="4572000" cy="646331"/>
          </a:xfrm>
          <a:prstGeom prst="rect">
            <a:avLst/>
          </a:prstGeom>
        </p:spPr>
        <p:txBody>
          <a:bodyPr>
            <a:spAutoFit/>
          </a:bodyPr>
          <a:lstStyle/>
          <a:p>
            <a:pPr algn="ctr"/>
            <a:r>
              <a:rPr lang="en-US" dirty="0">
                <a:hlinkClick r:id="rId2"/>
              </a:rPr>
              <a:t>http://www.civilwar.org/battlefields/antietam/maps/antietam-animated-map.html</a:t>
            </a:r>
            <a:r>
              <a:rPr lang="en-US" dirty="0"/>
              <a:t> </a:t>
            </a:r>
          </a:p>
        </p:txBody>
      </p:sp>
    </p:spTree>
    <p:extLst>
      <p:ext uri="{BB962C8B-B14F-4D97-AF65-F5344CB8AC3E}">
        <p14:creationId xmlns:p14="http://schemas.microsoft.com/office/powerpoint/2010/main" val="404875622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6324600"/>
          </a:xfrm>
          <a:prstGeom prst="rect">
            <a:avLst/>
          </a:prstGeom>
          <a:solidFill>
            <a:schemeClr val="bg1">
              <a:alpha val="69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7200" y="381000"/>
            <a:ext cx="8229600" cy="2819400"/>
          </a:xfrm>
        </p:spPr>
        <p:txBody>
          <a:bodyPr>
            <a:noAutofit/>
          </a:bodyPr>
          <a:lstStyle/>
          <a:p>
            <a:r>
              <a:rPr lang="en-US" sz="4000" b="1" dirty="0">
                <a:solidFill>
                  <a:srgbClr val="3A1D00"/>
                </a:solidFill>
                <a:latin typeface="Rockwell" panose="02060603020205020403" pitchFamily="18" charset="0"/>
              </a:rPr>
              <a:t>Think, Pair, Share</a:t>
            </a:r>
            <a:br>
              <a:rPr lang="en-US" sz="4000" b="1" dirty="0">
                <a:solidFill>
                  <a:srgbClr val="3A1D00"/>
                </a:solidFill>
                <a:latin typeface="Rockwell" panose="02060603020205020403" pitchFamily="18" charset="0"/>
              </a:rPr>
            </a:br>
            <a:r>
              <a:rPr lang="en-US" sz="4000" b="1" dirty="0">
                <a:solidFill>
                  <a:srgbClr val="3A1D00"/>
                </a:solidFill>
                <a:latin typeface="Rockwell" panose="02060603020205020403" pitchFamily="18" charset="0"/>
              </a:rPr>
              <a:t>Based on your notes and the video, identify a significant effect of the Battle of Antietam.</a:t>
            </a:r>
          </a:p>
        </p:txBody>
      </p:sp>
      <p:sp>
        <p:nvSpPr>
          <p:cNvPr id="6" name="Title 1"/>
          <p:cNvSpPr txBox="1">
            <a:spLocks/>
          </p:cNvSpPr>
          <p:nvPr/>
        </p:nvSpPr>
        <p:spPr>
          <a:xfrm>
            <a:off x="339294" y="3390900"/>
            <a:ext cx="8382000" cy="2819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3A1D00"/>
                </a:solidFill>
                <a:latin typeface="Rockwell" panose="02060603020205020403" pitchFamily="18" charset="0"/>
              </a:rPr>
              <a:t>Although the Battle of Antietam can be considered a “draw” with no clear winner, Lee chose to withdraw. Abraham Lincoln saw this as the victory he needed to release the Emancipation Proclamation. </a:t>
            </a:r>
          </a:p>
        </p:txBody>
      </p:sp>
    </p:spTree>
    <p:extLst>
      <p:ext uri="{BB962C8B-B14F-4D97-AF65-F5344CB8AC3E}">
        <p14:creationId xmlns:p14="http://schemas.microsoft.com/office/powerpoint/2010/main" val="287105511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077200" cy="3962400"/>
          </a:xfrm>
        </p:spPr>
        <p:txBody>
          <a:bodyPr>
            <a:noAutofit/>
          </a:bodyPr>
          <a:lstStyle/>
          <a:p>
            <a:r>
              <a:rPr lang="en-US" sz="8000" b="1" dirty="0">
                <a:solidFill>
                  <a:srgbClr val="3A1D00"/>
                </a:solidFill>
                <a:latin typeface="Bernard MT Condensed" panose="02050806060905020404" pitchFamily="18" charset="0"/>
              </a:rPr>
              <a:t>The </a:t>
            </a:r>
            <a:br>
              <a:rPr lang="en-US" sz="8000" b="1" dirty="0">
                <a:solidFill>
                  <a:srgbClr val="3A1D00"/>
                </a:solidFill>
                <a:latin typeface="Bernard MT Condensed" panose="02050806060905020404" pitchFamily="18" charset="0"/>
              </a:rPr>
            </a:br>
            <a:r>
              <a:rPr lang="en-US" sz="8000" b="1" dirty="0">
                <a:solidFill>
                  <a:srgbClr val="3A1D00"/>
                </a:solidFill>
                <a:latin typeface="Bernard MT Condensed" panose="02050806060905020404" pitchFamily="18" charset="0"/>
              </a:rPr>
              <a:t>Emancipation</a:t>
            </a:r>
            <a:br>
              <a:rPr lang="en-US" sz="8000" b="1" dirty="0">
                <a:solidFill>
                  <a:srgbClr val="3A1D00"/>
                </a:solidFill>
                <a:latin typeface="Bernard MT Condensed" panose="02050806060905020404" pitchFamily="18" charset="0"/>
              </a:rPr>
            </a:br>
            <a:r>
              <a:rPr lang="en-US" sz="8000" b="1" dirty="0">
                <a:solidFill>
                  <a:srgbClr val="3A1D00"/>
                </a:solidFill>
                <a:latin typeface="Bernard MT Condensed" panose="02050806060905020404" pitchFamily="18" charset="0"/>
              </a:rPr>
              <a:t>Proclamation</a:t>
            </a:r>
          </a:p>
        </p:txBody>
      </p:sp>
      <p:sp>
        <p:nvSpPr>
          <p:cNvPr id="5" name="Title 1"/>
          <p:cNvSpPr txBox="1">
            <a:spLocks/>
          </p:cNvSpPr>
          <p:nvPr/>
        </p:nvSpPr>
        <p:spPr>
          <a:xfrm>
            <a:off x="397845" y="4405964"/>
            <a:ext cx="8229600" cy="220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3A1D00"/>
                </a:solidFill>
                <a:latin typeface="Rockwell" panose="02060603020205020403" pitchFamily="18" charset="0"/>
              </a:rPr>
              <a:t>What does emancipation mean?</a:t>
            </a:r>
          </a:p>
        </p:txBody>
      </p:sp>
    </p:spTree>
    <p:extLst>
      <p:ext uri="{BB962C8B-B14F-4D97-AF65-F5344CB8AC3E}">
        <p14:creationId xmlns:p14="http://schemas.microsoft.com/office/powerpoint/2010/main" val="11420246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events_during_civilw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1F2756831B6645B496E543A6EF6E51" ma:contentTypeVersion="10" ma:contentTypeDescription="Create a new document." ma:contentTypeScope="" ma:versionID="49835bab657119ab9331f4635b98d157">
  <xsd:schema xmlns:xsd="http://www.w3.org/2001/XMLSchema" xmlns:xs="http://www.w3.org/2001/XMLSchema" xmlns:p="http://schemas.microsoft.com/office/2006/metadata/properties" xmlns:ns3="f1a4bd9c-6b9c-4207-b781-203c15635fcf" targetNamespace="http://schemas.microsoft.com/office/2006/metadata/properties" ma:root="true" ma:fieldsID="c6659b002579be80c26ea7dfc88ce0c9" ns3:_="">
    <xsd:import namespace="f1a4bd9c-6b9c-4207-b781-203c15635f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4bd9c-6b9c-4207-b781-203c15635f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58B1AB-6EA5-4C13-8EF1-0276EB800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4bd9c-6b9c-4207-b781-203c15635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27E856-17C3-4748-A60D-850ED7DEF297}">
  <ds:schemaRefs>
    <ds:schemaRef ds:uri="http://schemas.microsoft.com/sharepoint/v3/contenttype/forms"/>
  </ds:schemaRefs>
</ds:datastoreItem>
</file>

<file path=customXml/itemProps3.xml><?xml version="1.0" encoding="utf-8"?>
<ds:datastoreItem xmlns:ds="http://schemas.openxmlformats.org/officeDocument/2006/customXml" ds:itemID="{46E6C2EA-184E-4A99-A00D-682ECAB0F3F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1a4bd9c-6b9c-4207-b781-203c15635fc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events_during_civilwar</Template>
  <TotalTime>5039</TotalTime>
  <Words>2340</Words>
  <Application>Microsoft Office PowerPoint</Application>
  <PresentationFormat>On-screen Show (4:3)</PresentationFormat>
  <Paragraphs>176</Paragraphs>
  <Slides>64</Slides>
  <Notes>2</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64</vt:i4>
      </vt:variant>
    </vt:vector>
  </HeadingPairs>
  <TitlesOfParts>
    <vt:vector size="81" baseType="lpstr">
      <vt:lpstr>Adobe Fangsong Std R</vt:lpstr>
      <vt:lpstr>ＭＳ Ｐゴシック</vt:lpstr>
      <vt:lpstr>Arial</vt:lpstr>
      <vt:lpstr>Bernard MT Condensed</vt:lpstr>
      <vt:lpstr>Calibri</vt:lpstr>
      <vt:lpstr>Georgia</vt:lpstr>
      <vt:lpstr>inherit</vt:lpstr>
      <vt:lpstr>Rockwell</vt:lpstr>
      <vt:lpstr>Wingdings</vt:lpstr>
      <vt:lpstr>events_during_civilwar</vt:lpstr>
      <vt:lpstr>Curriculum</vt:lpstr>
      <vt:lpstr>1_events_during_civilwar</vt:lpstr>
      <vt:lpstr>2_events_during_civilwar</vt:lpstr>
      <vt:lpstr>3_events_during_civilwar</vt:lpstr>
      <vt:lpstr>4_events_during_civilwar</vt:lpstr>
      <vt:lpstr>5_events_during_civilwar</vt:lpstr>
      <vt:lpstr>Acrobat Document</vt:lpstr>
      <vt:lpstr>The  Civil War</vt:lpstr>
      <vt:lpstr>Secession!</vt:lpstr>
      <vt:lpstr>Essential Question: How did key battles and events influence the outcome of the civil war?</vt:lpstr>
      <vt:lpstr>By 1861, most southern states had seceded from the Union and the Confederate States of America (CSA) was formed.</vt:lpstr>
      <vt:lpstr>In this lesson you will learn about some of the important events that occurred during the Civil War and the direct effect the war had on Georgia.</vt:lpstr>
      <vt:lpstr>The  Battle of Antietam</vt:lpstr>
      <vt:lpstr>Antietam</vt:lpstr>
      <vt:lpstr>Think, Pair, Share Based on your notes and the video, identify a significant effect of the Battle of Antietam.</vt:lpstr>
      <vt:lpstr>The  Emancipation Proclamation</vt:lpstr>
      <vt:lpstr>Emancipation: The act of freeing </vt:lpstr>
      <vt:lpstr>Emancipation</vt:lpstr>
      <vt:lpstr>The Emancipation Proclamation</vt:lpstr>
      <vt:lpstr>Emancipation</vt:lpstr>
      <vt:lpstr>Emancipation</vt:lpstr>
      <vt:lpstr>Emancipation</vt:lpstr>
      <vt:lpstr>PowerPoint Presentation</vt:lpstr>
      <vt:lpstr>United States Colored Troops</vt:lpstr>
      <vt:lpstr>PowerPoint Presentation</vt:lpstr>
      <vt:lpstr>United States Colored Troops</vt:lpstr>
      <vt:lpstr>PowerPoint Presentation</vt:lpstr>
      <vt:lpstr>African Americans were now directly involved in their own emancipation.</vt:lpstr>
      <vt:lpstr>The  Emancipation Proclamation</vt:lpstr>
      <vt:lpstr>Think, Pair, Share  What might have happened  if the Confederates (South) defeated the Union (North) in the Battle of Antietam?  </vt:lpstr>
      <vt:lpstr>Key Points to Remember:</vt:lpstr>
      <vt:lpstr>Battle of Gettysburg</vt:lpstr>
      <vt:lpstr>Gettysburg</vt:lpstr>
      <vt:lpstr>Gettysburg</vt:lpstr>
      <vt:lpstr>Gettysburg was the deadliest battle of  the Civil War and it demoralized (discouraged) the South.</vt:lpstr>
      <vt:lpstr>Update Table of Contents</vt:lpstr>
      <vt:lpstr>Battle of Chickamauga</vt:lpstr>
      <vt:lpstr>Chickamauga</vt:lpstr>
      <vt:lpstr>PowerPoint Presentation</vt:lpstr>
      <vt:lpstr>Battle of Chickamauga</vt:lpstr>
      <vt:lpstr>Chickamauga- A Confederate Victory</vt:lpstr>
      <vt:lpstr>Union Blockade of Georgia’s Coast</vt:lpstr>
      <vt:lpstr>Union Blockade of the Coast</vt:lpstr>
      <vt:lpstr>PowerPoint Presentation</vt:lpstr>
      <vt:lpstr>Union Blockade of Georgia’s Coast</vt:lpstr>
      <vt:lpstr>PowerPoint Presentation</vt:lpstr>
      <vt:lpstr>Sherman’s Atlanta Campaign</vt:lpstr>
      <vt:lpstr>Sherman’s Atlanta Campaign</vt:lpstr>
      <vt:lpstr>Sherman’s Atlanta Campaign</vt:lpstr>
      <vt:lpstr>The capture of Atlanta was critical not only due to Atlanta’s industrial role for the South, but also because it gave the North a victory to celebrate and assured Lincoln’s re-election.</vt:lpstr>
      <vt:lpstr>PowerPoint Presentation</vt:lpstr>
      <vt:lpstr>Sherman’s Atlanta Campaign</vt:lpstr>
      <vt:lpstr>Sherman’s  March to the Sea</vt:lpstr>
      <vt:lpstr>PowerPoint Presentation</vt:lpstr>
      <vt:lpstr>PowerPoint Presentation</vt:lpstr>
      <vt:lpstr>Sherman’s March to the Sea</vt:lpstr>
      <vt:lpstr>Sherman’s March to the Sea</vt:lpstr>
      <vt:lpstr>Sherman Neckties/Bowties</vt:lpstr>
      <vt:lpstr>Sherman’s  March to the Sea [see curriculum map for primary source documents]</vt:lpstr>
      <vt:lpstr>The End of the War</vt:lpstr>
      <vt:lpstr>PowerPoint Presentation</vt:lpstr>
      <vt:lpstr>The End of the War</vt:lpstr>
      <vt:lpstr>Andersonville</vt:lpstr>
      <vt:lpstr>Andersonville</vt:lpstr>
      <vt:lpstr>Andersonville</vt:lpstr>
      <vt:lpstr>PowerPoint Presentation</vt:lpstr>
      <vt:lpstr>PowerPoint Presentation</vt:lpstr>
      <vt:lpstr>PowerPoint Presentation</vt:lpstr>
      <vt:lpstr>PowerPoint Presentation</vt:lpstr>
      <vt:lpstr>Andersonville </vt:lpstr>
      <vt:lpstr>Events During the Civil War Summarizer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dc:title>
  <dc:creator>Windows User</dc:creator>
  <cp:lastModifiedBy>Cynthia Mason (Chamblee Middle)</cp:lastModifiedBy>
  <cp:revision>121</cp:revision>
  <dcterms:created xsi:type="dcterms:W3CDTF">2015-11-05T18:43:52Z</dcterms:created>
  <dcterms:modified xsi:type="dcterms:W3CDTF">2019-12-03T22:36:10Z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0x010100BE1F2756831B6645B496E543A6EF6E51</vt:lpwstr>
  </property>
</Properties>
</file>