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Fredoka One" panose="020B0604020202020204" charset="0"/>
      <p:regular r:id="rId16"/>
    </p:embeddedFont>
    <p:embeddedFont>
      <p:font typeface="Happy Monkey" panose="020B0604020202020204" charset="0"/>
      <p:regular r:id="rId17"/>
    </p:embeddedFont>
    <p:embeddedFont>
      <p:font typeface="Bungee Shade" panose="020B0604020202020204"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22B18FF-49AC-42B4-AB61-6C2A2F35A865}">
  <a:tblStyle styleId="{822B18FF-49AC-42B4-AB61-6C2A2F35A86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 y="2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857257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eacherspayteachers.com/Sellers-Im-Following/Add/Moving-Towards-Mastery"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eacherspayteachers.com/Sellers-Im-Following/Add/Moving-Towards-Master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eacherspayteachers.com/Sellers-Im-Following/Add/Moving-Towards-Master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teacherspayteachers.com/Sellers-Im-Following/Add/Moving-Towards-Master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teacherspayteachers.com/Sellers-Im-Following/Add/Moving-Towards-Master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eacherspayteachers.com/Sellers-Im-Following/Add/Moving-Towards-Master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eacherspayteachers.com/Sellers-Im-Following/Add/Moving-Towards-Master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eacherspayteachers.com/Sellers-Im-Following/Add/Moving-Towards-Master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eacherspayteachers.com/Sellers-Im-Following/Add/Moving-Towards-Master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eacherspayteachers.com/Sellers-Im-Following/Add/Moving-Towards-Master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eacherspayteachers.com/Sellers-Im-Following/Add/Moving-Towards-Master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eacherspayteachers.com/Sellers-Im-Following/Add/Moving-Towards-Master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eacherspayteachers.com/Sellers-Im-Following/Add/Moving-Towards-Master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dcb29b5f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dcb29b5f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accent5"/>
                </a:solidFill>
                <a:hlinkClick r:id="rId3"/>
              </a:rPr>
              <a:t>©</a:t>
            </a:r>
            <a:r>
              <a:rPr lang="en" u="sng">
                <a:solidFill>
                  <a:schemeClr val="accent5"/>
                </a:solidFill>
                <a:latin typeface="Happy Monkey"/>
                <a:ea typeface="Happy Monkey"/>
                <a:cs typeface="Happy Monkey"/>
                <a:sym typeface="Happy Monkey"/>
                <a:hlinkClick r:id="rId3"/>
              </a:rPr>
              <a:t>Moving Towards Mastery</a:t>
            </a:r>
            <a:endParaRPr/>
          </a:p>
        </p:txBody>
      </p:sp>
    </p:spTree>
    <p:extLst>
      <p:ext uri="{BB962C8B-B14F-4D97-AF65-F5344CB8AC3E}">
        <p14:creationId xmlns:p14="http://schemas.microsoft.com/office/powerpoint/2010/main" val="3028735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561a668e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561a668e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accent5"/>
                </a:solidFill>
                <a:hlinkClick r:id="rId3"/>
              </a:rPr>
              <a:t>©</a:t>
            </a:r>
            <a:r>
              <a:rPr lang="en" u="sng">
                <a:solidFill>
                  <a:schemeClr val="accent5"/>
                </a:solidFill>
                <a:latin typeface="Happy Monkey"/>
                <a:ea typeface="Happy Monkey"/>
                <a:cs typeface="Happy Monkey"/>
                <a:sym typeface="Happy Monkey"/>
                <a:hlinkClick r:id="rId3"/>
              </a:rPr>
              <a:t>Moving Towards Mastery</a:t>
            </a:r>
            <a:endParaRPr/>
          </a:p>
          <a:p>
            <a:pPr marL="0" lvl="0" indent="0" algn="l" rtl="0">
              <a:spcBef>
                <a:spcPts val="0"/>
              </a:spcBef>
              <a:spcAft>
                <a:spcPts val="0"/>
              </a:spcAft>
              <a:buClr>
                <a:schemeClr val="dk1"/>
              </a:buClr>
              <a:buSzPts val="1100"/>
              <a:buFont typeface="Arial"/>
              <a:buNone/>
            </a:pPr>
            <a:endParaRPr sz="700"/>
          </a:p>
          <a:p>
            <a:pPr marL="0" lvl="0" indent="0" algn="l" rtl="0">
              <a:spcBef>
                <a:spcPts val="0"/>
              </a:spcBef>
              <a:spcAft>
                <a:spcPts val="0"/>
              </a:spcAft>
              <a:buClr>
                <a:schemeClr val="dk1"/>
              </a:buClr>
              <a:buSzPts val="1100"/>
              <a:buFont typeface="Arial"/>
              <a:buNone/>
            </a:pPr>
            <a:endParaRPr sz="700"/>
          </a:p>
        </p:txBody>
      </p:sp>
    </p:spTree>
    <p:extLst>
      <p:ext uri="{BB962C8B-B14F-4D97-AF65-F5344CB8AC3E}">
        <p14:creationId xmlns:p14="http://schemas.microsoft.com/office/powerpoint/2010/main" val="3831718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561a668e6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5561a668e6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accent5"/>
                </a:solidFill>
                <a:hlinkClick r:id="rId3"/>
              </a:rPr>
              <a:t>©</a:t>
            </a:r>
            <a:r>
              <a:rPr lang="en" u="sng">
                <a:solidFill>
                  <a:schemeClr val="accent5"/>
                </a:solidFill>
                <a:latin typeface="Happy Monkey"/>
                <a:ea typeface="Happy Monkey"/>
                <a:cs typeface="Happy Monkey"/>
                <a:sym typeface="Happy Monkey"/>
                <a:hlinkClick r:id="rId3"/>
              </a:rPr>
              <a:t>Moving Towards Mastery</a:t>
            </a:r>
            <a:endParaRPr/>
          </a:p>
          <a:p>
            <a:pPr marL="0" lvl="0" indent="0" algn="l" rtl="0">
              <a:spcBef>
                <a:spcPts val="0"/>
              </a:spcBef>
              <a:spcAft>
                <a:spcPts val="0"/>
              </a:spcAft>
              <a:buClr>
                <a:schemeClr val="dk1"/>
              </a:buClr>
              <a:buSzPts val="1100"/>
              <a:buFont typeface="Arial"/>
              <a:buNone/>
            </a:pPr>
            <a:endParaRPr sz="700"/>
          </a:p>
          <a:p>
            <a:pPr marL="0" lvl="0" indent="0" algn="l" rtl="0">
              <a:spcBef>
                <a:spcPts val="0"/>
              </a:spcBef>
              <a:spcAft>
                <a:spcPts val="0"/>
              </a:spcAft>
              <a:buClr>
                <a:schemeClr val="dk1"/>
              </a:buClr>
              <a:buSzPts val="1100"/>
              <a:buFont typeface="Arial"/>
              <a:buNone/>
            </a:pPr>
            <a:endParaRPr sz="700"/>
          </a:p>
        </p:txBody>
      </p:sp>
    </p:spTree>
    <p:extLst>
      <p:ext uri="{BB962C8B-B14F-4D97-AF65-F5344CB8AC3E}">
        <p14:creationId xmlns:p14="http://schemas.microsoft.com/office/powerpoint/2010/main" val="2809180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fdd5b6b25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fdd5b6b25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accent5"/>
                </a:solidFill>
                <a:hlinkClick r:id="rId3"/>
              </a:rPr>
              <a:t>©</a:t>
            </a:r>
            <a:r>
              <a:rPr lang="en" u="sng">
                <a:solidFill>
                  <a:schemeClr val="accent5"/>
                </a:solidFill>
                <a:latin typeface="Happy Monkey"/>
                <a:ea typeface="Happy Monkey"/>
                <a:cs typeface="Happy Monkey"/>
                <a:sym typeface="Happy Monkey"/>
                <a:hlinkClick r:id="rId3"/>
              </a:rPr>
              <a:t>Moving Towards Mastery</a:t>
            </a:r>
            <a:endParaRPr sz="700">
              <a:solidFill>
                <a:srgbClr val="FF0000"/>
              </a:solidFill>
            </a:endParaRPr>
          </a:p>
        </p:txBody>
      </p:sp>
    </p:spTree>
    <p:extLst>
      <p:ext uri="{BB962C8B-B14F-4D97-AF65-F5344CB8AC3E}">
        <p14:creationId xmlns:p14="http://schemas.microsoft.com/office/powerpoint/2010/main" val="447572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561a668e6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5561a668e6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accent5"/>
                </a:solidFill>
                <a:hlinkClick r:id="rId3"/>
              </a:rPr>
              <a:t>©</a:t>
            </a:r>
            <a:r>
              <a:rPr lang="en" u="sng">
                <a:solidFill>
                  <a:schemeClr val="accent5"/>
                </a:solidFill>
                <a:latin typeface="Happy Monkey"/>
                <a:ea typeface="Happy Monkey"/>
                <a:cs typeface="Happy Monkey"/>
                <a:sym typeface="Happy Monkey"/>
                <a:hlinkClick r:id="rId3"/>
              </a:rPr>
              <a:t>Moving Towards Mastery</a:t>
            </a:r>
            <a:endParaRPr sz="700">
              <a:solidFill>
                <a:srgbClr val="FF0000"/>
              </a:solidFill>
            </a:endParaRPr>
          </a:p>
        </p:txBody>
      </p:sp>
    </p:spTree>
    <p:extLst>
      <p:ext uri="{BB962C8B-B14F-4D97-AF65-F5344CB8AC3E}">
        <p14:creationId xmlns:p14="http://schemas.microsoft.com/office/powerpoint/2010/main" val="1219508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45fdd2a15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45fdd2a15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accent5"/>
                </a:solidFill>
                <a:hlinkClick r:id="rId3"/>
              </a:rPr>
              <a:t>©</a:t>
            </a:r>
            <a:r>
              <a:rPr lang="en" u="sng">
                <a:solidFill>
                  <a:schemeClr val="accent5"/>
                </a:solidFill>
                <a:latin typeface="Happy Monkey"/>
                <a:ea typeface="Happy Monkey"/>
                <a:cs typeface="Happy Monkey"/>
                <a:sym typeface="Happy Monkey"/>
                <a:hlinkClick r:id="rId3"/>
              </a:rPr>
              <a:t>Moving Towards Mastery</a:t>
            </a:r>
            <a:endParaRPr/>
          </a:p>
          <a:p>
            <a:pPr marL="0" lvl="0" indent="0" algn="l" rtl="0">
              <a:spcBef>
                <a:spcPts val="0"/>
              </a:spcBef>
              <a:spcAft>
                <a:spcPts val="0"/>
              </a:spcAft>
              <a:buClr>
                <a:schemeClr val="dk1"/>
              </a:buClr>
              <a:buSzPts val="1100"/>
              <a:buFont typeface="Arial"/>
              <a:buNone/>
            </a:pPr>
            <a:endParaRPr sz="700"/>
          </a:p>
          <a:p>
            <a:pPr marL="0" lvl="0" indent="0" algn="l" rtl="0">
              <a:spcBef>
                <a:spcPts val="0"/>
              </a:spcBef>
              <a:spcAft>
                <a:spcPts val="0"/>
              </a:spcAft>
              <a:buClr>
                <a:schemeClr val="dk1"/>
              </a:buClr>
              <a:buSzPts val="1100"/>
              <a:buFont typeface="Arial"/>
              <a:buNone/>
            </a:pPr>
            <a:endParaRPr sz="700"/>
          </a:p>
        </p:txBody>
      </p:sp>
    </p:spTree>
    <p:extLst>
      <p:ext uri="{BB962C8B-B14F-4D97-AF65-F5344CB8AC3E}">
        <p14:creationId xmlns:p14="http://schemas.microsoft.com/office/powerpoint/2010/main" val="2234375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561a668e6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561a668e6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accent5"/>
                </a:solidFill>
                <a:hlinkClick r:id="rId3"/>
              </a:rPr>
              <a:t>©</a:t>
            </a:r>
            <a:r>
              <a:rPr lang="en" u="sng">
                <a:solidFill>
                  <a:schemeClr val="accent5"/>
                </a:solidFill>
                <a:latin typeface="Happy Monkey"/>
                <a:ea typeface="Happy Monkey"/>
                <a:cs typeface="Happy Monkey"/>
                <a:sym typeface="Happy Monkey"/>
                <a:hlinkClick r:id="rId3"/>
              </a:rPr>
              <a:t>Moving Towards Mastery</a:t>
            </a:r>
            <a:endParaRPr sz="700">
              <a:solidFill>
                <a:srgbClr val="FF0000"/>
              </a:solidFill>
            </a:endParaRPr>
          </a:p>
        </p:txBody>
      </p:sp>
    </p:spTree>
    <p:extLst>
      <p:ext uri="{BB962C8B-B14F-4D97-AF65-F5344CB8AC3E}">
        <p14:creationId xmlns:p14="http://schemas.microsoft.com/office/powerpoint/2010/main" val="648580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561a668e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561a668e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accent5"/>
                </a:solidFill>
                <a:hlinkClick r:id="rId3"/>
              </a:rPr>
              <a:t>©</a:t>
            </a:r>
            <a:r>
              <a:rPr lang="en" u="sng">
                <a:solidFill>
                  <a:schemeClr val="accent5"/>
                </a:solidFill>
                <a:latin typeface="Happy Monkey"/>
                <a:ea typeface="Happy Monkey"/>
                <a:cs typeface="Happy Monkey"/>
                <a:sym typeface="Happy Monkey"/>
                <a:hlinkClick r:id="rId3"/>
              </a:rPr>
              <a:t>Moving Towards Mastery</a:t>
            </a:r>
            <a:endParaRPr/>
          </a:p>
          <a:p>
            <a:pPr marL="0" lvl="0" indent="0" algn="l" rtl="0">
              <a:spcBef>
                <a:spcPts val="0"/>
              </a:spcBef>
              <a:spcAft>
                <a:spcPts val="0"/>
              </a:spcAft>
              <a:buClr>
                <a:schemeClr val="dk1"/>
              </a:buClr>
              <a:buSzPts val="1100"/>
              <a:buFont typeface="Arial"/>
              <a:buNone/>
            </a:pPr>
            <a:endParaRPr sz="700"/>
          </a:p>
          <a:p>
            <a:pPr marL="0" lvl="0" indent="0" algn="l" rtl="0">
              <a:spcBef>
                <a:spcPts val="0"/>
              </a:spcBef>
              <a:spcAft>
                <a:spcPts val="0"/>
              </a:spcAft>
              <a:buClr>
                <a:schemeClr val="dk1"/>
              </a:buClr>
              <a:buSzPts val="1100"/>
              <a:buFont typeface="Arial"/>
              <a:buNone/>
            </a:pPr>
            <a:endParaRPr sz="700"/>
          </a:p>
        </p:txBody>
      </p:sp>
    </p:spTree>
    <p:extLst>
      <p:ext uri="{BB962C8B-B14F-4D97-AF65-F5344CB8AC3E}">
        <p14:creationId xmlns:p14="http://schemas.microsoft.com/office/powerpoint/2010/main" val="2486092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561a668e6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561a668e6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accent5"/>
                </a:solidFill>
                <a:hlinkClick r:id="rId3"/>
              </a:rPr>
              <a:t>©</a:t>
            </a:r>
            <a:r>
              <a:rPr lang="en" u="sng">
                <a:solidFill>
                  <a:schemeClr val="accent5"/>
                </a:solidFill>
                <a:latin typeface="Happy Monkey"/>
                <a:ea typeface="Happy Monkey"/>
                <a:cs typeface="Happy Monkey"/>
                <a:sym typeface="Happy Monkey"/>
                <a:hlinkClick r:id="rId3"/>
              </a:rPr>
              <a:t>Moving Towards Mastery</a:t>
            </a:r>
            <a:endParaRPr/>
          </a:p>
          <a:p>
            <a:pPr marL="0" lvl="0" indent="0" algn="l" rtl="0">
              <a:spcBef>
                <a:spcPts val="0"/>
              </a:spcBef>
              <a:spcAft>
                <a:spcPts val="0"/>
              </a:spcAft>
              <a:buClr>
                <a:schemeClr val="dk1"/>
              </a:buClr>
              <a:buSzPts val="1100"/>
              <a:buFont typeface="Arial"/>
              <a:buNone/>
            </a:pPr>
            <a:endParaRPr sz="700"/>
          </a:p>
        </p:txBody>
      </p:sp>
    </p:spTree>
    <p:extLst>
      <p:ext uri="{BB962C8B-B14F-4D97-AF65-F5344CB8AC3E}">
        <p14:creationId xmlns:p14="http://schemas.microsoft.com/office/powerpoint/2010/main" val="3452516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561a668e6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561a668e6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accent5"/>
                </a:solidFill>
                <a:hlinkClick r:id="rId3"/>
              </a:rPr>
              <a:t>©</a:t>
            </a:r>
            <a:r>
              <a:rPr lang="en" u="sng">
                <a:solidFill>
                  <a:schemeClr val="accent5"/>
                </a:solidFill>
                <a:latin typeface="Happy Monkey"/>
                <a:ea typeface="Happy Monkey"/>
                <a:cs typeface="Happy Monkey"/>
                <a:sym typeface="Happy Monkey"/>
                <a:hlinkClick r:id="rId3"/>
              </a:rPr>
              <a:t>Moving Towards Mastery</a:t>
            </a:r>
            <a:endParaRPr sz="700">
              <a:solidFill>
                <a:srgbClr val="FF0000"/>
              </a:solidFill>
            </a:endParaRPr>
          </a:p>
        </p:txBody>
      </p:sp>
    </p:spTree>
    <p:extLst>
      <p:ext uri="{BB962C8B-B14F-4D97-AF65-F5344CB8AC3E}">
        <p14:creationId xmlns:p14="http://schemas.microsoft.com/office/powerpoint/2010/main" val="3720055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561a668e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5561a668e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accent5"/>
                </a:solidFill>
                <a:hlinkClick r:id="rId3"/>
              </a:rPr>
              <a:t>©</a:t>
            </a:r>
            <a:r>
              <a:rPr lang="en" u="sng">
                <a:solidFill>
                  <a:schemeClr val="accent5"/>
                </a:solidFill>
                <a:latin typeface="Happy Monkey"/>
                <a:ea typeface="Happy Monkey"/>
                <a:cs typeface="Happy Monkey"/>
                <a:sym typeface="Happy Monkey"/>
                <a:hlinkClick r:id="rId3"/>
              </a:rPr>
              <a:t>Moving Towards Mastery</a:t>
            </a:r>
            <a:endParaRPr/>
          </a:p>
          <a:p>
            <a:pPr marL="0" lvl="0" indent="0" algn="l" rtl="0">
              <a:spcBef>
                <a:spcPts val="0"/>
              </a:spcBef>
              <a:spcAft>
                <a:spcPts val="0"/>
              </a:spcAft>
              <a:buClr>
                <a:schemeClr val="dk1"/>
              </a:buClr>
              <a:buSzPts val="1100"/>
              <a:buFont typeface="Arial"/>
              <a:buNone/>
            </a:pPr>
            <a:endParaRPr sz="700"/>
          </a:p>
          <a:p>
            <a:pPr marL="0" lvl="0" indent="0" algn="l" rtl="0">
              <a:spcBef>
                <a:spcPts val="0"/>
              </a:spcBef>
              <a:spcAft>
                <a:spcPts val="0"/>
              </a:spcAft>
              <a:buClr>
                <a:schemeClr val="dk1"/>
              </a:buClr>
              <a:buSzPts val="1100"/>
              <a:buFont typeface="Arial"/>
              <a:buNone/>
            </a:pPr>
            <a:endParaRPr sz="700"/>
          </a:p>
        </p:txBody>
      </p:sp>
    </p:spTree>
    <p:extLst>
      <p:ext uri="{BB962C8B-B14F-4D97-AF65-F5344CB8AC3E}">
        <p14:creationId xmlns:p14="http://schemas.microsoft.com/office/powerpoint/2010/main" val="1071527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561a668e6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561a668e6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accent5"/>
                </a:solidFill>
                <a:hlinkClick r:id="rId3"/>
              </a:rPr>
              <a:t>©</a:t>
            </a:r>
            <a:r>
              <a:rPr lang="en" u="sng">
                <a:solidFill>
                  <a:schemeClr val="accent5"/>
                </a:solidFill>
                <a:latin typeface="Happy Monkey"/>
                <a:ea typeface="Happy Monkey"/>
                <a:cs typeface="Happy Monkey"/>
                <a:sym typeface="Happy Monkey"/>
                <a:hlinkClick r:id="rId3"/>
              </a:rPr>
              <a:t>Moving Towards Mastery</a:t>
            </a:r>
            <a:endParaRPr sz="700">
              <a:solidFill>
                <a:srgbClr val="FF0000"/>
              </a:solidFill>
            </a:endParaRPr>
          </a:p>
        </p:txBody>
      </p:sp>
    </p:spTree>
    <p:extLst>
      <p:ext uri="{BB962C8B-B14F-4D97-AF65-F5344CB8AC3E}">
        <p14:creationId xmlns:p14="http://schemas.microsoft.com/office/powerpoint/2010/main" val="1506983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561a668e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561a668e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accent5"/>
                </a:solidFill>
                <a:hlinkClick r:id="rId3"/>
              </a:rPr>
              <a:t>©</a:t>
            </a:r>
            <a:r>
              <a:rPr lang="en" u="sng">
                <a:solidFill>
                  <a:schemeClr val="accent5"/>
                </a:solidFill>
                <a:latin typeface="Happy Monkey"/>
                <a:ea typeface="Happy Monkey"/>
                <a:cs typeface="Happy Monkey"/>
                <a:sym typeface="Happy Monkey"/>
                <a:hlinkClick r:id="rId3"/>
              </a:rPr>
              <a:t>Moving Towards Mastery</a:t>
            </a:r>
            <a:endParaRPr sz="700">
              <a:solidFill>
                <a:srgbClr val="FF0000"/>
              </a:solidFill>
            </a:endParaRPr>
          </a:p>
        </p:txBody>
      </p:sp>
    </p:spTree>
    <p:extLst>
      <p:ext uri="{BB962C8B-B14F-4D97-AF65-F5344CB8AC3E}">
        <p14:creationId xmlns:p14="http://schemas.microsoft.com/office/powerpoint/2010/main" val="956895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s://www.youtube.com/watch?v=JXoNsArYN_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hyperlink" Target="https://www.practicalmoneyskills.com/teach/your_money_your_future/borrow" TargetMode="External"/><Relationship Id="rId4" Type="http://schemas.openxmlformats.org/officeDocument/2006/relationships/hyperlink" Target="https://www.investopedia.com/terms/d/debt.as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www.practicalmoneyskills.com/play/the_payoff" TargetMode="External"/><Relationship Id="rId3" Type="http://schemas.openxmlformats.org/officeDocument/2006/relationships/image" Target="../media/image1.png"/><Relationship Id="rId7" Type="http://schemas.openxmlformats.org/officeDocument/2006/relationships/hyperlink" Target="https://www.practicalmoneyskills.com/play/countdown_to_retirement"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natwest.mymoneysense.com/students/students-8-12/the-budget-game/" TargetMode="External"/><Relationship Id="rId5" Type="http://schemas.openxmlformats.org/officeDocument/2006/relationships/hyperlink" Target="http://www.gpb.org/education/lights-camera-budget/teachers" TargetMode="External"/><Relationship Id="rId4" Type="http://schemas.openxmlformats.org/officeDocument/2006/relationships/image" Target="../media/image14.jpg"/><Relationship Id="rId9" Type="http://schemas.openxmlformats.org/officeDocument/2006/relationships/hyperlink" Target="https://www.financialfootball.com/pla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s://www.youtube.com/watch?v=JoWKD_BxeRw&amp;t=126s" TargetMode="External"/><Relationship Id="rId4" Type="http://schemas.openxmlformats.org/officeDocument/2006/relationships/hyperlink" Target="https://www.practicalmoneyskills.com/teach/your_money_your_future/ear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practicalmoneyskills.com/teach/your_money_your_future/budget" TargetMode="External"/><Relationship Id="rId4" Type="http://schemas.openxmlformats.org/officeDocument/2006/relationships/hyperlink" Target="https://www.moneyunder30.com/how-to-make-a-budge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practicalmoneyskills.com/play/money_metropolis#id_155411620837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hyperlink" Target="https://www.practicalmoneyskills.com/teach/your_money_your_future/save" TargetMode="External"/><Relationship Id="rId4" Type="http://schemas.openxmlformats.org/officeDocument/2006/relationships/hyperlink" Target="https://www.thebalance.com/learn-the-most-important-reasons-to-save-money-238612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ww.investopedia.com/terms/s/savingsaccount.asp"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s://www.practicalmoneyskills.com/play/roadtrip_to_saving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55" name="Google Shape;55;p13"/>
          <p:cNvSpPr/>
          <p:nvPr/>
        </p:nvSpPr>
        <p:spPr>
          <a:xfrm>
            <a:off x="273000" y="374000"/>
            <a:ext cx="8598000" cy="4299000"/>
          </a:xfrm>
          <a:prstGeom prst="roundRect">
            <a:avLst>
              <a:gd name="adj" fmla="val 16667"/>
            </a:avLst>
          </a:prstGeom>
          <a:solidFill>
            <a:srgbClr val="FFFFFF"/>
          </a:solid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subTitle" idx="1"/>
          </p:nvPr>
        </p:nvSpPr>
        <p:spPr>
          <a:xfrm>
            <a:off x="425400" y="2649359"/>
            <a:ext cx="8445600" cy="2007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1600">
                <a:solidFill>
                  <a:schemeClr val="dk1"/>
                </a:solidFill>
                <a:latin typeface="Happy Monkey"/>
                <a:ea typeface="Happy Monkey"/>
                <a:cs typeface="Happy Monkey"/>
                <a:sym typeface="Happy Monkey"/>
              </a:rPr>
              <a:t>SS8E3 </a:t>
            </a:r>
            <a:endParaRPr sz="1600">
              <a:solidFill>
                <a:schemeClr val="dk1"/>
              </a:solidFill>
              <a:latin typeface="Happy Monkey"/>
              <a:ea typeface="Happy Monkey"/>
              <a:cs typeface="Happy Monkey"/>
              <a:sym typeface="Happy Monkey"/>
            </a:endParaRPr>
          </a:p>
          <a:p>
            <a:pPr marL="0" lvl="0" indent="0" algn="l" rtl="0">
              <a:lnSpc>
                <a:spcPct val="115000"/>
              </a:lnSpc>
              <a:spcBef>
                <a:spcPts val="0"/>
              </a:spcBef>
              <a:spcAft>
                <a:spcPts val="0"/>
              </a:spcAft>
              <a:buClr>
                <a:srgbClr val="000000"/>
              </a:buClr>
              <a:buSzPts val="1100"/>
              <a:buFont typeface="Arial"/>
              <a:buNone/>
            </a:pPr>
            <a:r>
              <a:rPr lang="en" sz="1600">
                <a:solidFill>
                  <a:schemeClr val="dk1"/>
                </a:solidFill>
                <a:latin typeface="Happy Monkey"/>
                <a:ea typeface="Happy Monkey"/>
                <a:cs typeface="Happy Monkey"/>
                <a:sym typeface="Happy Monkey"/>
              </a:rPr>
              <a:t>Explain the principles of effective personal money management. </a:t>
            </a:r>
            <a:endParaRPr sz="1600">
              <a:solidFill>
                <a:schemeClr val="dk1"/>
              </a:solidFill>
              <a:latin typeface="Happy Monkey"/>
              <a:ea typeface="Happy Monkey"/>
              <a:cs typeface="Happy Monkey"/>
              <a:sym typeface="Happy Monkey"/>
            </a:endParaRPr>
          </a:p>
          <a:p>
            <a:pPr marL="457200" lvl="0" indent="-330200" algn="l" rtl="0">
              <a:lnSpc>
                <a:spcPct val="115000"/>
              </a:lnSpc>
              <a:spcBef>
                <a:spcPts val="0"/>
              </a:spcBef>
              <a:spcAft>
                <a:spcPts val="0"/>
              </a:spcAft>
              <a:buClr>
                <a:schemeClr val="dk1"/>
              </a:buClr>
              <a:buSzPts val="1600"/>
              <a:buFont typeface="Happy Monkey"/>
              <a:buAutoNum type="alphaUcPeriod"/>
            </a:pPr>
            <a:r>
              <a:rPr lang="en" sz="1600">
                <a:solidFill>
                  <a:schemeClr val="dk1"/>
                </a:solidFill>
                <a:latin typeface="Happy Monkey"/>
                <a:ea typeface="Happy Monkey"/>
                <a:cs typeface="Happy Monkey"/>
                <a:sym typeface="Happy Monkey"/>
              </a:rPr>
              <a:t>Explain that income is the starting point for personal financial management. </a:t>
            </a:r>
            <a:endParaRPr sz="1600">
              <a:solidFill>
                <a:schemeClr val="dk1"/>
              </a:solidFill>
              <a:latin typeface="Happy Monkey"/>
              <a:ea typeface="Happy Monkey"/>
              <a:cs typeface="Happy Monkey"/>
              <a:sym typeface="Happy Monkey"/>
            </a:endParaRPr>
          </a:p>
          <a:p>
            <a:pPr marL="457200" lvl="0" indent="-330200" algn="l" rtl="0">
              <a:lnSpc>
                <a:spcPct val="115000"/>
              </a:lnSpc>
              <a:spcBef>
                <a:spcPts val="0"/>
              </a:spcBef>
              <a:spcAft>
                <a:spcPts val="0"/>
              </a:spcAft>
              <a:buClr>
                <a:schemeClr val="dk1"/>
              </a:buClr>
              <a:buSzPts val="1600"/>
              <a:buFont typeface="Happy Monkey"/>
              <a:buAutoNum type="alphaUcPeriod"/>
            </a:pPr>
            <a:r>
              <a:rPr lang="en" sz="1600">
                <a:solidFill>
                  <a:schemeClr val="dk1"/>
                </a:solidFill>
                <a:latin typeface="Happy Monkey"/>
                <a:ea typeface="Happy Monkey"/>
                <a:cs typeface="Happy Monkey"/>
                <a:sym typeface="Happy Monkey"/>
              </a:rPr>
              <a:t>Describe the reasons for and the benefits of a household budget. </a:t>
            </a:r>
            <a:endParaRPr sz="1600">
              <a:solidFill>
                <a:schemeClr val="dk1"/>
              </a:solidFill>
              <a:latin typeface="Happy Monkey"/>
              <a:ea typeface="Happy Monkey"/>
              <a:cs typeface="Happy Monkey"/>
              <a:sym typeface="Happy Monkey"/>
            </a:endParaRPr>
          </a:p>
          <a:p>
            <a:pPr marL="457200" lvl="0" indent="-330200" algn="l" rtl="0">
              <a:lnSpc>
                <a:spcPct val="115000"/>
              </a:lnSpc>
              <a:spcBef>
                <a:spcPts val="0"/>
              </a:spcBef>
              <a:spcAft>
                <a:spcPts val="0"/>
              </a:spcAft>
              <a:buClr>
                <a:schemeClr val="dk1"/>
              </a:buClr>
              <a:buSzPts val="1600"/>
              <a:buFont typeface="Happy Monkey"/>
              <a:buAutoNum type="alphaUcPeriod"/>
            </a:pPr>
            <a:r>
              <a:rPr lang="en" sz="1600">
                <a:solidFill>
                  <a:schemeClr val="dk1"/>
                </a:solidFill>
                <a:latin typeface="Happy Monkey"/>
                <a:ea typeface="Happy Monkey"/>
                <a:cs typeface="Happy Monkey"/>
                <a:sym typeface="Happy Monkey"/>
              </a:rPr>
              <a:t>Describe the reasons for and the benefits of savings. </a:t>
            </a:r>
            <a:endParaRPr sz="1600">
              <a:solidFill>
                <a:schemeClr val="dk1"/>
              </a:solidFill>
              <a:latin typeface="Happy Monkey"/>
              <a:ea typeface="Happy Monkey"/>
              <a:cs typeface="Happy Monkey"/>
              <a:sym typeface="Happy Monkey"/>
            </a:endParaRPr>
          </a:p>
          <a:p>
            <a:pPr marL="457200" lvl="0" indent="-330200" algn="l" rtl="0">
              <a:lnSpc>
                <a:spcPct val="115000"/>
              </a:lnSpc>
              <a:spcBef>
                <a:spcPts val="0"/>
              </a:spcBef>
              <a:spcAft>
                <a:spcPts val="0"/>
              </a:spcAft>
              <a:buClr>
                <a:schemeClr val="dk1"/>
              </a:buClr>
              <a:buSzPts val="1600"/>
              <a:buFont typeface="Happy Monkey"/>
              <a:buAutoNum type="alphaUcPeriod"/>
            </a:pPr>
            <a:r>
              <a:rPr lang="en" sz="1600">
                <a:solidFill>
                  <a:schemeClr val="dk1"/>
                </a:solidFill>
                <a:latin typeface="Happy Monkey"/>
                <a:ea typeface="Happy Monkey"/>
                <a:cs typeface="Happy Monkey"/>
                <a:sym typeface="Happy Monkey"/>
              </a:rPr>
              <a:t>Describe the uses of debt and associated risks.</a:t>
            </a:r>
            <a:endParaRPr sz="1600">
              <a:solidFill>
                <a:schemeClr val="dk1"/>
              </a:solidFill>
              <a:latin typeface="Happy Monkey"/>
              <a:ea typeface="Happy Monkey"/>
              <a:cs typeface="Happy Monkey"/>
              <a:sym typeface="Happy Monkey"/>
            </a:endParaRPr>
          </a:p>
          <a:p>
            <a:pPr marL="0" lvl="0" indent="0" algn="l" rtl="0">
              <a:lnSpc>
                <a:spcPct val="115000"/>
              </a:lnSpc>
              <a:spcBef>
                <a:spcPts val="0"/>
              </a:spcBef>
              <a:spcAft>
                <a:spcPts val="0"/>
              </a:spcAft>
              <a:buClr>
                <a:srgbClr val="000000"/>
              </a:buClr>
              <a:buSzPts val="1100"/>
              <a:buFont typeface="Arial"/>
              <a:buNone/>
            </a:pPr>
            <a:endParaRPr sz="1400">
              <a:solidFill>
                <a:schemeClr val="dk1"/>
              </a:solidFill>
              <a:latin typeface="Happy Monkey"/>
              <a:ea typeface="Happy Monkey"/>
              <a:cs typeface="Happy Monkey"/>
              <a:sym typeface="Happy Monkey"/>
            </a:endParaRPr>
          </a:p>
          <a:p>
            <a:pPr marL="457200" lvl="0" indent="0" algn="l" rtl="0">
              <a:lnSpc>
                <a:spcPct val="115000"/>
              </a:lnSpc>
              <a:spcBef>
                <a:spcPts val="0"/>
              </a:spcBef>
              <a:spcAft>
                <a:spcPts val="0"/>
              </a:spcAft>
              <a:buClr>
                <a:schemeClr val="dk1"/>
              </a:buClr>
              <a:buSzPts val="1100"/>
              <a:buFont typeface="Arial"/>
              <a:buNone/>
            </a:pPr>
            <a:r>
              <a:rPr lang="en" sz="1400">
                <a:solidFill>
                  <a:schemeClr val="dk1"/>
                </a:solidFill>
              </a:rPr>
              <a:t>				</a:t>
            </a:r>
            <a:endParaRPr sz="140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sz="1000">
                <a:solidFill>
                  <a:schemeClr val="dk1"/>
                </a:solidFill>
              </a:rPr>
              <a:t>			</a:t>
            </a:r>
            <a:endParaRPr sz="100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457200" lvl="0" indent="0" algn="l" rtl="0">
              <a:lnSpc>
                <a:spcPct val="115000"/>
              </a:lnSpc>
              <a:spcBef>
                <a:spcPts val="0"/>
              </a:spcBef>
              <a:spcAft>
                <a:spcPts val="0"/>
              </a:spcAft>
              <a:buNone/>
            </a:pPr>
            <a:endParaRPr sz="1200">
              <a:solidFill>
                <a:schemeClr val="dk1"/>
              </a:solidFill>
              <a:latin typeface="Happy Monkey"/>
              <a:ea typeface="Happy Monkey"/>
              <a:cs typeface="Happy Monkey"/>
              <a:sym typeface="Happy Monkey"/>
            </a:endParaRPr>
          </a:p>
        </p:txBody>
      </p:sp>
      <p:pic>
        <p:nvPicPr>
          <p:cNvPr id="57" name="Google Shape;57;p13"/>
          <p:cNvPicPr preferRelativeResize="0"/>
          <p:nvPr/>
        </p:nvPicPr>
        <p:blipFill>
          <a:blip r:embed="rId4">
            <a:alphaModFix/>
          </a:blip>
          <a:stretch>
            <a:fillRect/>
          </a:stretch>
        </p:blipFill>
        <p:spPr>
          <a:xfrm>
            <a:off x="6983900" y="450200"/>
            <a:ext cx="1527575" cy="1959900"/>
          </a:xfrm>
          <a:prstGeom prst="rect">
            <a:avLst/>
          </a:prstGeom>
          <a:noFill/>
          <a:ln>
            <a:noFill/>
          </a:ln>
        </p:spPr>
      </p:pic>
      <p:sp>
        <p:nvSpPr>
          <p:cNvPr id="58" name="Google Shape;58;p13"/>
          <p:cNvSpPr txBox="1">
            <a:spLocks noGrp="1"/>
          </p:cNvSpPr>
          <p:nvPr>
            <p:ph type="ctrTitle"/>
          </p:nvPr>
        </p:nvSpPr>
        <p:spPr>
          <a:xfrm>
            <a:off x="125175" y="662300"/>
            <a:ext cx="69483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000">
                <a:latin typeface="Bungee Shade"/>
                <a:ea typeface="Bungee Shade"/>
                <a:cs typeface="Bungee Shade"/>
                <a:sym typeface="Bungee Shade"/>
              </a:rPr>
              <a:t>Personal Money Management </a:t>
            </a:r>
            <a:endParaRPr sz="4000">
              <a:latin typeface="Bungee Shade"/>
              <a:ea typeface="Bungee Shade"/>
              <a:cs typeface="Bungee Shade"/>
              <a:sym typeface="Bungee Shade"/>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2"/>
          <p:cNvPicPr preferRelativeResize="0"/>
          <p:nvPr/>
        </p:nvPicPr>
        <p:blipFill>
          <a:blip r:embed="rId3">
            <a:alphaModFix/>
          </a:blip>
          <a:stretch>
            <a:fillRect/>
          </a:stretch>
        </p:blipFill>
        <p:spPr>
          <a:xfrm>
            <a:off x="0" y="0"/>
            <a:ext cx="9144000" cy="5143500"/>
          </a:xfrm>
          <a:prstGeom prst="rect">
            <a:avLst/>
          </a:prstGeom>
          <a:noFill/>
          <a:ln>
            <a:noFill/>
          </a:ln>
        </p:spPr>
      </p:pic>
      <p:sp>
        <p:nvSpPr>
          <p:cNvPr id="188" name="Google Shape;188;p22"/>
          <p:cNvSpPr/>
          <p:nvPr/>
        </p:nvSpPr>
        <p:spPr>
          <a:xfrm>
            <a:off x="153525" y="164500"/>
            <a:ext cx="8883300" cy="4869300"/>
          </a:xfrm>
          <a:prstGeom prst="roundRect">
            <a:avLst>
              <a:gd name="adj" fmla="val 16667"/>
            </a:avLst>
          </a:prstGeom>
          <a:solidFill>
            <a:srgbClr val="FFFFFF"/>
          </a:solid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2"/>
          <p:cNvSpPr/>
          <p:nvPr/>
        </p:nvSpPr>
        <p:spPr>
          <a:xfrm>
            <a:off x="99425" y="662325"/>
            <a:ext cx="6127500" cy="4371600"/>
          </a:xfrm>
          <a:prstGeom prst="roundRect">
            <a:avLst>
              <a:gd name="adj" fmla="val 16667"/>
            </a:avLst>
          </a:prstGeom>
          <a:solidFill>
            <a:srgbClr val="D9EAD3"/>
          </a:solidFill>
          <a:ln w="1905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457200" algn="l" rtl="0">
              <a:spcBef>
                <a:spcPts val="0"/>
              </a:spcBef>
              <a:spcAft>
                <a:spcPts val="0"/>
              </a:spcAft>
              <a:buNone/>
            </a:pPr>
            <a:r>
              <a:rPr lang="en" sz="1650">
                <a:solidFill>
                  <a:srgbClr val="38761D"/>
                </a:solidFill>
                <a:latin typeface="Happy Monkey"/>
                <a:ea typeface="Happy Monkey"/>
                <a:cs typeface="Happy Monkey"/>
                <a:sym typeface="Happy Monkey"/>
              </a:rPr>
              <a:t>The word debt can initially cause feelings of worry and concern, but used properly, debt can provide opportunities that you might not have otherwise. Debt is money owed or due. It is money borrowed from one for the assistance of another. Most everyone has borrowed small amounts of money temporarily to help attain something wanted or needed. Maybe you left your money at home but wanted to get into a game so you borrowed money from a friend. With time you may have desires that are more expensive than your income. Borrowing money can help you buy a car or home, go to college, or open a business. But with debt comes responsibility. Debt comes with a cost, known as interest. Interest is the additional amount of money paid for borrowing the funds you needed. </a:t>
            </a:r>
            <a:endParaRPr sz="1650">
              <a:solidFill>
                <a:srgbClr val="38761D"/>
              </a:solidFill>
              <a:latin typeface="Happy Monkey"/>
              <a:ea typeface="Happy Monkey"/>
              <a:cs typeface="Happy Monkey"/>
              <a:sym typeface="Happy Monkey"/>
            </a:endParaRPr>
          </a:p>
        </p:txBody>
      </p:sp>
      <p:sp>
        <p:nvSpPr>
          <p:cNvPr id="190" name="Google Shape;190;p22"/>
          <p:cNvSpPr txBox="1">
            <a:spLocks noGrp="1"/>
          </p:cNvSpPr>
          <p:nvPr>
            <p:ph type="ctrTitle"/>
          </p:nvPr>
        </p:nvSpPr>
        <p:spPr>
          <a:xfrm>
            <a:off x="197800" y="26133"/>
            <a:ext cx="8718300" cy="72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500">
                <a:solidFill>
                  <a:srgbClr val="000000"/>
                </a:solidFill>
                <a:latin typeface="Bungee Shade"/>
                <a:ea typeface="Bungee Shade"/>
                <a:cs typeface="Bungee Shade"/>
                <a:sym typeface="Bungee Shade"/>
              </a:rPr>
              <a:t>Debt</a:t>
            </a:r>
            <a:endParaRPr sz="3500">
              <a:solidFill>
                <a:srgbClr val="000000"/>
              </a:solidFill>
              <a:latin typeface="Bungee Shade"/>
              <a:ea typeface="Bungee Shade"/>
              <a:cs typeface="Bungee Shade"/>
              <a:sym typeface="Bungee Shade"/>
            </a:endParaRPr>
          </a:p>
        </p:txBody>
      </p:sp>
      <p:sp>
        <p:nvSpPr>
          <p:cNvPr id="191" name="Google Shape;191;p22"/>
          <p:cNvSpPr/>
          <p:nvPr/>
        </p:nvSpPr>
        <p:spPr>
          <a:xfrm>
            <a:off x="6057173" y="4274349"/>
            <a:ext cx="285000" cy="230400"/>
          </a:xfrm>
          <a:prstGeom prst="star5">
            <a:avLst>
              <a:gd name="adj" fmla="val 19098"/>
              <a:gd name="hf" fmla="val 105146"/>
              <a:gd name="vf" fmla="val 110557"/>
            </a:avLst>
          </a:prstGeom>
          <a:solidFill>
            <a:srgbClr val="38761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2"/>
          <p:cNvSpPr txBox="1"/>
          <p:nvPr/>
        </p:nvSpPr>
        <p:spPr>
          <a:xfrm>
            <a:off x="6308137" y="4192000"/>
            <a:ext cx="2891700" cy="7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8761D"/>
                </a:solidFill>
                <a:latin typeface="Happy Monkey"/>
                <a:ea typeface="Happy Monkey"/>
                <a:cs typeface="Happy Monkey"/>
                <a:sym typeface="Happy Monkey"/>
              </a:rPr>
              <a:t>Click on image to learn more. </a:t>
            </a:r>
            <a:endParaRPr b="1">
              <a:solidFill>
                <a:srgbClr val="38761D"/>
              </a:solidFill>
              <a:latin typeface="Happy Monkey"/>
              <a:ea typeface="Happy Monkey"/>
              <a:cs typeface="Happy Monkey"/>
              <a:sym typeface="Happy Monkey"/>
            </a:endParaRPr>
          </a:p>
        </p:txBody>
      </p:sp>
      <p:pic>
        <p:nvPicPr>
          <p:cNvPr id="193" name="Google Shape;193;p22" descr="Worried, Paying, Bills, Man, Stressed, Debt, Finance">
            <a:hlinkClick r:id="rId4"/>
          </p:cNvPr>
          <p:cNvPicPr preferRelativeResize="0"/>
          <p:nvPr/>
        </p:nvPicPr>
        <p:blipFill>
          <a:blip r:embed="rId5">
            <a:alphaModFix/>
          </a:blip>
          <a:stretch>
            <a:fillRect/>
          </a:stretch>
        </p:blipFill>
        <p:spPr>
          <a:xfrm>
            <a:off x="6130950" y="612700"/>
            <a:ext cx="2655500" cy="3667451"/>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23"/>
          <p:cNvPicPr preferRelativeResize="0"/>
          <p:nvPr/>
        </p:nvPicPr>
        <p:blipFill>
          <a:blip r:embed="rId3">
            <a:alphaModFix/>
          </a:blip>
          <a:stretch>
            <a:fillRect/>
          </a:stretch>
        </p:blipFill>
        <p:spPr>
          <a:xfrm>
            <a:off x="0" y="0"/>
            <a:ext cx="9144000" cy="5143500"/>
          </a:xfrm>
          <a:prstGeom prst="rect">
            <a:avLst/>
          </a:prstGeom>
          <a:noFill/>
          <a:ln>
            <a:noFill/>
          </a:ln>
        </p:spPr>
      </p:pic>
      <p:sp>
        <p:nvSpPr>
          <p:cNvPr id="199" name="Google Shape;199;p23"/>
          <p:cNvSpPr/>
          <p:nvPr/>
        </p:nvSpPr>
        <p:spPr>
          <a:xfrm>
            <a:off x="153525" y="164500"/>
            <a:ext cx="8883300" cy="4869300"/>
          </a:xfrm>
          <a:prstGeom prst="roundRect">
            <a:avLst>
              <a:gd name="adj" fmla="val 16667"/>
            </a:avLst>
          </a:prstGeom>
          <a:solidFill>
            <a:srgbClr val="FFFFFF"/>
          </a:solid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a:off x="99425" y="662325"/>
            <a:ext cx="6119400" cy="4371600"/>
          </a:xfrm>
          <a:prstGeom prst="roundRect">
            <a:avLst>
              <a:gd name="adj" fmla="val 16667"/>
            </a:avLst>
          </a:prstGeom>
          <a:solidFill>
            <a:srgbClr val="D9EAD3"/>
          </a:solidFill>
          <a:ln w="1905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a:solidFill>
                  <a:srgbClr val="38761D"/>
                </a:solidFill>
                <a:latin typeface="Happy Monkey"/>
                <a:ea typeface="Happy Monkey"/>
                <a:cs typeface="Happy Monkey"/>
                <a:sym typeface="Happy Monkey"/>
              </a:rPr>
              <a:t>Borrowing money has its risks. Risks associated with debt include…</a:t>
            </a:r>
            <a:endParaRPr sz="2200">
              <a:solidFill>
                <a:srgbClr val="38761D"/>
              </a:solidFill>
              <a:latin typeface="Happy Monkey"/>
              <a:ea typeface="Happy Monkey"/>
              <a:cs typeface="Happy Monkey"/>
              <a:sym typeface="Happy Monkey"/>
            </a:endParaRPr>
          </a:p>
          <a:p>
            <a:pPr marL="457200" lvl="0" indent="-368300" algn="l" rtl="0">
              <a:spcBef>
                <a:spcPts val="0"/>
              </a:spcBef>
              <a:spcAft>
                <a:spcPts val="0"/>
              </a:spcAft>
              <a:buClr>
                <a:srgbClr val="38761D"/>
              </a:buClr>
              <a:buSzPts val="2200"/>
              <a:buFont typeface="Happy Monkey"/>
              <a:buChar char="●"/>
            </a:pPr>
            <a:r>
              <a:rPr lang="en" sz="2200">
                <a:solidFill>
                  <a:srgbClr val="38761D"/>
                </a:solidFill>
                <a:latin typeface="Happy Monkey"/>
                <a:ea typeface="Happy Monkey"/>
                <a:cs typeface="Happy Monkey"/>
                <a:sym typeface="Happy Monkey"/>
              </a:rPr>
              <a:t>Having a bill to pay each month that you may not be able to afford</a:t>
            </a:r>
            <a:endParaRPr sz="2200">
              <a:solidFill>
                <a:srgbClr val="38761D"/>
              </a:solidFill>
              <a:latin typeface="Happy Monkey"/>
              <a:ea typeface="Happy Monkey"/>
              <a:cs typeface="Happy Monkey"/>
              <a:sym typeface="Happy Monkey"/>
            </a:endParaRPr>
          </a:p>
          <a:p>
            <a:pPr marL="457200" lvl="0" indent="-368300" algn="l" rtl="0">
              <a:spcBef>
                <a:spcPts val="0"/>
              </a:spcBef>
              <a:spcAft>
                <a:spcPts val="0"/>
              </a:spcAft>
              <a:buClr>
                <a:srgbClr val="38761D"/>
              </a:buClr>
              <a:buSzPts val="2200"/>
              <a:buFont typeface="Happy Monkey"/>
              <a:buChar char="●"/>
            </a:pPr>
            <a:r>
              <a:rPr lang="en" sz="2200">
                <a:solidFill>
                  <a:srgbClr val="38761D"/>
                </a:solidFill>
                <a:latin typeface="Happy Monkey"/>
                <a:ea typeface="Happy Monkey"/>
                <a:cs typeface="Happy Monkey"/>
                <a:sym typeface="Happy Monkey"/>
              </a:rPr>
              <a:t>Credit ratings can be lowered</a:t>
            </a:r>
            <a:endParaRPr sz="2200">
              <a:solidFill>
                <a:srgbClr val="38761D"/>
              </a:solidFill>
              <a:latin typeface="Happy Monkey"/>
              <a:ea typeface="Happy Monkey"/>
              <a:cs typeface="Happy Monkey"/>
              <a:sym typeface="Happy Monkey"/>
            </a:endParaRPr>
          </a:p>
          <a:p>
            <a:pPr marL="457200" lvl="0" indent="-368300" algn="l" rtl="0">
              <a:spcBef>
                <a:spcPts val="0"/>
              </a:spcBef>
              <a:spcAft>
                <a:spcPts val="0"/>
              </a:spcAft>
              <a:buClr>
                <a:srgbClr val="38761D"/>
              </a:buClr>
              <a:buSzPts val="2200"/>
              <a:buFont typeface="Happy Monkey"/>
              <a:buChar char="●"/>
            </a:pPr>
            <a:r>
              <a:rPr lang="en" sz="2200">
                <a:solidFill>
                  <a:srgbClr val="38761D"/>
                </a:solidFill>
                <a:latin typeface="Happy Monkey"/>
                <a:ea typeface="Happy Monkey"/>
                <a:cs typeface="Happy Monkey"/>
                <a:sym typeface="Happy Monkey"/>
              </a:rPr>
              <a:t>Uncontrolled debt can lead to bankruptcy</a:t>
            </a:r>
            <a:endParaRPr sz="2200">
              <a:solidFill>
                <a:srgbClr val="38761D"/>
              </a:solidFill>
              <a:latin typeface="Happy Monkey"/>
              <a:ea typeface="Happy Monkey"/>
              <a:cs typeface="Happy Monkey"/>
              <a:sym typeface="Happy Monkey"/>
            </a:endParaRPr>
          </a:p>
          <a:p>
            <a:pPr marL="457200" lvl="0" indent="-368300" algn="l" rtl="0">
              <a:spcBef>
                <a:spcPts val="0"/>
              </a:spcBef>
              <a:spcAft>
                <a:spcPts val="0"/>
              </a:spcAft>
              <a:buClr>
                <a:srgbClr val="38761D"/>
              </a:buClr>
              <a:buSzPts val="2200"/>
              <a:buFont typeface="Happy Monkey"/>
              <a:buChar char="●"/>
            </a:pPr>
            <a:r>
              <a:rPr lang="en" sz="2200">
                <a:solidFill>
                  <a:srgbClr val="38761D"/>
                </a:solidFill>
                <a:latin typeface="Happy Monkey"/>
                <a:ea typeface="Happy Monkey"/>
                <a:cs typeface="Happy Monkey"/>
                <a:sym typeface="Happy Monkey"/>
              </a:rPr>
              <a:t>Excessive debt can cause some to lose their job</a:t>
            </a:r>
            <a:endParaRPr sz="2200">
              <a:solidFill>
                <a:srgbClr val="38761D"/>
              </a:solidFill>
              <a:latin typeface="Happy Monkey"/>
              <a:ea typeface="Happy Monkey"/>
              <a:cs typeface="Happy Monkey"/>
              <a:sym typeface="Happy Monkey"/>
            </a:endParaRPr>
          </a:p>
          <a:p>
            <a:pPr marL="457200" lvl="0" indent="-368300" algn="l" rtl="0">
              <a:spcBef>
                <a:spcPts val="0"/>
              </a:spcBef>
              <a:spcAft>
                <a:spcPts val="0"/>
              </a:spcAft>
              <a:buClr>
                <a:srgbClr val="38761D"/>
              </a:buClr>
              <a:buSzPts val="2200"/>
              <a:buFont typeface="Happy Monkey"/>
              <a:buChar char="●"/>
            </a:pPr>
            <a:r>
              <a:rPr lang="en" sz="2200">
                <a:solidFill>
                  <a:srgbClr val="38761D"/>
                </a:solidFill>
                <a:latin typeface="Happy Monkey"/>
                <a:ea typeface="Happy Monkey"/>
                <a:cs typeface="Happy Monkey"/>
                <a:sym typeface="Happy Monkey"/>
              </a:rPr>
              <a:t>Stress and health problems</a:t>
            </a:r>
            <a:endParaRPr sz="2200">
              <a:solidFill>
                <a:srgbClr val="38761D"/>
              </a:solidFill>
              <a:latin typeface="Happy Monkey"/>
              <a:ea typeface="Happy Monkey"/>
              <a:cs typeface="Happy Monkey"/>
              <a:sym typeface="Happy Monkey"/>
            </a:endParaRPr>
          </a:p>
          <a:p>
            <a:pPr marL="914400" lvl="0" indent="0" algn="l" rtl="0">
              <a:spcBef>
                <a:spcPts val="0"/>
              </a:spcBef>
              <a:spcAft>
                <a:spcPts val="0"/>
              </a:spcAft>
              <a:buNone/>
            </a:pPr>
            <a:endParaRPr sz="1650">
              <a:solidFill>
                <a:srgbClr val="38761D"/>
              </a:solidFill>
              <a:latin typeface="Happy Monkey"/>
              <a:ea typeface="Happy Monkey"/>
              <a:cs typeface="Happy Monkey"/>
              <a:sym typeface="Happy Monkey"/>
            </a:endParaRPr>
          </a:p>
        </p:txBody>
      </p:sp>
      <p:sp>
        <p:nvSpPr>
          <p:cNvPr id="201" name="Google Shape;201;p23"/>
          <p:cNvSpPr txBox="1">
            <a:spLocks noGrp="1"/>
          </p:cNvSpPr>
          <p:nvPr>
            <p:ph type="ctrTitle"/>
          </p:nvPr>
        </p:nvSpPr>
        <p:spPr>
          <a:xfrm>
            <a:off x="197800" y="26133"/>
            <a:ext cx="8718300" cy="72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solidFill>
                  <a:srgbClr val="000000"/>
                </a:solidFill>
                <a:latin typeface="Bungee Shade"/>
                <a:ea typeface="Bungee Shade"/>
                <a:cs typeface="Bungee Shade"/>
                <a:sym typeface="Bungee Shade"/>
              </a:rPr>
              <a:t>Risks Associated with Debt</a:t>
            </a:r>
            <a:endParaRPr sz="3000">
              <a:solidFill>
                <a:srgbClr val="000000"/>
              </a:solidFill>
              <a:latin typeface="Bungee Shade"/>
              <a:ea typeface="Bungee Shade"/>
              <a:cs typeface="Bungee Shade"/>
              <a:sym typeface="Bungee Shade"/>
            </a:endParaRPr>
          </a:p>
        </p:txBody>
      </p:sp>
      <p:sp>
        <p:nvSpPr>
          <p:cNvPr id="202" name="Google Shape;202;p23"/>
          <p:cNvSpPr/>
          <p:nvPr/>
        </p:nvSpPr>
        <p:spPr>
          <a:xfrm>
            <a:off x="6057173" y="4274349"/>
            <a:ext cx="285000" cy="230400"/>
          </a:xfrm>
          <a:prstGeom prst="star5">
            <a:avLst>
              <a:gd name="adj" fmla="val 19098"/>
              <a:gd name="hf" fmla="val 105146"/>
              <a:gd name="vf" fmla="val 110557"/>
            </a:avLst>
          </a:prstGeom>
          <a:solidFill>
            <a:srgbClr val="38761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txBox="1"/>
          <p:nvPr/>
        </p:nvSpPr>
        <p:spPr>
          <a:xfrm>
            <a:off x="6308137" y="4192000"/>
            <a:ext cx="2891700" cy="7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8761D"/>
                </a:solidFill>
                <a:latin typeface="Happy Monkey"/>
                <a:ea typeface="Happy Monkey"/>
                <a:cs typeface="Happy Monkey"/>
                <a:sym typeface="Happy Monkey"/>
              </a:rPr>
              <a:t>Click on image and </a:t>
            </a:r>
            <a:r>
              <a:rPr lang="en" b="1" u="sng">
                <a:solidFill>
                  <a:schemeClr val="accent5"/>
                </a:solidFill>
                <a:latin typeface="Happy Monkey"/>
                <a:ea typeface="Happy Monkey"/>
                <a:cs typeface="Happy Monkey"/>
                <a:sym typeface="Happy Monkey"/>
                <a:hlinkClick r:id="rId4"/>
              </a:rPr>
              <a:t>HERE</a:t>
            </a:r>
            <a:r>
              <a:rPr lang="en" b="1">
                <a:solidFill>
                  <a:srgbClr val="38761D"/>
                </a:solidFill>
                <a:latin typeface="Happy Monkey"/>
                <a:ea typeface="Happy Monkey"/>
                <a:cs typeface="Happy Monkey"/>
                <a:sym typeface="Happy Monkey"/>
              </a:rPr>
              <a:t> to learn more. </a:t>
            </a:r>
            <a:endParaRPr b="1">
              <a:solidFill>
                <a:srgbClr val="38761D"/>
              </a:solidFill>
              <a:latin typeface="Happy Monkey"/>
              <a:ea typeface="Happy Monkey"/>
              <a:cs typeface="Happy Monkey"/>
              <a:sym typeface="Happy Monkey"/>
            </a:endParaRPr>
          </a:p>
        </p:txBody>
      </p:sp>
      <p:pic>
        <p:nvPicPr>
          <p:cNvPr id="204" name="Google Shape;204;p23" descr="Have Money, Broke, Turning His Pockets Inside Out">
            <a:hlinkClick r:id="rId5"/>
          </p:cNvPr>
          <p:cNvPicPr preferRelativeResize="0"/>
          <p:nvPr/>
        </p:nvPicPr>
        <p:blipFill rotWithShape="1">
          <a:blip r:embed="rId6">
            <a:alphaModFix/>
          </a:blip>
          <a:srcRect l="14528" r="19789"/>
          <a:stretch/>
        </p:blipFill>
        <p:spPr>
          <a:xfrm>
            <a:off x="6812225" y="738525"/>
            <a:ext cx="1499075" cy="3423474"/>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24"/>
          <p:cNvPicPr preferRelativeResize="0"/>
          <p:nvPr/>
        </p:nvPicPr>
        <p:blipFill>
          <a:blip r:embed="rId3">
            <a:alphaModFix/>
          </a:blip>
          <a:stretch>
            <a:fillRect/>
          </a:stretch>
        </p:blipFill>
        <p:spPr>
          <a:xfrm>
            <a:off x="0" y="0"/>
            <a:ext cx="9144000" cy="5143500"/>
          </a:xfrm>
          <a:prstGeom prst="rect">
            <a:avLst/>
          </a:prstGeom>
          <a:noFill/>
          <a:ln>
            <a:noFill/>
          </a:ln>
        </p:spPr>
      </p:pic>
      <p:sp>
        <p:nvSpPr>
          <p:cNvPr id="210" name="Google Shape;210;p24"/>
          <p:cNvSpPr/>
          <p:nvPr/>
        </p:nvSpPr>
        <p:spPr>
          <a:xfrm>
            <a:off x="153525" y="164500"/>
            <a:ext cx="8883300" cy="4869300"/>
          </a:xfrm>
          <a:prstGeom prst="roundRect">
            <a:avLst>
              <a:gd name="adj" fmla="val 16667"/>
            </a:avLst>
          </a:prstGeom>
          <a:solidFill>
            <a:srgbClr val="FFFFFF"/>
          </a:solid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4"/>
          <p:cNvSpPr txBox="1">
            <a:spLocks noGrp="1"/>
          </p:cNvSpPr>
          <p:nvPr>
            <p:ph type="ctrTitle"/>
          </p:nvPr>
        </p:nvSpPr>
        <p:spPr>
          <a:xfrm>
            <a:off x="265300" y="-249561"/>
            <a:ext cx="8422200" cy="936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a:solidFill>
                  <a:srgbClr val="000000"/>
                </a:solidFill>
                <a:latin typeface="Bungee Shade"/>
                <a:ea typeface="Bungee Shade"/>
                <a:cs typeface="Bungee Shade"/>
                <a:sym typeface="Bungee Shade"/>
              </a:rPr>
              <a:t>Debt</a:t>
            </a:r>
            <a:endParaRPr sz="2800">
              <a:solidFill>
                <a:srgbClr val="000000"/>
              </a:solidFill>
              <a:latin typeface="Bungee Shade"/>
              <a:ea typeface="Bungee Shade"/>
              <a:cs typeface="Bungee Shade"/>
              <a:sym typeface="Bungee Shade"/>
            </a:endParaRPr>
          </a:p>
        </p:txBody>
      </p:sp>
      <p:graphicFrame>
        <p:nvGraphicFramePr>
          <p:cNvPr id="212" name="Google Shape;212;p24"/>
          <p:cNvGraphicFramePr/>
          <p:nvPr/>
        </p:nvGraphicFramePr>
        <p:xfrm>
          <a:off x="146146" y="754203"/>
          <a:ext cx="8887525" cy="4124300"/>
        </p:xfrm>
        <a:graphic>
          <a:graphicData uri="http://schemas.openxmlformats.org/drawingml/2006/table">
            <a:tbl>
              <a:tblPr>
                <a:noFill/>
                <a:tableStyleId>{822B18FF-49AC-42B4-AB61-6C2A2F35A865}</a:tableStyleId>
              </a:tblPr>
              <a:tblGrid>
                <a:gridCol w="2759075"/>
                <a:gridCol w="6128450"/>
              </a:tblGrid>
              <a:tr h="758000">
                <a:tc>
                  <a:txBody>
                    <a:bodyPr/>
                    <a:lstStyle/>
                    <a:p>
                      <a:pPr marL="0" lvl="0" indent="0" algn="l" rtl="0">
                        <a:spcBef>
                          <a:spcPts val="0"/>
                        </a:spcBef>
                        <a:spcAft>
                          <a:spcPts val="0"/>
                        </a:spcAft>
                        <a:buNone/>
                      </a:pPr>
                      <a:r>
                        <a:rPr lang="en" sz="1300">
                          <a:solidFill>
                            <a:srgbClr val="38761D"/>
                          </a:solidFill>
                          <a:latin typeface="Happy Monkey"/>
                          <a:ea typeface="Happy Monkey"/>
                          <a:cs typeface="Happy Monkey"/>
                          <a:sym typeface="Happy Monkey"/>
                        </a:rPr>
                        <a:t>What are considered acceptable uses for debt?</a:t>
                      </a:r>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93C47D"/>
                    </a:solidFill>
                  </a:tcPr>
                </a:tc>
                <a:tc>
                  <a:txBody>
                    <a:bodyPr/>
                    <a:lstStyle/>
                    <a:p>
                      <a:pPr marL="0" lvl="0" indent="0" algn="l" rtl="0">
                        <a:spcBef>
                          <a:spcPts val="0"/>
                        </a:spcBef>
                        <a:spcAft>
                          <a:spcPts val="0"/>
                        </a:spcAft>
                        <a:buNone/>
                      </a:pPr>
                      <a:endParaRPr>
                        <a:solidFill>
                          <a:srgbClr val="38761D"/>
                        </a:solidFill>
                        <a:latin typeface="Happy Monkey"/>
                        <a:ea typeface="Happy Monkey"/>
                        <a:cs typeface="Happy Monkey"/>
                        <a:sym typeface="Happy Monkey"/>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B6D7A8"/>
                    </a:solidFill>
                  </a:tcPr>
                </a:tc>
              </a:tr>
              <a:tr h="841575">
                <a:tc>
                  <a:txBody>
                    <a:bodyPr/>
                    <a:lstStyle/>
                    <a:p>
                      <a:pPr marL="0" lvl="0" indent="0" algn="l" rtl="0">
                        <a:spcBef>
                          <a:spcPts val="0"/>
                        </a:spcBef>
                        <a:spcAft>
                          <a:spcPts val="0"/>
                        </a:spcAft>
                        <a:buClr>
                          <a:schemeClr val="dk1"/>
                        </a:buClr>
                        <a:buSzPts val="1100"/>
                        <a:buFont typeface="Arial"/>
                        <a:buNone/>
                      </a:pPr>
                      <a:r>
                        <a:rPr lang="en" sz="1300">
                          <a:solidFill>
                            <a:srgbClr val="38761D"/>
                          </a:solidFill>
                          <a:latin typeface="Happy Monkey"/>
                          <a:ea typeface="Happy Monkey"/>
                          <a:cs typeface="Happy Monkey"/>
                          <a:sym typeface="Happy Monkey"/>
                        </a:rPr>
                        <a:t>Why is borrowed money not seen as FREE money?</a:t>
                      </a:r>
                      <a:endParaRPr sz="1300">
                        <a:solidFill>
                          <a:srgbClr val="38761D"/>
                        </a:solidFill>
                        <a:latin typeface="Happy Monkey"/>
                        <a:ea typeface="Happy Monkey"/>
                        <a:cs typeface="Happy Monkey"/>
                        <a:sym typeface="Happy Monkey"/>
                      </a:endParaRPr>
                    </a:p>
                    <a:p>
                      <a:pPr marL="0" lvl="0" indent="0" algn="l" rtl="0">
                        <a:spcBef>
                          <a:spcPts val="0"/>
                        </a:spcBef>
                        <a:spcAft>
                          <a:spcPts val="0"/>
                        </a:spcAft>
                        <a:buNone/>
                      </a:pPr>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93C47D"/>
                    </a:solidFill>
                  </a:tcPr>
                </a:tc>
                <a:tc>
                  <a:txBody>
                    <a:bodyPr/>
                    <a:lstStyle/>
                    <a:p>
                      <a:pPr marL="0" lvl="0" indent="0" algn="l" rtl="0">
                        <a:spcBef>
                          <a:spcPts val="0"/>
                        </a:spcBef>
                        <a:spcAft>
                          <a:spcPts val="0"/>
                        </a:spcAft>
                        <a:buNone/>
                      </a:pPr>
                      <a:endParaRPr>
                        <a:solidFill>
                          <a:srgbClr val="38761D"/>
                        </a:solidFill>
                        <a:latin typeface="Happy Monkey"/>
                        <a:ea typeface="Happy Monkey"/>
                        <a:cs typeface="Happy Monkey"/>
                        <a:sym typeface="Happy Monkey"/>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B6D7A8"/>
                    </a:solidFill>
                  </a:tcPr>
                </a:tc>
              </a:tr>
              <a:tr h="841575">
                <a:tc>
                  <a:txBody>
                    <a:bodyPr/>
                    <a:lstStyle/>
                    <a:p>
                      <a:pPr marL="0" lvl="0" indent="0" algn="l" rtl="0">
                        <a:spcBef>
                          <a:spcPts val="0"/>
                        </a:spcBef>
                        <a:spcAft>
                          <a:spcPts val="0"/>
                        </a:spcAft>
                        <a:buNone/>
                      </a:pPr>
                      <a:r>
                        <a:rPr lang="en" sz="1300">
                          <a:solidFill>
                            <a:srgbClr val="38761D"/>
                          </a:solidFill>
                          <a:latin typeface="Happy Monkey"/>
                          <a:ea typeface="Happy Monkey"/>
                          <a:cs typeface="Happy Monkey"/>
                          <a:sym typeface="Happy Monkey"/>
                        </a:rPr>
                        <a:t>How can a credit score help or hurt you financially?</a:t>
                      </a:r>
                      <a:endParaRPr sz="1300">
                        <a:solidFill>
                          <a:srgbClr val="38761D"/>
                        </a:solidFill>
                        <a:latin typeface="Happy Monkey"/>
                        <a:ea typeface="Happy Monkey"/>
                        <a:cs typeface="Happy Monkey"/>
                        <a:sym typeface="Happy Monkey"/>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93C47D"/>
                    </a:solidFill>
                  </a:tcPr>
                </a:tc>
                <a:tc>
                  <a:txBody>
                    <a:bodyPr/>
                    <a:lstStyle/>
                    <a:p>
                      <a:pPr marL="0" lvl="0" indent="0" algn="l" rtl="0">
                        <a:spcBef>
                          <a:spcPts val="0"/>
                        </a:spcBef>
                        <a:spcAft>
                          <a:spcPts val="0"/>
                        </a:spcAft>
                        <a:buNone/>
                      </a:pPr>
                      <a:endParaRPr>
                        <a:solidFill>
                          <a:srgbClr val="38761D"/>
                        </a:solidFill>
                        <a:latin typeface="Happy Monkey"/>
                        <a:ea typeface="Happy Monkey"/>
                        <a:cs typeface="Happy Monkey"/>
                        <a:sym typeface="Happy Monkey"/>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B6D7A8"/>
                    </a:solidFill>
                  </a:tcPr>
                </a:tc>
              </a:tr>
              <a:tr h="841575">
                <a:tc>
                  <a:txBody>
                    <a:bodyPr/>
                    <a:lstStyle/>
                    <a:p>
                      <a:pPr marL="0" lvl="0" indent="0" algn="l" rtl="0">
                        <a:spcBef>
                          <a:spcPts val="0"/>
                        </a:spcBef>
                        <a:spcAft>
                          <a:spcPts val="0"/>
                        </a:spcAft>
                        <a:buNone/>
                      </a:pPr>
                      <a:r>
                        <a:rPr lang="en" sz="1300">
                          <a:solidFill>
                            <a:srgbClr val="38761D"/>
                          </a:solidFill>
                          <a:latin typeface="Happy Monkey"/>
                          <a:ea typeface="Happy Monkey"/>
                          <a:cs typeface="Happy Monkey"/>
                          <a:sym typeface="Happy Monkey"/>
                        </a:rPr>
                        <a:t>Describe a debt you have financially owed.</a:t>
                      </a:r>
                      <a:endParaRPr sz="1300">
                        <a:solidFill>
                          <a:srgbClr val="38761D"/>
                        </a:solidFill>
                        <a:latin typeface="Happy Monkey"/>
                        <a:ea typeface="Happy Monkey"/>
                        <a:cs typeface="Happy Monkey"/>
                        <a:sym typeface="Happy Monkey"/>
                      </a:endParaRPr>
                    </a:p>
                    <a:p>
                      <a:pPr marL="0" lvl="0" indent="0" algn="l" rtl="0">
                        <a:spcBef>
                          <a:spcPts val="0"/>
                        </a:spcBef>
                        <a:spcAft>
                          <a:spcPts val="0"/>
                        </a:spcAft>
                        <a:buNone/>
                      </a:pPr>
                      <a:endParaRPr sz="1300">
                        <a:solidFill>
                          <a:srgbClr val="38761D"/>
                        </a:solidFill>
                        <a:latin typeface="Happy Monkey"/>
                        <a:ea typeface="Happy Monkey"/>
                        <a:cs typeface="Happy Monkey"/>
                        <a:sym typeface="Happy Monkey"/>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93C47D"/>
                    </a:solidFill>
                  </a:tcPr>
                </a:tc>
                <a:tc>
                  <a:txBody>
                    <a:bodyPr/>
                    <a:lstStyle/>
                    <a:p>
                      <a:pPr marL="0" lvl="0" indent="0" algn="l" rtl="0">
                        <a:spcBef>
                          <a:spcPts val="0"/>
                        </a:spcBef>
                        <a:spcAft>
                          <a:spcPts val="0"/>
                        </a:spcAft>
                        <a:buNone/>
                      </a:pPr>
                      <a:endParaRPr>
                        <a:solidFill>
                          <a:srgbClr val="38761D"/>
                        </a:solidFill>
                        <a:latin typeface="Happy Monkey"/>
                        <a:ea typeface="Happy Monkey"/>
                        <a:cs typeface="Happy Monkey"/>
                        <a:sym typeface="Happy Monkey"/>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B6D7A8"/>
                    </a:solidFill>
                  </a:tcPr>
                </a:tc>
              </a:tr>
              <a:tr h="841575">
                <a:tc>
                  <a:txBody>
                    <a:bodyPr/>
                    <a:lstStyle/>
                    <a:p>
                      <a:pPr marL="0" lvl="0" indent="0" algn="l" rtl="0">
                        <a:spcBef>
                          <a:spcPts val="0"/>
                        </a:spcBef>
                        <a:spcAft>
                          <a:spcPts val="0"/>
                        </a:spcAft>
                        <a:buNone/>
                      </a:pPr>
                      <a:r>
                        <a:rPr lang="en" sz="1300">
                          <a:solidFill>
                            <a:srgbClr val="38761D"/>
                          </a:solidFill>
                          <a:latin typeface="Happy Monkey"/>
                          <a:ea typeface="Happy Monkey"/>
                          <a:cs typeface="Happy Monkey"/>
                          <a:sym typeface="Happy Monkey"/>
                        </a:rPr>
                        <a:t>Describe a debt you believe you may experience in the future.</a:t>
                      </a:r>
                      <a:endParaRPr sz="1300">
                        <a:solidFill>
                          <a:srgbClr val="38761D"/>
                        </a:solidFill>
                        <a:latin typeface="Happy Monkey"/>
                        <a:ea typeface="Happy Monkey"/>
                        <a:cs typeface="Happy Monkey"/>
                        <a:sym typeface="Happy Monkey"/>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93C47D"/>
                    </a:solidFill>
                  </a:tcPr>
                </a:tc>
                <a:tc>
                  <a:txBody>
                    <a:bodyPr/>
                    <a:lstStyle/>
                    <a:p>
                      <a:pPr marL="0" lvl="0" indent="0" algn="l" rtl="0">
                        <a:spcBef>
                          <a:spcPts val="0"/>
                        </a:spcBef>
                        <a:spcAft>
                          <a:spcPts val="0"/>
                        </a:spcAft>
                        <a:buNone/>
                      </a:pPr>
                      <a:endParaRPr>
                        <a:solidFill>
                          <a:srgbClr val="38761D"/>
                        </a:solidFill>
                        <a:latin typeface="Happy Monkey"/>
                        <a:ea typeface="Happy Monkey"/>
                        <a:cs typeface="Happy Monkey"/>
                        <a:sym typeface="Happy Monkey"/>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B6D7A8"/>
                    </a:solidFill>
                  </a:tcPr>
                </a:tc>
              </a:tr>
            </a:tbl>
          </a:graphicData>
        </a:graphic>
      </p:graphicFrame>
      <p:sp>
        <p:nvSpPr>
          <p:cNvPr id="213" name="Google Shape;213;p24"/>
          <p:cNvSpPr txBox="1"/>
          <p:nvPr/>
        </p:nvSpPr>
        <p:spPr>
          <a:xfrm>
            <a:off x="417400" y="464450"/>
            <a:ext cx="8364000" cy="28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8761D"/>
                </a:solidFill>
                <a:latin typeface="Happy Monkey"/>
                <a:ea typeface="Happy Monkey"/>
                <a:cs typeface="Happy Monkey"/>
                <a:sym typeface="Happy Monkey"/>
              </a:rPr>
              <a:t>Using information from the previous slides, answer the questions below.</a:t>
            </a:r>
            <a:endParaRPr b="1">
              <a:solidFill>
                <a:srgbClr val="38761D"/>
              </a:solidFill>
              <a:latin typeface="Happy Monkey"/>
              <a:ea typeface="Happy Monkey"/>
              <a:cs typeface="Happy Monkey"/>
              <a:sym typeface="Happy Monkey"/>
            </a:endParaRPr>
          </a:p>
          <a:p>
            <a:pPr marL="0" lvl="0" indent="457200" algn="l" rtl="0">
              <a:spcBef>
                <a:spcPts val="0"/>
              </a:spcBef>
              <a:spcAft>
                <a:spcPts val="0"/>
              </a:spcAft>
              <a:buNone/>
            </a:pPr>
            <a:endParaRPr b="1">
              <a:solidFill>
                <a:srgbClr val="38761D"/>
              </a:solidFill>
              <a:latin typeface="Happy Monkey"/>
              <a:ea typeface="Happy Monkey"/>
              <a:cs typeface="Happy Monkey"/>
              <a:sym typeface="Happy Monkey"/>
            </a:endParaRPr>
          </a:p>
        </p:txBody>
      </p:sp>
      <p:sp>
        <p:nvSpPr>
          <p:cNvPr id="214" name="Google Shape;214;p24"/>
          <p:cNvSpPr/>
          <p:nvPr/>
        </p:nvSpPr>
        <p:spPr>
          <a:xfrm>
            <a:off x="208593" y="529194"/>
            <a:ext cx="285000" cy="230400"/>
          </a:xfrm>
          <a:prstGeom prst="star5">
            <a:avLst>
              <a:gd name="adj" fmla="val 19098"/>
              <a:gd name="hf" fmla="val 105146"/>
              <a:gd name="vf" fmla="val 110557"/>
            </a:avLst>
          </a:prstGeom>
          <a:solidFill>
            <a:srgbClr val="38761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25"/>
          <p:cNvPicPr preferRelativeResize="0"/>
          <p:nvPr/>
        </p:nvPicPr>
        <p:blipFill>
          <a:blip r:embed="rId3">
            <a:alphaModFix/>
          </a:blip>
          <a:stretch>
            <a:fillRect/>
          </a:stretch>
        </p:blipFill>
        <p:spPr>
          <a:xfrm>
            <a:off x="0" y="0"/>
            <a:ext cx="9144000" cy="5143500"/>
          </a:xfrm>
          <a:prstGeom prst="rect">
            <a:avLst/>
          </a:prstGeom>
          <a:noFill/>
          <a:ln>
            <a:noFill/>
          </a:ln>
        </p:spPr>
      </p:pic>
      <p:sp>
        <p:nvSpPr>
          <p:cNvPr id="220" name="Google Shape;220;p25"/>
          <p:cNvSpPr/>
          <p:nvPr/>
        </p:nvSpPr>
        <p:spPr>
          <a:xfrm>
            <a:off x="153525" y="164500"/>
            <a:ext cx="8883300" cy="4869300"/>
          </a:xfrm>
          <a:prstGeom prst="roundRect">
            <a:avLst>
              <a:gd name="adj" fmla="val 16667"/>
            </a:avLst>
          </a:prstGeom>
          <a:solidFill>
            <a:srgbClr val="FFFFFF"/>
          </a:solid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5"/>
          <p:cNvSpPr txBox="1">
            <a:spLocks noGrp="1"/>
          </p:cNvSpPr>
          <p:nvPr>
            <p:ph type="ctrTitle"/>
          </p:nvPr>
        </p:nvSpPr>
        <p:spPr>
          <a:xfrm>
            <a:off x="265300" y="-249561"/>
            <a:ext cx="8422200" cy="936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a:solidFill>
                  <a:srgbClr val="000000"/>
                </a:solidFill>
                <a:latin typeface="Bungee Shade"/>
                <a:ea typeface="Bungee Shade"/>
                <a:cs typeface="Bungee Shade"/>
                <a:sym typeface="Bungee Shade"/>
              </a:rPr>
              <a:t>Personal Management Fun</a:t>
            </a:r>
            <a:endParaRPr sz="2800">
              <a:solidFill>
                <a:srgbClr val="000000"/>
              </a:solidFill>
              <a:latin typeface="Bungee Shade"/>
              <a:ea typeface="Bungee Shade"/>
              <a:cs typeface="Bungee Shade"/>
              <a:sym typeface="Bungee Shade"/>
            </a:endParaRPr>
          </a:p>
        </p:txBody>
      </p:sp>
      <p:sp>
        <p:nvSpPr>
          <p:cNvPr id="222" name="Google Shape;222;p25"/>
          <p:cNvSpPr txBox="1"/>
          <p:nvPr/>
        </p:nvSpPr>
        <p:spPr>
          <a:xfrm>
            <a:off x="417400" y="464450"/>
            <a:ext cx="8616300" cy="23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8761D"/>
                </a:solidFill>
                <a:latin typeface="Happy Monkey"/>
                <a:ea typeface="Happy Monkey"/>
                <a:cs typeface="Happy Monkey"/>
                <a:sym typeface="Happy Monkey"/>
              </a:rPr>
              <a:t>Click on the boxes below to test your personal management skills and have a little fun doing it.</a:t>
            </a:r>
            <a:endParaRPr b="1">
              <a:solidFill>
                <a:srgbClr val="38761D"/>
              </a:solidFill>
              <a:latin typeface="Happy Monkey"/>
              <a:ea typeface="Happy Monkey"/>
              <a:cs typeface="Happy Monkey"/>
              <a:sym typeface="Happy Monkey"/>
            </a:endParaRPr>
          </a:p>
          <a:p>
            <a:pPr marL="0" lvl="0" indent="457200" algn="l" rtl="0">
              <a:spcBef>
                <a:spcPts val="0"/>
              </a:spcBef>
              <a:spcAft>
                <a:spcPts val="0"/>
              </a:spcAft>
              <a:buNone/>
            </a:pPr>
            <a:endParaRPr b="1">
              <a:solidFill>
                <a:srgbClr val="38761D"/>
              </a:solidFill>
              <a:latin typeface="Happy Monkey"/>
              <a:ea typeface="Happy Monkey"/>
              <a:cs typeface="Happy Monkey"/>
              <a:sym typeface="Happy Monkey"/>
            </a:endParaRPr>
          </a:p>
        </p:txBody>
      </p:sp>
      <p:sp>
        <p:nvSpPr>
          <p:cNvPr id="223" name="Google Shape;223;p25"/>
          <p:cNvSpPr/>
          <p:nvPr/>
        </p:nvSpPr>
        <p:spPr>
          <a:xfrm>
            <a:off x="208593" y="529194"/>
            <a:ext cx="285000" cy="230400"/>
          </a:xfrm>
          <a:prstGeom prst="star5">
            <a:avLst>
              <a:gd name="adj" fmla="val 19098"/>
              <a:gd name="hf" fmla="val 105146"/>
              <a:gd name="vf" fmla="val 110557"/>
            </a:avLst>
          </a:prstGeom>
          <a:solidFill>
            <a:srgbClr val="38761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4" name="Google Shape;224;p25" descr="Money, Finance, Currency, Business, Cash, Banking"/>
          <p:cNvPicPr preferRelativeResize="0"/>
          <p:nvPr/>
        </p:nvPicPr>
        <p:blipFill>
          <a:blip r:embed="rId4">
            <a:alphaModFix/>
          </a:blip>
          <a:stretch>
            <a:fillRect/>
          </a:stretch>
        </p:blipFill>
        <p:spPr>
          <a:xfrm>
            <a:off x="5228925" y="1381700"/>
            <a:ext cx="3715600" cy="2647000"/>
          </a:xfrm>
          <a:prstGeom prst="rect">
            <a:avLst/>
          </a:prstGeom>
          <a:noFill/>
          <a:ln>
            <a:noFill/>
          </a:ln>
        </p:spPr>
      </p:pic>
      <p:sp>
        <p:nvSpPr>
          <p:cNvPr id="225" name="Google Shape;225;p25"/>
          <p:cNvSpPr/>
          <p:nvPr/>
        </p:nvSpPr>
        <p:spPr>
          <a:xfrm>
            <a:off x="1056325" y="848300"/>
            <a:ext cx="4010700" cy="702900"/>
          </a:xfrm>
          <a:prstGeom prst="roundRect">
            <a:avLst>
              <a:gd name="adj" fmla="val 16667"/>
            </a:avLst>
          </a:prstGeom>
          <a:solidFill>
            <a:srgbClr val="FFFFFF"/>
          </a:solid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u="sng">
                <a:solidFill>
                  <a:srgbClr val="38761D"/>
                </a:solidFill>
                <a:latin typeface="Fredoka One"/>
                <a:ea typeface="Fredoka One"/>
                <a:cs typeface="Fredoka One"/>
                <a:sym typeface="Fredoka One"/>
                <a:hlinkClick r:id="rId5"/>
              </a:rPr>
              <a:t>Lights, Camera, Budget!</a:t>
            </a:r>
            <a:endParaRPr sz="2500">
              <a:solidFill>
                <a:srgbClr val="38761D"/>
              </a:solidFill>
              <a:latin typeface="Fredoka One"/>
              <a:ea typeface="Fredoka One"/>
              <a:cs typeface="Fredoka One"/>
              <a:sym typeface="Fredoka One"/>
            </a:endParaRPr>
          </a:p>
        </p:txBody>
      </p:sp>
      <p:sp>
        <p:nvSpPr>
          <p:cNvPr id="226" name="Google Shape;226;p25"/>
          <p:cNvSpPr/>
          <p:nvPr/>
        </p:nvSpPr>
        <p:spPr>
          <a:xfrm>
            <a:off x="1056325" y="3330525"/>
            <a:ext cx="4010700" cy="702900"/>
          </a:xfrm>
          <a:prstGeom prst="roundRect">
            <a:avLst>
              <a:gd name="adj" fmla="val 16667"/>
            </a:avLst>
          </a:prstGeom>
          <a:solidFill>
            <a:srgbClr val="FFFFFF"/>
          </a:solid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u="sng">
                <a:solidFill>
                  <a:srgbClr val="38761D"/>
                </a:solidFill>
                <a:latin typeface="Fredoka One"/>
                <a:ea typeface="Fredoka One"/>
                <a:cs typeface="Fredoka One"/>
                <a:sym typeface="Fredoka One"/>
                <a:hlinkClick r:id="rId6"/>
              </a:rPr>
              <a:t>The Budget Game</a:t>
            </a:r>
            <a:endParaRPr sz="2500">
              <a:solidFill>
                <a:srgbClr val="38761D"/>
              </a:solidFill>
              <a:latin typeface="Fredoka One"/>
              <a:ea typeface="Fredoka One"/>
              <a:cs typeface="Fredoka One"/>
              <a:sym typeface="Fredoka One"/>
            </a:endParaRPr>
          </a:p>
        </p:txBody>
      </p:sp>
      <p:sp>
        <p:nvSpPr>
          <p:cNvPr id="227" name="Google Shape;227;p25"/>
          <p:cNvSpPr/>
          <p:nvPr/>
        </p:nvSpPr>
        <p:spPr>
          <a:xfrm>
            <a:off x="1056325" y="2503113"/>
            <a:ext cx="4010700" cy="702900"/>
          </a:xfrm>
          <a:prstGeom prst="roundRect">
            <a:avLst>
              <a:gd name="adj" fmla="val 16667"/>
            </a:avLst>
          </a:prstGeom>
          <a:solidFill>
            <a:srgbClr val="FFFFFF"/>
          </a:solid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300" u="sng">
                <a:solidFill>
                  <a:srgbClr val="38761D"/>
                </a:solidFill>
                <a:latin typeface="Fredoka One"/>
                <a:ea typeface="Fredoka One"/>
                <a:cs typeface="Fredoka One"/>
                <a:sym typeface="Fredoka One"/>
                <a:hlinkClick r:id="rId7"/>
              </a:rPr>
              <a:t>Countdown to Retirement</a:t>
            </a:r>
            <a:endParaRPr sz="2300">
              <a:solidFill>
                <a:srgbClr val="38761D"/>
              </a:solidFill>
              <a:latin typeface="Fredoka One"/>
              <a:ea typeface="Fredoka One"/>
              <a:cs typeface="Fredoka One"/>
              <a:sym typeface="Fredoka One"/>
            </a:endParaRPr>
          </a:p>
        </p:txBody>
      </p:sp>
      <p:sp>
        <p:nvSpPr>
          <p:cNvPr id="228" name="Google Shape;228;p25"/>
          <p:cNvSpPr/>
          <p:nvPr/>
        </p:nvSpPr>
        <p:spPr>
          <a:xfrm>
            <a:off x="1056325" y="4157915"/>
            <a:ext cx="4010700" cy="702900"/>
          </a:xfrm>
          <a:prstGeom prst="roundRect">
            <a:avLst>
              <a:gd name="adj" fmla="val 16667"/>
            </a:avLst>
          </a:prstGeom>
          <a:solidFill>
            <a:srgbClr val="FFFFFF"/>
          </a:solid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u="sng">
                <a:solidFill>
                  <a:srgbClr val="38761D"/>
                </a:solidFill>
                <a:latin typeface="Fredoka One"/>
                <a:ea typeface="Fredoka One"/>
                <a:cs typeface="Fredoka One"/>
                <a:sym typeface="Fredoka One"/>
                <a:hlinkClick r:id="rId8"/>
              </a:rPr>
              <a:t>The Payoff</a:t>
            </a:r>
            <a:endParaRPr sz="2500">
              <a:solidFill>
                <a:srgbClr val="38761D"/>
              </a:solidFill>
              <a:latin typeface="Fredoka One"/>
              <a:ea typeface="Fredoka One"/>
              <a:cs typeface="Fredoka One"/>
              <a:sym typeface="Fredoka One"/>
            </a:endParaRPr>
          </a:p>
        </p:txBody>
      </p:sp>
      <p:sp>
        <p:nvSpPr>
          <p:cNvPr id="229" name="Google Shape;229;p25"/>
          <p:cNvSpPr/>
          <p:nvPr/>
        </p:nvSpPr>
        <p:spPr>
          <a:xfrm>
            <a:off x="1056325" y="1675720"/>
            <a:ext cx="4010700" cy="702900"/>
          </a:xfrm>
          <a:prstGeom prst="roundRect">
            <a:avLst>
              <a:gd name="adj" fmla="val 16667"/>
            </a:avLst>
          </a:prstGeom>
          <a:solidFill>
            <a:srgbClr val="FFFFFF"/>
          </a:solid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u="sng">
                <a:solidFill>
                  <a:srgbClr val="38761D"/>
                </a:solidFill>
                <a:latin typeface="Fredoka One"/>
                <a:ea typeface="Fredoka One"/>
                <a:cs typeface="Fredoka One"/>
                <a:sym typeface="Fredoka One"/>
                <a:hlinkClick r:id="rId9"/>
              </a:rPr>
              <a:t>Financial Football</a:t>
            </a:r>
            <a:endParaRPr sz="2500">
              <a:solidFill>
                <a:srgbClr val="38761D"/>
              </a:solidFill>
              <a:latin typeface="Fredoka One"/>
              <a:ea typeface="Fredoka One"/>
              <a:cs typeface="Fredoka One"/>
              <a:sym typeface="Fredoka One"/>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64" name="Google Shape;64;p14"/>
          <p:cNvSpPr/>
          <p:nvPr/>
        </p:nvSpPr>
        <p:spPr>
          <a:xfrm>
            <a:off x="153525" y="164500"/>
            <a:ext cx="8883300" cy="4869300"/>
          </a:xfrm>
          <a:prstGeom prst="roundRect">
            <a:avLst>
              <a:gd name="adj" fmla="val 16667"/>
            </a:avLst>
          </a:prstGeom>
          <a:solidFill>
            <a:srgbClr val="FFFFFF"/>
          </a:solid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a:off x="153525" y="886500"/>
            <a:ext cx="5371200" cy="4147200"/>
          </a:xfrm>
          <a:prstGeom prst="roundRect">
            <a:avLst>
              <a:gd name="adj" fmla="val 16667"/>
            </a:avLst>
          </a:prstGeom>
          <a:solidFill>
            <a:srgbClr val="D9EAD3"/>
          </a:solidFill>
          <a:ln w="1905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457200" algn="l" rtl="0">
              <a:spcBef>
                <a:spcPts val="0"/>
              </a:spcBef>
              <a:spcAft>
                <a:spcPts val="0"/>
              </a:spcAft>
              <a:buNone/>
            </a:pPr>
            <a:r>
              <a:rPr lang="en" sz="1700">
                <a:solidFill>
                  <a:srgbClr val="38761D"/>
                </a:solidFill>
                <a:latin typeface="Happy Monkey"/>
                <a:ea typeface="Happy Monkey"/>
                <a:cs typeface="Happy Monkey"/>
                <a:sym typeface="Happy Monkey"/>
              </a:rPr>
              <a:t>Personal money management is the process of budgeting, saving, spending, and investing your personal money. While managing your personal money will be very unique to you, the process has similarities to everyone else.  Managing your personal money starts with an income. Income is the amount of money earned or the amount of money coming in for labor or services, the sale of property or goods, or from financial investments. Knowing how much money you have coming in allows you to make decisions on spending. Managing your income wisely allows you to establish and achieve short and long term financial goals.</a:t>
            </a:r>
            <a:endParaRPr sz="1700">
              <a:solidFill>
                <a:srgbClr val="38761D"/>
              </a:solidFill>
              <a:latin typeface="Happy Monkey"/>
              <a:ea typeface="Happy Monkey"/>
              <a:cs typeface="Happy Monkey"/>
              <a:sym typeface="Happy Monkey"/>
            </a:endParaRPr>
          </a:p>
        </p:txBody>
      </p:sp>
      <p:sp>
        <p:nvSpPr>
          <p:cNvPr id="66" name="Google Shape;66;p14"/>
          <p:cNvSpPr txBox="1">
            <a:spLocks noGrp="1"/>
          </p:cNvSpPr>
          <p:nvPr>
            <p:ph type="ctrTitle"/>
          </p:nvPr>
        </p:nvSpPr>
        <p:spPr>
          <a:xfrm>
            <a:off x="197800" y="153725"/>
            <a:ext cx="8718300" cy="72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solidFill>
                  <a:srgbClr val="000000"/>
                </a:solidFill>
                <a:latin typeface="Bungee Shade"/>
                <a:ea typeface="Bungee Shade"/>
                <a:cs typeface="Bungee Shade"/>
                <a:sym typeface="Bungee Shade"/>
              </a:rPr>
              <a:t>Income</a:t>
            </a:r>
            <a:endParaRPr sz="4000">
              <a:solidFill>
                <a:srgbClr val="000000"/>
              </a:solidFill>
              <a:latin typeface="Bungee Shade"/>
              <a:ea typeface="Bungee Shade"/>
              <a:cs typeface="Bungee Shade"/>
              <a:sym typeface="Bungee Shade"/>
            </a:endParaRPr>
          </a:p>
        </p:txBody>
      </p:sp>
      <p:sp>
        <p:nvSpPr>
          <p:cNvPr id="67" name="Google Shape;67;p14"/>
          <p:cNvSpPr/>
          <p:nvPr/>
        </p:nvSpPr>
        <p:spPr>
          <a:xfrm>
            <a:off x="5752373" y="4206431"/>
            <a:ext cx="285000" cy="230400"/>
          </a:xfrm>
          <a:prstGeom prst="star5">
            <a:avLst>
              <a:gd name="adj" fmla="val 19098"/>
              <a:gd name="hf" fmla="val 105146"/>
              <a:gd name="vf" fmla="val 110557"/>
            </a:avLst>
          </a:prstGeom>
          <a:solidFill>
            <a:srgbClr val="38761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txBox="1"/>
          <p:nvPr/>
        </p:nvSpPr>
        <p:spPr>
          <a:xfrm>
            <a:off x="6003337" y="4115800"/>
            <a:ext cx="2891700" cy="7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8761D"/>
                </a:solidFill>
                <a:latin typeface="Happy Monkey"/>
                <a:ea typeface="Happy Monkey"/>
                <a:cs typeface="Happy Monkey"/>
                <a:sym typeface="Happy Monkey"/>
              </a:rPr>
              <a:t>Click on image and </a:t>
            </a:r>
            <a:r>
              <a:rPr lang="en" b="1" u="sng">
                <a:solidFill>
                  <a:schemeClr val="accent5"/>
                </a:solidFill>
                <a:latin typeface="Happy Monkey"/>
                <a:ea typeface="Happy Monkey"/>
                <a:cs typeface="Happy Monkey"/>
                <a:sym typeface="Happy Monkey"/>
                <a:hlinkClick r:id="rId4"/>
              </a:rPr>
              <a:t>HERE</a:t>
            </a:r>
            <a:r>
              <a:rPr lang="en" b="1">
                <a:solidFill>
                  <a:srgbClr val="38761D"/>
                </a:solidFill>
                <a:latin typeface="Happy Monkey"/>
                <a:ea typeface="Happy Monkey"/>
                <a:cs typeface="Happy Monkey"/>
                <a:sym typeface="Happy Monkey"/>
              </a:rPr>
              <a:t> to learn more. </a:t>
            </a:r>
            <a:endParaRPr b="1">
              <a:solidFill>
                <a:srgbClr val="38761D"/>
              </a:solidFill>
              <a:latin typeface="Happy Monkey"/>
              <a:ea typeface="Happy Monkey"/>
              <a:cs typeface="Happy Monkey"/>
              <a:sym typeface="Happy Monkey"/>
            </a:endParaRPr>
          </a:p>
        </p:txBody>
      </p:sp>
      <p:pic>
        <p:nvPicPr>
          <p:cNvPr id="69" name="Google Shape;69;p14" descr="Money, Euro, Profit, Currency, Dollar Bill, Bill">
            <a:hlinkClick r:id="rId5"/>
          </p:cNvPr>
          <p:cNvPicPr preferRelativeResize="0"/>
          <p:nvPr/>
        </p:nvPicPr>
        <p:blipFill>
          <a:blip r:embed="rId6">
            <a:alphaModFix/>
          </a:blip>
          <a:stretch>
            <a:fillRect/>
          </a:stretch>
        </p:blipFill>
        <p:spPr>
          <a:xfrm>
            <a:off x="5575200" y="948312"/>
            <a:ext cx="3245999" cy="3245999"/>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5"/>
          <p:cNvPicPr preferRelativeResize="0"/>
          <p:nvPr/>
        </p:nvPicPr>
        <p:blipFill>
          <a:blip r:embed="rId3">
            <a:alphaModFix/>
          </a:blip>
          <a:stretch>
            <a:fillRect/>
          </a:stretch>
        </p:blipFill>
        <p:spPr>
          <a:xfrm>
            <a:off x="0" y="0"/>
            <a:ext cx="9144000" cy="5143500"/>
          </a:xfrm>
          <a:prstGeom prst="rect">
            <a:avLst/>
          </a:prstGeom>
          <a:noFill/>
          <a:ln>
            <a:noFill/>
          </a:ln>
        </p:spPr>
      </p:pic>
      <p:sp>
        <p:nvSpPr>
          <p:cNvPr id="75" name="Google Shape;75;p15"/>
          <p:cNvSpPr/>
          <p:nvPr/>
        </p:nvSpPr>
        <p:spPr>
          <a:xfrm>
            <a:off x="153525" y="164500"/>
            <a:ext cx="8883300" cy="4869300"/>
          </a:xfrm>
          <a:prstGeom prst="roundRect">
            <a:avLst>
              <a:gd name="adj" fmla="val 16667"/>
            </a:avLst>
          </a:prstGeom>
          <a:solidFill>
            <a:srgbClr val="FFFFFF"/>
          </a:solid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txBox="1">
            <a:spLocks noGrp="1"/>
          </p:cNvSpPr>
          <p:nvPr>
            <p:ph type="ctrTitle"/>
          </p:nvPr>
        </p:nvSpPr>
        <p:spPr>
          <a:xfrm>
            <a:off x="265300" y="-249561"/>
            <a:ext cx="8422200" cy="936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a:solidFill>
                  <a:srgbClr val="000000"/>
                </a:solidFill>
                <a:latin typeface="Bungee Shade"/>
                <a:ea typeface="Bungee Shade"/>
                <a:cs typeface="Bungee Shade"/>
                <a:sym typeface="Bungee Shade"/>
              </a:rPr>
              <a:t>Income</a:t>
            </a:r>
            <a:endParaRPr sz="2800">
              <a:solidFill>
                <a:srgbClr val="000000"/>
              </a:solidFill>
              <a:latin typeface="Bungee Shade"/>
              <a:ea typeface="Bungee Shade"/>
              <a:cs typeface="Bungee Shade"/>
              <a:sym typeface="Bungee Shade"/>
            </a:endParaRPr>
          </a:p>
        </p:txBody>
      </p:sp>
      <p:graphicFrame>
        <p:nvGraphicFramePr>
          <p:cNvPr id="77" name="Google Shape;77;p15"/>
          <p:cNvGraphicFramePr/>
          <p:nvPr/>
        </p:nvGraphicFramePr>
        <p:xfrm>
          <a:off x="146146" y="754203"/>
          <a:ext cx="8887525" cy="4333935"/>
        </p:xfrm>
        <a:graphic>
          <a:graphicData uri="http://schemas.openxmlformats.org/drawingml/2006/table">
            <a:tbl>
              <a:tblPr>
                <a:noFill/>
                <a:tableStyleId>{822B18FF-49AC-42B4-AB61-6C2A2F35A865}</a:tableStyleId>
              </a:tblPr>
              <a:tblGrid>
                <a:gridCol w="2759075"/>
                <a:gridCol w="6128450"/>
              </a:tblGrid>
              <a:tr h="758000">
                <a:tc>
                  <a:txBody>
                    <a:bodyPr/>
                    <a:lstStyle/>
                    <a:p>
                      <a:pPr marL="0" lvl="0" indent="0" algn="l" rtl="0">
                        <a:spcBef>
                          <a:spcPts val="0"/>
                        </a:spcBef>
                        <a:spcAft>
                          <a:spcPts val="0"/>
                        </a:spcAft>
                        <a:buNone/>
                      </a:pPr>
                      <a:r>
                        <a:rPr lang="en" sz="1300">
                          <a:solidFill>
                            <a:srgbClr val="38761D"/>
                          </a:solidFill>
                          <a:latin typeface="Happy Monkey"/>
                          <a:ea typeface="Happy Monkey"/>
                          <a:cs typeface="Happy Monkey"/>
                          <a:sym typeface="Happy Monkey"/>
                        </a:rPr>
                        <a:t>What is the first step in money management?</a:t>
                      </a:r>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93C47D"/>
                    </a:solidFill>
                  </a:tcPr>
                </a:tc>
                <a:tc>
                  <a:txBody>
                    <a:bodyPr/>
                    <a:lstStyle/>
                    <a:p>
                      <a:pPr marL="0" lvl="0" indent="0" algn="l" rtl="0">
                        <a:spcBef>
                          <a:spcPts val="0"/>
                        </a:spcBef>
                        <a:spcAft>
                          <a:spcPts val="0"/>
                        </a:spcAft>
                        <a:buNone/>
                      </a:pPr>
                      <a:endParaRPr>
                        <a:solidFill>
                          <a:srgbClr val="38761D"/>
                        </a:solidFill>
                        <a:latin typeface="Happy Monkey"/>
                        <a:ea typeface="Happy Monkey"/>
                        <a:cs typeface="Happy Monkey"/>
                        <a:sym typeface="Happy Monkey"/>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B6D7A8"/>
                    </a:solidFill>
                  </a:tcPr>
                </a:tc>
              </a:tr>
              <a:tr h="841575">
                <a:tc>
                  <a:txBody>
                    <a:bodyPr/>
                    <a:lstStyle/>
                    <a:p>
                      <a:pPr marL="0" lvl="0" indent="0" algn="l" rtl="0">
                        <a:spcBef>
                          <a:spcPts val="0"/>
                        </a:spcBef>
                        <a:spcAft>
                          <a:spcPts val="0"/>
                        </a:spcAft>
                        <a:buClr>
                          <a:schemeClr val="dk1"/>
                        </a:buClr>
                        <a:buSzPts val="1100"/>
                        <a:buFont typeface="Arial"/>
                        <a:buNone/>
                      </a:pPr>
                      <a:r>
                        <a:rPr lang="en" sz="1300">
                          <a:solidFill>
                            <a:srgbClr val="38761D"/>
                          </a:solidFill>
                          <a:latin typeface="Happy Monkey"/>
                          <a:ea typeface="Happy Monkey"/>
                          <a:cs typeface="Happy Monkey"/>
                          <a:sym typeface="Happy Monkey"/>
                        </a:rPr>
                        <a:t>At what age can you legally start working to help earn an income in the United States?</a:t>
                      </a:r>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93C47D"/>
                    </a:solidFill>
                  </a:tcPr>
                </a:tc>
                <a:tc>
                  <a:txBody>
                    <a:bodyPr/>
                    <a:lstStyle/>
                    <a:p>
                      <a:pPr marL="0" lvl="0" indent="0" algn="l" rtl="0">
                        <a:spcBef>
                          <a:spcPts val="0"/>
                        </a:spcBef>
                        <a:spcAft>
                          <a:spcPts val="0"/>
                        </a:spcAft>
                        <a:buNone/>
                      </a:pPr>
                      <a:endParaRPr>
                        <a:solidFill>
                          <a:srgbClr val="38761D"/>
                        </a:solidFill>
                        <a:latin typeface="Happy Monkey"/>
                        <a:ea typeface="Happy Monkey"/>
                        <a:cs typeface="Happy Monkey"/>
                        <a:sym typeface="Happy Monkey"/>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B6D7A8"/>
                    </a:solidFill>
                  </a:tcPr>
                </a:tc>
              </a:tr>
              <a:tr h="783700">
                <a:tc>
                  <a:txBody>
                    <a:bodyPr/>
                    <a:lstStyle/>
                    <a:p>
                      <a:pPr marL="0" lvl="0" indent="0" algn="l" rtl="0">
                        <a:spcBef>
                          <a:spcPts val="0"/>
                        </a:spcBef>
                        <a:spcAft>
                          <a:spcPts val="0"/>
                        </a:spcAft>
                        <a:buNone/>
                      </a:pPr>
                      <a:r>
                        <a:rPr lang="en" sz="1300">
                          <a:solidFill>
                            <a:srgbClr val="38761D"/>
                          </a:solidFill>
                          <a:latin typeface="Happy Monkey"/>
                          <a:ea typeface="Happy Monkey"/>
                          <a:cs typeface="Happy Monkey"/>
                          <a:sym typeface="Happy Monkey"/>
                        </a:rPr>
                        <a:t>What career path are you considering?</a:t>
                      </a:r>
                      <a:endParaRPr sz="1300">
                        <a:solidFill>
                          <a:srgbClr val="38761D"/>
                        </a:solidFill>
                        <a:latin typeface="Happy Monkey"/>
                        <a:ea typeface="Happy Monkey"/>
                        <a:cs typeface="Happy Monkey"/>
                        <a:sym typeface="Happy Monkey"/>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93C47D"/>
                    </a:solidFill>
                  </a:tcPr>
                </a:tc>
                <a:tc>
                  <a:txBody>
                    <a:bodyPr/>
                    <a:lstStyle/>
                    <a:p>
                      <a:pPr marL="0" lvl="0" indent="0" algn="l" rtl="0">
                        <a:spcBef>
                          <a:spcPts val="0"/>
                        </a:spcBef>
                        <a:spcAft>
                          <a:spcPts val="0"/>
                        </a:spcAft>
                        <a:buNone/>
                      </a:pPr>
                      <a:endParaRPr>
                        <a:solidFill>
                          <a:srgbClr val="38761D"/>
                        </a:solidFill>
                        <a:latin typeface="Happy Monkey"/>
                        <a:ea typeface="Happy Monkey"/>
                        <a:cs typeface="Happy Monkey"/>
                        <a:sym typeface="Happy Monkey"/>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B6D7A8"/>
                    </a:solidFill>
                  </a:tcPr>
                </a:tc>
              </a:tr>
              <a:tr h="841575">
                <a:tc>
                  <a:txBody>
                    <a:bodyPr/>
                    <a:lstStyle/>
                    <a:p>
                      <a:pPr marL="0" lvl="0" indent="0" algn="l" rtl="0">
                        <a:spcBef>
                          <a:spcPts val="0"/>
                        </a:spcBef>
                        <a:spcAft>
                          <a:spcPts val="0"/>
                        </a:spcAft>
                        <a:buNone/>
                      </a:pPr>
                      <a:r>
                        <a:rPr lang="en" sz="1300">
                          <a:solidFill>
                            <a:srgbClr val="38761D"/>
                          </a:solidFill>
                          <a:latin typeface="Happy Monkey"/>
                          <a:ea typeface="Happy Monkey"/>
                          <a:cs typeface="Happy Monkey"/>
                          <a:sym typeface="Happy Monkey"/>
                        </a:rPr>
                        <a:t>Research the average annual salary for the career you are considering.</a:t>
                      </a:r>
                      <a:endParaRPr sz="1300">
                        <a:solidFill>
                          <a:srgbClr val="38761D"/>
                        </a:solidFill>
                        <a:latin typeface="Happy Monkey"/>
                        <a:ea typeface="Happy Monkey"/>
                        <a:cs typeface="Happy Monkey"/>
                        <a:sym typeface="Happy Monkey"/>
                      </a:endParaRPr>
                    </a:p>
                    <a:p>
                      <a:pPr marL="0" lvl="0" indent="0" algn="l" rtl="0">
                        <a:spcBef>
                          <a:spcPts val="0"/>
                        </a:spcBef>
                        <a:spcAft>
                          <a:spcPts val="0"/>
                        </a:spcAft>
                        <a:buNone/>
                      </a:pPr>
                      <a:endParaRPr sz="1300">
                        <a:solidFill>
                          <a:srgbClr val="38761D"/>
                        </a:solidFill>
                        <a:latin typeface="Happy Monkey"/>
                        <a:ea typeface="Happy Monkey"/>
                        <a:cs typeface="Happy Monkey"/>
                        <a:sym typeface="Happy Monkey"/>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93C47D"/>
                    </a:solidFill>
                  </a:tcPr>
                </a:tc>
                <a:tc>
                  <a:txBody>
                    <a:bodyPr/>
                    <a:lstStyle/>
                    <a:p>
                      <a:pPr marL="0" lvl="0" indent="0" algn="l" rtl="0">
                        <a:spcBef>
                          <a:spcPts val="0"/>
                        </a:spcBef>
                        <a:spcAft>
                          <a:spcPts val="0"/>
                        </a:spcAft>
                        <a:buNone/>
                      </a:pPr>
                      <a:endParaRPr>
                        <a:solidFill>
                          <a:srgbClr val="38761D"/>
                        </a:solidFill>
                        <a:latin typeface="Happy Monkey"/>
                        <a:ea typeface="Happy Monkey"/>
                        <a:cs typeface="Happy Monkey"/>
                        <a:sym typeface="Happy Monkey"/>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B6D7A8"/>
                    </a:solidFill>
                  </a:tcPr>
                </a:tc>
              </a:tr>
              <a:tr h="841575">
                <a:tc>
                  <a:txBody>
                    <a:bodyPr/>
                    <a:lstStyle/>
                    <a:p>
                      <a:pPr marL="0" lvl="0" indent="0" algn="l" rtl="0">
                        <a:spcBef>
                          <a:spcPts val="0"/>
                        </a:spcBef>
                        <a:spcAft>
                          <a:spcPts val="0"/>
                        </a:spcAft>
                        <a:buNone/>
                      </a:pPr>
                      <a:r>
                        <a:rPr lang="en" sz="1300">
                          <a:solidFill>
                            <a:srgbClr val="38761D"/>
                          </a:solidFill>
                          <a:latin typeface="Happy Monkey"/>
                          <a:ea typeface="Happy Monkey"/>
                          <a:cs typeface="Happy Monkey"/>
                          <a:sym typeface="Happy Monkey"/>
                        </a:rPr>
                        <a:t>Name a part time job that might help you learn more about the career you are considering.</a:t>
                      </a:r>
                      <a:endParaRPr sz="1300">
                        <a:solidFill>
                          <a:srgbClr val="38761D"/>
                        </a:solidFill>
                        <a:latin typeface="Happy Monkey"/>
                        <a:ea typeface="Happy Monkey"/>
                        <a:cs typeface="Happy Monkey"/>
                        <a:sym typeface="Happy Monkey"/>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93C47D"/>
                    </a:solidFill>
                  </a:tcPr>
                </a:tc>
                <a:tc>
                  <a:txBody>
                    <a:bodyPr/>
                    <a:lstStyle/>
                    <a:p>
                      <a:pPr marL="0" lvl="0" indent="0" algn="l" rtl="0">
                        <a:spcBef>
                          <a:spcPts val="0"/>
                        </a:spcBef>
                        <a:spcAft>
                          <a:spcPts val="0"/>
                        </a:spcAft>
                        <a:buNone/>
                      </a:pPr>
                      <a:endParaRPr>
                        <a:solidFill>
                          <a:srgbClr val="38761D"/>
                        </a:solidFill>
                        <a:latin typeface="Happy Monkey"/>
                        <a:ea typeface="Happy Monkey"/>
                        <a:cs typeface="Happy Monkey"/>
                        <a:sym typeface="Happy Monkey"/>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B6D7A8"/>
                    </a:solidFill>
                  </a:tcPr>
                </a:tc>
              </a:tr>
            </a:tbl>
          </a:graphicData>
        </a:graphic>
      </p:graphicFrame>
      <p:sp>
        <p:nvSpPr>
          <p:cNvPr id="78" name="Google Shape;78;p15"/>
          <p:cNvSpPr txBox="1"/>
          <p:nvPr/>
        </p:nvSpPr>
        <p:spPr>
          <a:xfrm>
            <a:off x="417400" y="464450"/>
            <a:ext cx="8364000" cy="23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8761D"/>
                </a:solidFill>
                <a:latin typeface="Happy Monkey"/>
                <a:ea typeface="Happy Monkey"/>
                <a:cs typeface="Happy Monkey"/>
                <a:sym typeface="Happy Monkey"/>
              </a:rPr>
              <a:t>Using information from the previous slide, answer the questions below.</a:t>
            </a:r>
            <a:endParaRPr b="1">
              <a:solidFill>
                <a:srgbClr val="38761D"/>
              </a:solidFill>
              <a:latin typeface="Happy Monkey"/>
              <a:ea typeface="Happy Monkey"/>
              <a:cs typeface="Happy Monkey"/>
              <a:sym typeface="Happy Monkey"/>
            </a:endParaRPr>
          </a:p>
          <a:p>
            <a:pPr marL="0" lvl="0" indent="457200" algn="l" rtl="0">
              <a:spcBef>
                <a:spcPts val="0"/>
              </a:spcBef>
              <a:spcAft>
                <a:spcPts val="0"/>
              </a:spcAft>
              <a:buNone/>
            </a:pPr>
            <a:endParaRPr b="1">
              <a:solidFill>
                <a:srgbClr val="38761D"/>
              </a:solidFill>
              <a:latin typeface="Happy Monkey"/>
              <a:ea typeface="Happy Monkey"/>
              <a:cs typeface="Happy Monkey"/>
              <a:sym typeface="Happy Monkey"/>
            </a:endParaRPr>
          </a:p>
        </p:txBody>
      </p:sp>
      <p:sp>
        <p:nvSpPr>
          <p:cNvPr id="79" name="Google Shape;79;p15"/>
          <p:cNvSpPr/>
          <p:nvPr/>
        </p:nvSpPr>
        <p:spPr>
          <a:xfrm>
            <a:off x="208593" y="529194"/>
            <a:ext cx="285000" cy="230400"/>
          </a:xfrm>
          <a:prstGeom prst="star5">
            <a:avLst>
              <a:gd name="adj" fmla="val 19098"/>
              <a:gd name="hf" fmla="val 105146"/>
              <a:gd name="vf" fmla="val 110557"/>
            </a:avLst>
          </a:prstGeom>
          <a:solidFill>
            <a:srgbClr val="38761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6"/>
          <p:cNvPicPr preferRelativeResize="0"/>
          <p:nvPr/>
        </p:nvPicPr>
        <p:blipFill>
          <a:blip r:embed="rId3">
            <a:alphaModFix/>
          </a:blip>
          <a:stretch>
            <a:fillRect/>
          </a:stretch>
        </p:blipFill>
        <p:spPr>
          <a:xfrm>
            <a:off x="0" y="0"/>
            <a:ext cx="9144000" cy="5143500"/>
          </a:xfrm>
          <a:prstGeom prst="rect">
            <a:avLst/>
          </a:prstGeom>
          <a:noFill/>
          <a:ln>
            <a:noFill/>
          </a:ln>
        </p:spPr>
      </p:pic>
      <p:sp>
        <p:nvSpPr>
          <p:cNvPr id="85" name="Google Shape;85;p16"/>
          <p:cNvSpPr/>
          <p:nvPr/>
        </p:nvSpPr>
        <p:spPr>
          <a:xfrm>
            <a:off x="153525" y="164500"/>
            <a:ext cx="8883300" cy="4869300"/>
          </a:xfrm>
          <a:prstGeom prst="roundRect">
            <a:avLst>
              <a:gd name="adj" fmla="val 16667"/>
            </a:avLst>
          </a:prstGeom>
          <a:solidFill>
            <a:srgbClr val="FFFFFF"/>
          </a:solid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153525" y="886500"/>
            <a:ext cx="5990700" cy="4147200"/>
          </a:xfrm>
          <a:prstGeom prst="roundRect">
            <a:avLst>
              <a:gd name="adj" fmla="val 16667"/>
            </a:avLst>
          </a:prstGeom>
          <a:solidFill>
            <a:srgbClr val="D9EAD3"/>
          </a:solidFill>
          <a:ln w="1905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457200" algn="l" rtl="0">
              <a:spcBef>
                <a:spcPts val="0"/>
              </a:spcBef>
              <a:spcAft>
                <a:spcPts val="0"/>
              </a:spcAft>
              <a:buNone/>
            </a:pPr>
            <a:r>
              <a:rPr lang="en" sz="1700">
                <a:solidFill>
                  <a:srgbClr val="38761D"/>
                </a:solidFill>
                <a:latin typeface="Happy Monkey"/>
                <a:ea typeface="Happy Monkey"/>
                <a:cs typeface="Happy Monkey"/>
                <a:sym typeface="Happy Monkey"/>
              </a:rPr>
              <a:t>A household budget can also be called a personal budget. A household budget is a personal plan to determine how you will pay your expenses with the income made available. Successful money managers create a budget.  A household budget can be adjusted when there is a change in income or expenditures.</a:t>
            </a:r>
            <a:endParaRPr sz="1700">
              <a:solidFill>
                <a:srgbClr val="38761D"/>
              </a:solidFill>
              <a:latin typeface="Happy Monkey"/>
              <a:ea typeface="Happy Monkey"/>
              <a:cs typeface="Happy Monkey"/>
              <a:sym typeface="Happy Monkey"/>
            </a:endParaRPr>
          </a:p>
          <a:p>
            <a:pPr marL="0" lvl="0" indent="457200" algn="l" rtl="0">
              <a:spcBef>
                <a:spcPts val="0"/>
              </a:spcBef>
              <a:spcAft>
                <a:spcPts val="0"/>
              </a:spcAft>
              <a:buNone/>
            </a:pPr>
            <a:r>
              <a:rPr lang="en" sz="1700">
                <a:solidFill>
                  <a:srgbClr val="38761D"/>
                </a:solidFill>
                <a:latin typeface="Happy Monkey"/>
                <a:ea typeface="Happy Monkey"/>
                <a:cs typeface="Happy Monkey"/>
                <a:sym typeface="Happy Monkey"/>
              </a:rPr>
              <a:t>There are many reasons for and benefits of creating and maintaining a household budget. Being in control of your money increases your financial freedom. It helps you to achieve short and long term goals. Budgeting helps you see where you spend money unnecessarily. It also helps you prepare for any unforeseen changes that may occur.</a:t>
            </a:r>
            <a:endParaRPr sz="1700">
              <a:solidFill>
                <a:srgbClr val="38761D"/>
              </a:solidFill>
              <a:latin typeface="Happy Monkey"/>
              <a:ea typeface="Happy Monkey"/>
              <a:cs typeface="Happy Monkey"/>
              <a:sym typeface="Happy Monkey"/>
            </a:endParaRPr>
          </a:p>
        </p:txBody>
      </p:sp>
      <p:sp>
        <p:nvSpPr>
          <p:cNvPr id="87" name="Google Shape;87;p16"/>
          <p:cNvSpPr txBox="1">
            <a:spLocks noGrp="1"/>
          </p:cNvSpPr>
          <p:nvPr>
            <p:ph type="ctrTitle"/>
          </p:nvPr>
        </p:nvSpPr>
        <p:spPr>
          <a:xfrm>
            <a:off x="222608" y="186802"/>
            <a:ext cx="8718300" cy="72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a:solidFill>
                  <a:srgbClr val="000000"/>
                </a:solidFill>
                <a:latin typeface="Bungee Shade"/>
                <a:ea typeface="Bungee Shade"/>
                <a:cs typeface="Bungee Shade"/>
                <a:sym typeface="Bungee Shade"/>
              </a:rPr>
              <a:t> Household Budget</a:t>
            </a:r>
            <a:endParaRPr sz="4000">
              <a:solidFill>
                <a:srgbClr val="000000"/>
              </a:solidFill>
              <a:latin typeface="Bungee Shade"/>
              <a:ea typeface="Bungee Shade"/>
              <a:cs typeface="Bungee Shade"/>
              <a:sym typeface="Bungee Shade"/>
            </a:endParaRPr>
          </a:p>
        </p:txBody>
      </p:sp>
      <p:sp>
        <p:nvSpPr>
          <p:cNvPr id="88" name="Google Shape;88;p16"/>
          <p:cNvSpPr/>
          <p:nvPr/>
        </p:nvSpPr>
        <p:spPr>
          <a:xfrm>
            <a:off x="6057173" y="4502949"/>
            <a:ext cx="285000" cy="230400"/>
          </a:xfrm>
          <a:prstGeom prst="star5">
            <a:avLst>
              <a:gd name="adj" fmla="val 19098"/>
              <a:gd name="hf" fmla="val 105146"/>
              <a:gd name="vf" fmla="val 110557"/>
            </a:avLst>
          </a:prstGeom>
          <a:solidFill>
            <a:srgbClr val="38761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6"/>
          <p:cNvSpPr txBox="1"/>
          <p:nvPr/>
        </p:nvSpPr>
        <p:spPr>
          <a:xfrm>
            <a:off x="6308137" y="4420600"/>
            <a:ext cx="2891700" cy="7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8761D"/>
                </a:solidFill>
                <a:latin typeface="Happy Monkey"/>
                <a:ea typeface="Happy Monkey"/>
                <a:cs typeface="Happy Monkey"/>
                <a:sym typeface="Happy Monkey"/>
              </a:rPr>
              <a:t>Click on image and </a:t>
            </a:r>
            <a:r>
              <a:rPr lang="en" b="1" u="sng">
                <a:solidFill>
                  <a:schemeClr val="hlink"/>
                </a:solidFill>
                <a:latin typeface="Happy Monkey"/>
                <a:ea typeface="Happy Monkey"/>
                <a:cs typeface="Happy Monkey"/>
                <a:sym typeface="Happy Monkey"/>
                <a:hlinkClick r:id="rId4"/>
              </a:rPr>
              <a:t>HERE</a:t>
            </a:r>
            <a:r>
              <a:rPr lang="en" b="1">
                <a:solidFill>
                  <a:srgbClr val="38761D"/>
                </a:solidFill>
                <a:latin typeface="Happy Monkey"/>
                <a:ea typeface="Happy Monkey"/>
                <a:cs typeface="Happy Monkey"/>
                <a:sym typeface="Happy Monkey"/>
              </a:rPr>
              <a:t> to learn more. </a:t>
            </a:r>
            <a:endParaRPr b="1">
              <a:solidFill>
                <a:srgbClr val="38761D"/>
              </a:solidFill>
              <a:latin typeface="Happy Monkey"/>
              <a:ea typeface="Happy Monkey"/>
              <a:cs typeface="Happy Monkey"/>
              <a:sym typeface="Happy Monkey"/>
            </a:endParaRPr>
          </a:p>
        </p:txBody>
      </p:sp>
      <p:pic>
        <p:nvPicPr>
          <p:cNvPr id="90" name="Google Shape;90;p16" descr="Budget, Cost, Dollars, Expense, Home, House, Household">
            <a:hlinkClick r:id="rId5"/>
          </p:cNvPr>
          <p:cNvPicPr preferRelativeResize="0"/>
          <p:nvPr/>
        </p:nvPicPr>
        <p:blipFill>
          <a:blip r:embed="rId6">
            <a:alphaModFix/>
          </a:blip>
          <a:stretch>
            <a:fillRect/>
          </a:stretch>
        </p:blipFill>
        <p:spPr>
          <a:xfrm>
            <a:off x="6057175" y="143286"/>
            <a:ext cx="2819400" cy="427665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7"/>
          <p:cNvPicPr preferRelativeResize="0"/>
          <p:nvPr/>
        </p:nvPicPr>
        <p:blipFill>
          <a:blip r:embed="rId3">
            <a:alphaModFix/>
          </a:blip>
          <a:stretch>
            <a:fillRect/>
          </a:stretch>
        </p:blipFill>
        <p:spPr>
          <a:xfrm>
            <a:off x="0" y="0"/>
            <a:ext cx="9144000" cy="5143500"/>
          </a:xfrm>
          <a:prstGeom prst="rect">
            <a:avLst/>
          </a:prstGeom>
          <a:noFill/>
          <a:ln>
            <a:noFill/>
          </a:ln>
        </p:spPr>
      </p:pic>
      <p:sp>
        <p:nvSpPr>
          <p:cNvPr id="96" name="Google Shape;96;p17"/>
          <p:cNvSpPr/>
          <p:nvPr/>
        </p:nvSpPr>
        <p:spPr>
          <a:xfrm>
            <a:off x="153525" y="164500"/>
            <a:ext cx="8883300" cy="4869300"/>
          </a:xfrm>
          <a:prstGeom prst="roundRect">
            <a:avLst>
              <a:gd name="adj" fmla="val 16667"/>
            </a:avLst>
          </a:prstGeom>
          <a:solidFill>
            <a:srgbClr val="FFFFFF"/>
          </a:solid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txBox="1">
            <a:spLocks noGrp="1"/>
          </p:cNvSpPr>
          <p:nvPr>
            <p:ph type="ctrTitle"/>
          </p:nvPr>
        </p:nvSpPr>
        <p:spPr>
          <a:xfrm>
            <a:off x="265300" y="-74250"/>
            <a:ext cx="8422200" cy="936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solidFill>
                  <a:srgbClr val="000000"/>
                </a:solidFill>
                <a:latin typeface="Bungee Shade"/>
                <a:ea typeface="Bungee Shade"/>
                <a:cs typeface="Bungee Shade"/>
                <a:sym typeface="Bungee Shade"/>
              </a:rPr>
              <a:t>Household Budget</a:t>
            </a:r>
            <a:endParaRPr sz="4000">
              <a:solidFill>
                <a:srgbClr val="000000"/>
              </a:solidFill>
              <a:latin typeface="Bungee Shade"/>
              <a:ea typeface="Bungee Shade"/>
              <a:cs typeface="Bungee Shade"/>
              <a:sym typeface="Bungee Shade"/>
            </a:endParaRPr>
          </a:p>
        </p:txBody>
      </p:sp>
      <p:sp>
        <p:nvSpPr>
          <p:cNvPr id="98" name="Google Shape;98;p17"/>
          <p:cNvSpPr/>
          <p:nvPr/>
        </p:nvSpPr>
        <p:spPr>
          <a:xfrm>
            <a:off x="197543" y="806527"/>
            <a:ext cx="285000" cy="230400"/>
          </a:xfrm>
          <a:prstGeom prst="star5">
            <a:avLst>
              <a:gd name="adj" fmla="val 19098"/>
              <a:gd name="hf" fmla="val 105146"/>
              <a:gd name="vf" fmla="val 110557"/>
            </a:avLst>
          </a:prstGeom>
          <a:solidFill>
            <a:srgbClr val="38761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txBox="1"/>
          <p:nvPr/>
        </p:nvSpPr>
        <p:spPr>
          <a:xfrm>
            <a:off x="406350" y="717425"/>
            <a:ext cx="8630400" cy="7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8761D"/>
                </a:solidFill>
                <a:latin typeface="Happy Monkey"/>
                <a:ea typeface="Happy Monkey"/>
                <a:cs typeface="Happy Monkey"/>
                <a:sym typeface="Happy Monkey"/>
              </a:rPr>
              <a:t>Using information from the previous slide decide if the following facts are true or false. </a:t>
            </a:r>
            <a:endParaRPr b="1">
              <a:solidFill>
                <a:srgbClr val="38761D"/>
              </a:solidFill>
              <a:latin typeface="Happy Monkey"/>
              <a:ea typeface="Happy Monkey"/>
              <a:cs typeface="Happy Monkey"/>
              <a:sym typeface="Happy Monkey"/>
            </a:endParaRPr>
          </a:p>
          <a:p>
            <a:pPr marL="0" lvl="0" indent="0" algn="l" rtl="0">
              <a:spcBef>
                <a:spcPts val="0"/>
              </a:spcBef>
              <a:spcAft>
                <a:spcPts val="0"/>
              </a:spcAft>
              <a:buNone/>
            </a:pPr>
            <a:endParaRPr b="1">
              <a:solidFill>
                <a:srgbClr val="38761D"/>
              </a:solidFill>
              <a:latin typeface="Happy Monkey"/>
              <a:ea typeface="Happy Monkey"/>
              <a:cs typeface="Happy Monkey"/>
              <a:sym typeface="Happy Monkey"/>
            </a:endParaRPr>
          </a:p>
          <a:p>
            <a:pPr marL="0" lvl="0" indent="0" algn="l" rtl="0">
              <a:spcBef>
                <a:spcPts val="0"/>
              </a:spcBef>
              <a:spcAft>
                <a:spcPts val="0"/>
              </a:spcAft>
              <a:buNone/>
            </a:pPr>
            <a:r>
              <a:rPr lang="en" b="1">
                <a:solidFill>
                  <a:srgbClr val="38761D"/>
                </a:solidFill>
                <a:latin typeface="Happy Monkey"/>
                <a:ea typeface="Happy Monkey"/>
                <a:cs typeface="Happy Monkey"/>
                <a:sym typeface="Happy Monkey"/>
              </a:rPr>
              <a:t>Drag the          	 if the facts are true and 		 if the facts are false. If the fact is false, correct it.</a:t>
            </a:r>
            <a:endParaRPr b="1">
              <a:solidFill>
                <a:srgbClr val="38761D"/>
              </a:solidFill>
              <a:latin typeface="Happy Monkey"/>
              <a:ea typeface="Happy Monkey"/>
              <a:cs typeface="Happy Monkey"/>
              <a:sym typeface="Happy Monkey"/>
            </a:endParaRPr>
          </a:p>
          <a:p>
            <a:pPr marL="0" lvl="0" indent="0" algn="l" rtl="0">
              <a:spcBef>
                <a:spcPts val="0"/>
              </a:spcBef>
              <a:spcAft>
                <a:spcPts val="0"/>
              </a:spcAft>
              <a:buNone/>
            </a:pPr>
            <a:endParaRPr b="1">
              <a:solidFill>
                <a:srgbClr val="38761D"/>
              </a:solidFill>
              <a:latin typeface="Happy Monkey"/>
              <a:ea typeface="Happy Monkey"/>
              <a:cs typeface="Happy Monkey"/>
              <a:sym typeface="Happy Monkey"/>
            </a:endParaRPr>
          </a:p>
          <a:p>
            <a:pPr marL="0" lvl="0" indent="0" algn="l" rtl="0">
              <a:spcBef>
                <a:spcPts val="0"/>
              </a:spcBef>
              <a:spcAft>
                <a:spcPts val="0"/>
              </a:spcAft>
              <a:buNone/>
            </a:pPr>
            <a:endParaRPr b="1">
              <a:solidFill>
                <a:srgbClr val="38761D"/>
              </a:solidFill>
              <a:latin typeface="Happy Monkey"/>
              <a:ea typeface="Happy Monkey"/>
              <a:cs typeface="Happy Monkey"/>
              <a:sym typeface="Happy Monkey"/>
            </a:endParaRPr>
          </a:p>
          <a:p>
            <a:pPr marL="0" lvl="0" indent="0" algn="l" rtl="0">
              <a:spcBef>
                <a:spcPts val="0"/>
              </a:spcBef>
              <a:spcAft>
                <a:spcPts val="0"/>
              </a:spcAft>
              <a:buNone/>
            </a:pPr>
            <a:r>
              <a:rPr lang="en" b="1">
                <a:solidFill>
                  <a:srgbClr val="38761D"/>
                </a:solidFill>
                <a:latin typeface="Happy Monkey"/>
                <a:ea typeface="Happy Monkey"/>
                <a:cs typeface="Happy Monkey"/>
                <a:sym typeface="Happy Monkey"/>
              </a:rPr>
              <a:t>1.  A household budget is simply making a list of your wants and needs.</a:t>
            </a:r>
            <a:endParaRPr b="1">
              <a:solidFill>
                <a:srgbClr val="38761D"/>
              </a:solidFill>
              <a:latin typeface="Happy Monkey"/>
              <a:ea typeface="Happy Monkey"/>
              <a:cs typeface="Happy Monkey"/>
              <a:sym typeface="Happy Monkey"/>
            </a:endParaRPr>
          </a:p>
          <a:p>
            <a:pPr marL="0" lvl="0" indent="0" algn="l" rtl="0">
              <a:spcBef>
                <a:spcPts val="0"/>
              </a:spcBef>
              <a:spcAft>
                <a:spcPts val="0"/>
              </a:spcAft>
              <a:buNone/>
            </a:pPr>
            <a:endParaRPr b="1">
              <a:solidFill>
                <a:srgbClr val="38761D"/>
              </a:solidFill>
              <a:latin typeface="Happy Monkey"/>
              <a:ea typeface="Happy Monkey"/>
              <a:cs typeface="Happy Monkey"/>
              <a:sym typeface="Happy Monkey"/>
            </a:endParaRPr>
          </a:p>
          <a:p>
            <a:pPr marL="0" lvl="0" indent="0" algn="l" rtl="0">
              <a:spcBef>
                <a:spcPts val="0"/>
              </a:spcBef>
              <a:spcAft>
                <a:spcPts val="0"/>
              </a:spcAft>
              <a:buNone/>
            </a:pPr>
            <a:r>
              <a:rPr lang="en" b="1">
                <a:solidFill>
                  <a:srgbClr val="38761D"/>
                </a:solidFill>
                <a:latin typeface="Happy Monkey"/>
                <a:ea typeface="Happy Monkey"/>
                <a:cs typeface="Happy Monkey"/>
                <a:sym typeface="Happy Monkey"/>
              </a:rPr>
              <a:t>2. A budget encourages people to save for long term goals.</a:t>
            </a:r>
            <a:endParaRPr b="1">
              <a:solidFill>
                <a:srgbClr val="38761D"/>
              </a:solidFill>
              <a:latin typeface="Happy Monkey"/>
              <a:ea typeface="Happy Monkey"/>
              <a:cs typeface="Happy Monkey"/>
              <a:sym typeface="Happy Monkey"/>
            </a:endParaRPr>
          </a:p>
          <a:p>
            <a:pPr marL="0" lvl="0" indent="0" algn="l" rtl="0">
              <a:spcBef>
                <a:spcPts val="0"/>
              </a:spcBef>
              <a:spcAft>
                <a:spcPts val="0"/>
              </a:spcAft>
              <a:buNone/>
            </a:pPr>
            <a:endParaRPr b="1">
              <a:solidFill>
                <a:srgbClr val="38761D"/>
              </a:solidFill>
              <a:latin typeface="Happy Monkey"/>
              <a:ea typeface="Happy Monkey"/>
              <a:cs typeface="Happy Monkey"/>
              <a:sym typeface="Happy Monkey"/>
            </a:endParaRPr>
          </a:p>
          <a:p>
            <a:pPr marL="0" lvl="0" indent="0" algn="l" rtl="0">
              <a:spcBef>
                <a:spcPts val="0"/>
              </a:spcBef>
              <a:spcAft>
                <a:spcPts val="0"/>
              </a:spcAft>
              <a:buNone/>
            </a:pPr>
            <a:r>
              <a:rPr lang="en" b="1">
                <a:solidFill>
                  <a:srgbClr val="38761D"/>
                </a:solidFill>
                <a:latin typeface="Happy Monkey"/>
                <a:ea typeface="Happy Monkey"/>
                <a:cs typeface="Happy Monkey"/>
                <a:sym typeface="Happy Monkey"/>
              </a:rPr>
              <a:t>3.  Someone who does not have enough money at the end of the month to pay their bills should consider starting a household budget.</a:t>
            </a:r>
            <a:endParaRPr b="1">
              <a:solidFill>
                <a:srgbClr val="38761D"/>
              </a:solidFill>
              <a:latin typeface="Happy Monkey"/>
              <a:ea typeface="Happy Monkey"/>
              <a:cs typeface="Happy Monkey"/>
              <a:sym typeface="Happy Monkey"/>
            </a:endParaRPr>
          </a:p>
          <a:p>
            <a:pPr marL="0" lvl="0" indent="0" algn="l" rtl="0">
              <a:spcBef>
                <a:spcPts val="0"/>
              </a:spcBef>
              <a:spcAft>
                <a:spcPts val="0"/>
              </a:spcAft>
              <a:buNone/>
            </a:pPr>
            <a:endParaRPr b="1">
              <a:solidFill>
                <a:srgbClr val="38761D"/>
              </a:solidFill>
              <a:latin typeface="Happy Monkey"/>
              <a:ea typeface="Happy Monkey"/>
              <a:cs typeface="Happy Monkey"/>
              <a:sym typeface="Happy Monkey"/>
            </a:endParaRPr>
          </a:p>
          <a:p>
            <a:pPr marL="0" lvl="0" indent="0" algn="l" rtl="0">
              <a:spcBef>
                <a:spcPts val="0"/>
              </a:spcBef>
              <a:spcAft>
                <a:spcPts val="0"/>
              </a:spcAft>
              <a:buNone/>
            </a:pPr>
            <a:r>
              <a:rPr lang="en" b="1">
                <a:solidFill>
                  <a:srgbClr val="38761D"/>
                </a:solidFill>
                <a:latin typeface="Happy Monkey"/>
                <a:ea typeface="Happy Monkey"/>
                <a:cs typeface="Happy Monkey"/>
                <a:sym typeface="Happy Monkey"/>
              </a:rPr>
              <a:t>4.  A household budget should not include debt payments because debt payments are things that are past due and a budget plans for the future. </a:t>
            </a:r>
            <a:endParaRPr b="1">
              <a:solidFill>
                <a:srgbClr val="38761D"/>
              </a:solidFill>
              <a:latin typeface="Happy Monkey"/>
              <a:ea typeface="Happy Monkey"/>
              <a:cs typeface="Happy Monkey"/>
              <a:sym typeface="Happy Monkey"/>
            </a:endParaRPr>
          </a:p>
          <a:p>
            <a:pPr marL="0" lvl="0" indent="0" algn="l" rtl="0">
              <a:spcBef>
                <a:spcPts val="0"/>
              </a:spcBef>
              <a:spcAft>
                <a:spcPts val="0"/>
              </a:spcAft>
              <a:buNone/>
            </a:pPr>
            <a:endParaRPr b="1">
              <a:solidFill>
                <a:srgbClr val="38761D"/>
              </a:solidFill>
              <a:latin typeface="Happy Monkey"/>
              <a:ea typeface="Happy Monkey"/>
              <a:cs typeface="Happy Monkey"/>
              <a:sym typeface="Happy Monkey"/>
            </a:endParaRPr>
          </a:p>
          <a:p>
            <a:pPr marL="0" lvl="0" indent="0" algn="l" rtl="0">
              <a:spcBef>
                <a:spcPts val="0"/>
              </a:spcBef>
              <a:spcAft>
                <a:spcPts val="0"/>
              </a:spcAft>
              <a:buNone/>
            </a:pPr>
            <a:r>
              <a:rPr lang="en" b="1">
                <a:solidFill>
                  <a:srgbClr val="38761D"/>
                </a:solidFill>
                <a:latin typeface="Happy Monkey"/>
                <a:ea typeface="Happy Monkey"/>
                <a:cs typeface="Happy Monkey"/>
                <a:sym typeface="Happy Monkey"/>
              </a:rPr>
              <a:t>5.  One reason for creating and maintaining a budget is to have money set aside in case an emergency arises.</a:t>
            </a:r>
            <a:endParaRPr b="1">
              <a:solidFill>
                <a:srgbClr val="38761D"/>
              </a:solidFill>
              <a:latin typeface="Happy Monkey"/>
              <a:ea typeface="Happy Monkey"/>
              <a:cs typeface="Happy Monkey"/>
              <a:sym typeface="Happy Monkey"/>
            </a:endParaRPr>
          </a:p>
          <a:p>
            <a:pPr marL="0" lvl="0" indent="0" algn="l" rtl="0">
              <a:spcBef>
                <a:spcPts val="0"/>
              </a:spcBef>
              <a:spcAft>
                <a:spcPts val="0"/>
              </a:spcAft>
              <a:buNone/>
            </a:pPr>
            <a:endParaRPr b="1">
              <a:solidFill>
                <a:srgbClr val="38761D"/>
              </a:solidFill>
              <a:latin typeface="Happy Monkey"/>
              <a:ea typeface="Happy Monkey"/>
              <a:cs typeface="Happy Monkey"/>
              <a:sym typeface="Happy Monkey"/>
            </a:endParaRPr>
          </a:p>
          <a:p>
            <a:pPr marL="0" lvl="0" indent="0" algn="l" rtl="0">
              <a:spcBef>
                <a:spcPts val="0"/>
              </a:spcBef>
              <a:spcAft>
                <a:spcPts val="0"/>
              </a:spcAft>
              <a:buNone/>
            </a:pPr>
            <a:r>
              <a:rPr lang="en" b="1">
                <a:solidFill>
                  <a:srgbClr val="38761D"/>
                </a:solidFill>
                <a:latin typeface="Happy Monkey"/>
                <a:ea typeface="Happy Monkey"/>
                <a:cs typeface="Happy Monkey"/>
                <a:sym typeface="Happy Monkey"/>
              </a:rPr>
              <a:t>6.  When you budget, you want to make sure your expenses are greater than your income.  </a:t>
            </a:r>
            <a:endParaRPr b="1">
              <a:solidFill>
                <a:srgbClr val="38761D"/>
              </a:solidFill>
              <a:latin typeface="Happy Monkey"/>
              <a:ea typeface="Happy Monkey"/>
              <a:cs typeface="Happy Monkey"/>
              <a:sym typeface="Happy Monkey"/>
            </a:endParaRPr>
          </a:p>
        </p:txBody>
      </p:sp>
      <p:pic>
        <p:nvPicPr>
          <p:cNvPr id="100" name="Google Shape;100;p17"/>
          <p:cNvPicPr preferRelativeResize="0"/>
          <p:nvPr/>
        </p:nvPicPr>
        <p:blipFill>
          <a:blip r:embed="rId4">
            <a:alphaModFix/>
          </a:blip>
          <a:stretch>
            <a:fillRect/>
          </a:stretch>
        </p:blipFill>
        <p:spPr>
          <a:xfrm>
            <a:off x="1318225" y="1021675"/>
            <a:ext cx="555926" cy="664100"/>
          </a:xfrm>
          <a:prstGeom prst="rect">
            <a:avLst/>
          </a:prstGeom>
          <a:noFill/>
          <a:ln>
            <a:noFill/>
          </a:ln>
        </p:spPr>
      </p:pic>
      <p:pic>
        <p:nvPicPr>
          <p:cNvPr id="101" name="Google Shape;101;p17"/>
          <p:cNvPicPr preferRelativeResize="0"/>
          <p:nvPr/>
        </p:nvPicPr>
        <p:blipFill>
          <a:blip r:embed="rId5">
            <a:alphaModFix/>
          </a:blip>
          <a:stretch>
            <a:fillRect/>
          </a:stretch>
        </p:blipFill>
        <p:spPr>
          <a:xfrm>
            <a:off x="4044200" y="992950"/>
            <a:ext cx="555927" cy="721549"/>
          </a:xfrm>
          <a:prstGeom prst="rect">
            <a:avLst/>
          </a:prstGeom>
          <a:noFill/>
          <a:ln>
            <a:noFill/>
          </a:ln>
        </p:spPr>
      </p:pic>
      <p:pic>
        <p:nvPicPr>
          <p:cNvPr id="102" name="Google Shape;102;p17"/>
          <p:cNvPicPr preferRelativeResize="0"/>
          <p:nvPr/>
        </p:nvPicPr>
        <p:blipFill>
          <a:blip r:embed="rId4">
            <a:alphaModFix/>
          </a:blip>
          <a:stretch>
            <a:fillRect/>
          </a:stretch>
        </p:blipFill>
        <p:spPr>
          <a:xfrm>
            <a:off x="7793200" y="61700"/>
            <a:ext cx="555926" cy="664100"/>
          </a:xfrm>
          <a:prstGeom prst="rect">
            <a:avLst/>
          </a:prstGeom>
          <a:noFill/>
          <a:ln>
            <a:noFill/>
          </a:ln>
        </p:spPr>
      </p:pic>
      <p:pic>
        <p:nvPicPr>
          <p:cNvPr id="103" name="Google Shape;103;p17"/>
          <p:cNvPicPr preferRelativeResize="0"/>
          <p:nvPr/>
        </p:nvPicPr>
        <p:blipFill>
          <a:blip r:embed="rId4">
            <a:alphaModFix/>
          </a:blip>
          <a:stretch>
            <a:fillRect/>
          </a:stretch>
        </p:blipFill>
        <p:spPr>
          <a:xfrm>
            <a:off x="7793200" y="61700"/>
            <a:ext cx="555926" cy="664100"/>
          </a:xfrm>
          <a:prstGeom prst="rect">
            <a:avLst/>
          </a:prstGeom>
          <a:noFill/>
          <a:ln>
            <a:noFill/>
          </a:ln>
        </p:spPr>
      </p:pic>
      <p:pic>
        <p:nvPicPr>
          <p:cNvPr id="104" name="Google Shape;104;p17"/>
          <p:cNvPicPr preferRelativeResize="0"/>
          <p:nvPr/>
        </p:nvPicPr>
        <p:blipFill>
          <a:blip r:embed="rId4">
            <a:alphaModFix/>
          </a:blip>
          <a:stretch>
            <a:fillRect/>
          </a:stretch>
        </p:blipFill>
        <p:spPr>
          <a:xfrm>
            <a:off x="7793200" y="61700"/>
            <a:ext cx="555926" cy="664100"/>
          </a:xfrm>
          <a:prstGeom prst="rect">
            <a:avLst/>
          </a:prstGeom>
          <a:noFill/>
          <a:ln>
            <a:noFill/>
          </a:ln>
        </p:spPr>
      </p:pic>
      <p:pic>
        <p:nvPicPr>
          <p:cNvPr id="105" name="Google Shape;105;p17"/>
          <p:cNvPicPr preferRelativeResize="0"/>
          <p:nvPr/>
        </p:nvPicPr>
        <p:blipFill>
          <a:blip r:embed="rId4">
            <a:alphaModFix/>
          </a:blip>
          <a:stretch>
            <a:fillRect/>
          </a:stretch>
        </p:blipFill>
        <p:spPr>
          <a:xfrm>
            <a:off x="7793200" y="61700"/>
            <a:ext cx="555926" cy="664100"/>
          </a:xfrm>
          <a:prstGeom prst="rect">
            <a:avLst/>
          </a:prstGeom>
          <a:noFill/>
          <a:ln>
            <a:noFill/>
          </a:ln>
        </p:spPr>
      </p:pic>
      <p:pic>
        <p:nvPicPr>
          <p:cNvPr id="106" name="Google Shape;106;p17"/>
          <p:cNvPicPr preferRelativeResize="0"/>
          <p:nvPr/>
        </p:nvPicPr>
        <p:blipFill>
          <a:blip r:embed="rId4">
            <a:alphaModFix/>
          </a:blip>
          <a:stretch>
            <a:fillRect/>
          </a:stretch>
        </p:blipFill>
        <p:spPr>
          <a:xfrm>
            <a:off x="7793200" y="61700"/>
            <a:ext cx="555926" cy="664100"/>
          </a:xfrm>
          <a:prstGeom prst="rect">
            <a:avLst/>
          </a:prstGeom>
          <a:noFill/>
          <a:ln>
            <a:noFill/>
          </a:ln>
        </p:spPr>
      </p:pic>
      <p:pic>
        <p:nvPicPr>
          <p:cNvPr id="107" name="Google Shape;107;p17"/>
          <p:cNvPicPr preferRelativeResize="0"/>
          <p:nvPr/>
        </p:nvPicPr>
        <p:blipFill>
          <a:blip r:embed="rId5">
            <a:alphaModFix/>
          </a:blip>
          <a:stretch>
            <a:fillRect/>
          </a:stretch>
        </p:blipFill>
        <p:spPr>
          <a:xfrm>
            <a:off x="8480900" y="32975"/>
            <a:ext cx="555927" cy="721549"/>
          </a:xfrm>
          <a:prstGeom prst="rect">
            <a:avLst/>
          </a:prstGeom>
          <a:noFill/>
          <a:ln>
            <a:noFill/>
          </a:ln>
        </p:spPr>
      </p:pic>
      <p:pic>
        <p:nvPicPr>
          <p:cNvPr id="108" name="Google Shape;108;p17"/>
          <p:cNvPicPr preferRelativeResize="0"/>
          <p:nvPr/>
        </p:nvPicPr>
        <p:blipFill>
          <a:blip r:embed="rId5">
            <a:alphaModFix/>
          </a:blip>
          <a:stretch>
            <a:fillRect/>
          </a:stretch>
        </p:blipFill>
        <p:spPr>
          <a:xfrm>
            <a:off x="8480900" y="32975"/>
            <a:ext cx="555927" cy="721549"/>
          </a:xfrm>
          <a:prstGeom prst="rect">
            <a:avLst/>
          </a:prstGeom>
          <a:noFill/>
          <a:ln>
            <a:noFill/>
          </a:ln>
        </p:spPr>
      </p:pic>
      <p:pic>
        <p:nvPicPr>
          <p:cNvPr id="109" name="Google Shape;109;p17"/>
          <p:cNvPicPr preferRelativeResize="0"/>
          <p:nvPr/>
        </p:nvPicPr>
        <p:blipFill>
          <a:blip r:embed="rId5">
            <a:alphaModFix/>
          </a:blip>
          <a:stretch>
            <a:fillRect/>
          </a:stretch>
        </p:blipFill>
        <p:spPr>
          <a:xfrm>
            <a:off x="8480900" y="32975"/>
            <a:ext cx="555927" cy="721549"/>
          </a:xfrm>
          <a:prstGeom prst="rect">
            <a:avLst/>
          </a:prstGeom>
          <a:noFill/>
          <a:ln>
            <a:noFill/>
          </a:ln>
        </p:spPr>
      </p:pic>
      <p:pic>
        <p:nvPicPr>
          <p:cNvPr id="110" name="Google Shape;110;p17"/>
          <p:cNvPicPr preferRelativeResize="0"/>
          <p:nvPr/>
        </p:nvPicPr>
        <p:blipFill>
          <a:blip r:embed="rId5">
            <a:alphaModFix/>
          </a:blip>
          <a:stretch>
            <a:fillRect/>
          </a:stretch>
        </p:blipFill>
        <p:spPr>
          <a:xfrm>
            <a:off x="8480900" y="32975"/>
            <a:ext cx="555927" cy="721549"/>
          </a:xfrm>
          <a:prstGeom prst="rect">
            <a:avLst/>
          </a:prstGeom>
          <a:noFill/>
          <a:ln>
            <a:noFill/>
          </a:ln>
        </p:spPr>
      </p:pic>
      <p:pic>
        <p:nvPicPr>
          <p:cNvPr id="111" name="Google Shape;111;p17"/>
          <p:cNvPicPr preferRelativeResize="0"/>
          <p:nvPr/>
        </p:nvPicPr>
        <p:blipFill>
          <a:blip r:embed="rId5">
            <a:alphaModFix/>
          </a:blip>
          <a:stretch>
            <a:fillRect/>
          </a:stretch>
        </p:blipFill>
        <p:spPr>
          <a:xfrm>
            <a:off x="8480900" y="32975"/>
            <a:ext cx="555927" cy="721549"/>
          </a:xfrm>
          <a:prstGeom prst="rect">
            <a:avLst/>
          </a:prstGeom>
          <a:noFill/>
          <a:ln>
            <a:noFill/>
          </a:ln>
        </p:spPr>
      </p:pic>
      <p:pic>
        <p:nvPicPr>
          <p:cNvPr id="112" name="Google Shape;112;p17"/>
          <p:cNvPicPr preferRelativeResize="0"/>
          <p:nvPr/>
        </p:nvPicPr>
        <p:blipFill>
          <a:blip r:embed="rId4">
            <a:alphaModFix/>
          </a:blip>
          <a:stretch>
            <a:fillRect/>
          </a:stretch>
        </p:blipFill>
        <p:spPr>
          <a:xfrm>
            <a:off x="7793200" y="61700"/>
            <a:ext cx="555926" cy="664100"/>
          </a:xfrm>
          <a:prstGeom prst="rect">
            <a:avLst/>
          </a:prstGeom>
          <a:noFill/>
          <a:ln>
            <a:noFill/>
          </a:ln>
        </p:spPr>
      </p:pic>
      <p:pic>
        <p:nvPicPr>
          <p:cNvPr id="113" name="Google Shape;113;p17"/>
          <p:cNvPicPr preferRelativeResize="0"/>
          <p:nvPr/>
        </p:nvPicPr>
        <p:blipFill>
          <a:blip r:embed="rId5">
            <a:alphaModFix/>
          </a:blip>
          <a:stretch>
            <a:fillRect/>
          </a:stretch>
        </p:blipFill>
        <p:spPr>
          <a:xfrm>
            <a:off x="8480900" y="32975"/>
            <a:ext cx="555927" cy="721549"/>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8"/>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9" name="Google Shape;119;p18"/>
          <p:cNvSpPr/>
          <p:nvPr/>
        </p:nvSpPr>
        <p:spPr>
          <a:xfrm>
            <a:off x="153525" y="164500"/>
            <a:ext cx="8883300" cy="4869300"/>
          </a:xfrm>
          <a:prstGeom prst="roundRect">
            <a:avLst>
              <a:gd name="adj" fmla="val 16667"/>
            </a:avLst>
          </a:prstGeom>
          <a:solidFill>
            <a:srgbClr val="FFFFFF"/>
          </a:solid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8"/>
          <p:cNvSpPr txBox="1">
            <a:spLocks noGrp="1"/>
          </p:cNvSpPr>
          <p:nvPr>
            <p:ph type="ctrTitle"/>
          </p:nvPr>
        </p:nvSpPr>
        <p:spPr>
          <a:xfrm>
            <a:off x="265300" y="-249561"/>
            <a:ext cx="8422200" cy="936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a:solidFill>
                  <a:srgbClr val="000000"/>
                </a:solidFill>
                <a:latin typeface="Bungee Shade"/>
                <a:ea typeface="Bungee Shade"/>
                <a:cs typeface="Bungee Shade"/>
                <a:sym typeface="Bungee Shade"/>
              </a:rPr>
              <a:t>Household Budget</a:t>
            </a:r>
            <a:endParaRPr sz="2800">
              <a:solidFill>
                <a:srgbClr val="000000"/>
              </a:solidFill>
              <a:latin typeface="Bungee Shade"/>
              <a:ea typeface="Bungee Shade"/>
              <a:cs typeface="Bungee Shade"/>
              <a:sym typeface="Bungee Shade"/>
            </a:endParaRPr>
          </a:p>
        </p:txBody>
      </p:sp>
      <p:graphicFrame>
        <p:nvGraphicFramePr>
          <p:cNvPr id="121" name="Google Shape;121;p18"/>
          <p:cNvGraphicFramePr/>
          <p:nvPr/>
        </p:nvGraphicFramePr>
        <p:xfrm>
          <a:off x="381146" y="1510178"/>
          <a:ext cx="3862350" cy="1898455"/>
        </p:xfrm>
        <a:graphic>
          <a:graphicData uri="http://schemas.openxmlformats.org/drawingml/2006/table">
            <a:tbl>
              <a:tblPr>
                <a:noFill/>
                <a:tableStyleId>{822B18FF-49AC-42B4-AB61-6C2A2F35A865}</a:tableStyleId>
              </a:tblPr>
              <a:tblGrid>
                <a:gridCol w="1438675"/>
                <a:gridCol w="2423675"/>
              </a:tblGrid>
              <a:tr h="631500">
                <a:tc>
                  <a:txBody>
                    <a:bodyPr/>
                    <a:lstStyle/>
                    <a:p>
                      <a:pPr marL="0" lvl="0" indent="0" algn="l" rtl="0">
                        <a:spcBef>
                          <a:spcPts val="0"/>
                        </a:spcBef>
                        <a:spcAft>
                          <a:spcPts val="0"/>
                        </a:spcAft>
                        <a:buNone/>
                      </a:pPr>
                      <a:r>
                        <a:rPr lang="en">
                          <a:solidFill>
                            <a:srgbClr val="38761D"/>
                          </a:solidFill>
                          <a:latin typeface="Happy Monkey"/>
                          <a:ea typeface="Happy Monkey"/>
                          <a:cs typeface="Happy Monkey"/>
                          <a:sym typeface="Happy Monkey"/>
                        </a:rPr>
                        <a:t>Monthly Income</a:t>
                      </a:r>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93C47D"/>
                    </a:solidFill>
                  </a:tcPr>
                </a:tc>
                <a:tc>
                  <a:txBody>
                    <a:bodyPr/>
                    <a:lstStyle/>
                    <a:p>
                      <a:pPr marL="0" lvl="0" indent="0" algn="l" rtl="0">
                        <a:spcBef>
                          <a:spcPts val="0"/>
                        </a:spcBef>
                        <a:spcAft>
                          <a:spcPts val="0"/>
                        </a:spcAft>
                        <a:buNone/>
                      </a:pPr>
                      <a:r>
                        <a:rPr lang="en">
                          <a:solidFill>
                            <a:srgbClr val="38761D"/>
                          </a:solidFill>
                          <a:latin typeface="Happy Monkey"/>
                          <a:ea typeface="Happy Monkey"/>
                          <a:cs typeface="Happy Monkey"/>
                          <a:sym typeface="Happy Monkey"/>
                        </a:rPr>
                        <a:t>Babysitting: $200</a:t>
                      </a:r>
                      <a:endParaRPr>
                        <a:solidFill>
                          <a:srgbClr val="38761D"/>
                        </a:solidFill>
                        <a:latin typeface="Happy Monkey"/>
                        <a:ea typeface="Happy Monkey"/>
                        <a:cs typeface="Happy Monkey"/>
                        <a:sym typeface="Happy Monkey"/>
                      </a:endParaRPr>
                    </a:p>
                    <a:p>
                      <a:pPr marL="0" lvl="0" indent="0" algn="l" rtl="0">
                        <a:spcBef>
                          <a:spcPts val="0"/>
                        </a:spcBef>
                        <a:spcAft>
                          <a:spcPts val="0"/>
                        </a:spcAft>
                        <a:buNone/>
                      </a:pPr>
                      <a:r>
                        <a:rPr lang="en">
                          <a:solidFill>
                            <a:srgbClr val="38761D"/>
                          </a:solidFill>
                          <a:latin typeface="Happy Monkey"/>
                          <a:ea typeface="Happy Monkey"/>
                          <a:cs typeface="Happy Monkey"/>
                          <a:sym typeface="Happy Monkey"/>
                        </a:rPr>
                        <a:t>Allowance: $50</a:t>
                      </a:r>
                      <a:endParaRPr>
                        <a:solidFill>
                          <a:srgbClr val="38761D"/>
                        </a:solidFill>
                        <a:latin typeface="Happy Monkey"/>
                        <a:ea typeface="Happy Monkey"/>
                        <a:cs typeface="Happy Monkey"/>
                        <a:sym typeface="Happy Monkey"/>
                      </a:endParaRPr>
                    </a:p>
                    <a:p>
                      <a:pPr marL="0" lvl="0" indent="0" algn="l" rtl="0">
                        <a:spcBef>
                          <a:spcPts val="0"/>
                        </a:spcBef>
                        <a:spcAft>
                          <a:spcPts val="0"/>
                        </a:spcAft>
                        <a:buNone/>
                      </a:pPr>
                      <a:r>
                        <a:rPr lang="en">
                          <a:solidFill>
                            <a:srgbClr val="38761D"/>
                          </a:solidFill>
                          <a:latin typeface="Happy Monkey"/>
                          <a:ea typeface="Happy Monkey"/>
                          <a:cs typeface="Happy Monkey"/>
                          <a:sym typeface="Happy Monkey"/>
                        </a:rPr>
                        <a:t>Gifts: $10</a:t>
                      </a:r>
                      <a:endParaRPr>
                        <a:solidFill>
                          <a:srgbClr val="38761D"/>
                        </a:solidFill>
                        <a:latin typeface="Happy Monkey"/>
                        <a:ea typeface="Happy Monkey"/>
                        <a:cs typeface="Happy Monkey"/>
                        <a:sym typeface="Happy Monkey"/>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B6D7A8"/>
                    </a:solidFill>
                  </a:tcPr>
                </a:tc>
              </a:tr>
              <a:tr h="1075525">
                <a:tc>
                  <a:txBody>
                    <a:bodyPr/>
                    <a:lstStyle/>
                    <a:p>
                      <a:pPr marL="0" lvl="0" indent="0" algn="l" rtl="0">
                        <a:spcBef>
                          <a:spcPts val="0"/>
                        </a:spcBef>
                        <a:spcAft>
                          <a:spcPts val="0"/>
                        </a:spcAft>
                        <a:buClr>
                          <a:schemeClr val="dk1"/>
                        </a:buClr>
                        <a:buSzPts val="1100"/>
                        <a:buFont typeface="Arial"/>
                        <a:buNone/>
                      </a:pPr>
                      <a:r>
                        <a:rPr lang="en">
                          <a:solidFill>
                            <a:srgbClr val="38761D"/>
                          </a:solidFill>
                          <a:latin typeface="Happy Monkey"/>
                          <a:ea typeface="Happy Monkey"/>
                          <a:cs typeface="Happy Monkey"/>
                          <a:sym typeface="Happy Monkey"/>
                        </a:rPr>
                        <a:t>Monthly Expenses </a:t>
                      </a:r>
                      <a:endParaRPr>
                        <a:solidFill>
                          <a:srgbClr val="38761D"/>
                        </a:solidFill>
                        <a:latin typeface="Happy Monkey"/>
                        <a:ea typeface="Happy Monkey"/>
                        <a:cs typeface="Happy Monkey"/>
                        <a:sym typeface="Happy Monkey"/>
                      </a:endParaRPr>
                    </a:p>
                    <a:p>
                      <a:pPr marL="0" lvl="0" indent="0" algn="l" rtl="0">
                        <a:spcBef>
                          <a:spcPts val="0"/>
                        </a:spcBef>
                        <a:spcAft>
                          <a:spcPts val="0"/>
                        </a:spcAft>
                        <a:buNone/>
                      </a:pPr>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93C47D"/>
                    </a:solidFill>
                  </a:tcPr>
                </a:tc>
                <a:tc>
                  <a:txBody>
                    <a:bodyPr/>
                    <a:lstStyle/>
                    <a:p>
                      <a:pPr marL="0" lvl="0" indent="0" algn="l" rtl="0">
                        <a:spcBef>
                          <a:spcPts val="0"/>
                        </a:spcBef>
                        <a:spcAft>
                          <a:spcPts val="0"/>
                        </a:spcAft>
                        <a:buNone/>
                      </a:pPr>
                      <a:r>
                        <a:rPr lang="en">
                          <a:solidFill>
                            <a:srgbClr val="38761D"/>
                          </a:solidFill>
                          <a:latin typeface="Happy Monkey"/>
                          <a:ea typeface="Happy Monkey"/>
                          <a:cs typeface="Happy Monkey"/>
                          <a:sym typeface="Happy Monkey"/>
                        </a:rPr>
                        <a:t>Clothing: $40</a:t>
                      </a:r>
                      <a:endParaRPr>
                        <a:solidFill>
                          <a:srgbClr val="38761D"/>
                        </a:solidFill>
                        <a:latin typeface="Happy Monkey"/>
                        <a:ea typeface="Happy Monkey"/>
                        <a:cs typeface="Happy Monkey"/>
                        <a:sym typeface="Happy Monkey"/>
                      </a:endParaRPr>
                    </a:p>
                    <a:p>
                      <a:pPr marL="0" lvl="0" indent="0" algn="l" rtl="0">
                        <a:spcBef>
                          <a:spcPts val="0"/>
                        </a:spcBef>
                        <a:spcAft>
                          <a:spcPts val="0"/>
                        </a:spcAft>
                        <a:buNone/>
                      </a:pPr>
                      <a:r>
                        <a:rPr lang="en">
                          <a:solidFill>
                            <a:srgbClr val="38761D"/>
                          </a:solidFill>
                          <a:latin typeface="Happy Monkey"/>
                          <a:ea typeface="Happy Monkey"/>
                          <a:cs typeface="Happy Monkey"/>
                          <a:sym typeface="Happy Monkey"/>
                        </a:rPr>
                        <a:t>School Supplies: $7</a:t>
                      </a:r>
                      <a:endParaRPr>
                        <a:solidFill>
                          <a:srgbClr val="38761D"/>
                        </a:solidFill>
                        <a:latin typeface="Happy Monkey"/>
                        <a:ea typeface="Happy Monkey"/>
                        <a:cs typeface="Happy Monkey"/>
                        <a:sym typeface="Happy Monkey"/>
                      </a:endParaRPr>
                    </a:p>
                    <a:p>
                      <a:pPr marL="0" lvl="0" indent="0" algn="l" rtl="0">
                        <a:spcBef>
                          <a:spcPts val="0"/>
                        </a:spcBef>
                        <a:spcAft>
                          <a:spcPts val="0"/>
                        </a:spcAft>
                        <a:buNone/>
                      </a:pPr>
                      <a:r>
                        <a:rPr lang="en">
                          <a:solidFill>
                            <a:srgbClr val="38761D"/>
                          </a:solidFill>
                          <a:latin typeface="Happy Monkey"/>
                          <a:ea typeface="Happy Monkey"/>
                          <a:cs typeface="Happy Monkey"/>
                          <a:sym typeface="Happy Monkey"/>
                        </a:rPr>
                        <a:t>Snacks: $10</a:t>
                      </a:r>
                      <a:endParaRPr>
                        <a:solidFill>
                          <a:srgbClr val="38761D"/>
                        </a:solidFill>
                        <a:latin typeface="Happy Monkey"/>
                        <a:ea typeface="Happy Monkey"/>
                        <a:cs typeface="Happy Monkey"/>
                        <a:sym typeface="Happy Monkey"/>
                      </a:endParaRPr>
                    </a:p>
                    <a:p>
                      <a:pPr marL="0" lvl="0" indent="0" algn="l" rtl="0">
                        <a:spcBef>
                          <a:spcPts val="0"/>
                        </a:spcBef>
                        <a:spcAft>
                          <a:spcPts val="0"/>
                        </a:spcAft>
                        <a:buNone/>
                      </a:pPr>
                      <a:r>
                        <a:rPr lang="en">
                          <a:solidFill>
                            <a:srgbClr val="38761D"/>
                          </a:solidFill>
                          <a:latin typeface="Happy Monkey"/>
                          <a:ea typeface="Happy Monkey"/>
                          <a:cs typeface="Happy Monkey"/>
                          <a:sym typeface="Happy Monkey"/>
                        </a:rPr>
                        <a:t>Phone: $45</a:t>
                      </a:r>
                      <a:endParaRPr>
                        <a:solidFill>
                          <a:srgbClr val="38761D"/>
                        </a:solidFill>
                        <a:latin typeface="Happy Monkey"/>
                        <a:ea typeface="Happy Monkey"/>
                        <a:cs typeface="Happy Monkey"/>
                        <a:sym typeface="Happy Monkey"/>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B6D7A8"/>
                    </a:solidFill>
                  </a:tcPr>
                </a:tc>
              </a:tr>
            </a:tbl>
          </a:graphicData>
        </a:graphic>
      </p:graphicFrame>
      <p:sp>
        <p:nvSpPr>
          <p:cNvPr id="122" name="Google Shape;122;p18"/>
          <p:cNvSpPr txBox="1"/>
          <p:nvPr/>
        </p:nvSpPr>
        <p:spPr>
          <a:xfrm>
            <a:off x="2921350" y="4613100"/>
            <a:ext cx="37275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8761D"/>
                </a:solidFill>
                <a:latin typeface="Happy Monkey"/>
                <a:ea typeface="Happy Monkey"/>
                <a:cs typeface="Happy Monkey"/>
                <a:sym typeface="Happy Monkey"/>
              </a:rPr>
              <a:t>Click </a:t>
            </a:r>
            <a:r>
              <a:rPr lang="en" b="1" u="sng">
                <a:solidFill>
                  <a:srgbClr val="38761D"/>
                </a:solidFill>
                <a:latin typeface="Happy Monkey"/>
                <a:ea typeface="Happy Monkey"/>
                <a:cs typeface="Happy Monkey"/>
                <a:sym typeface="Happy Monkey"/>
                <a:hlinkClick r:id="rId4"/>
              </a:rPr>
              <a:t>HERE</a:t>
            </a:r>
            <a:r>
              <a:rPr lang="en" b="1">
                <a:solidFill>
                  <a:srgbClr val="38761D"/>
                </a:solidFill>
                <a:latin typeface="Happy Monkey"/>
                <a:ea typeface="Happy Monkey"/>
                <a:cs typeface="Happy Monkey"/>
                <a:sym typeface="Happy Monkey"/>
              </a:rPr>
              <a:t> for some budgeting fun.</a:t>
            </a:r>
            <a:endParaRPr b="1">
              <a:solidFill>
                <a:srgbClr val="38761D"/>
              </a:solidFill>
              <a:latin typeface="Happy Monkey"/>
              <a:ea typeface="Happy Monkey"/>
              <a:cs typeface="Happy Monkey"/>
              <a:sym typeface="Happy Monkey"/>
            </a:endParaRPr>
          </a:p>
          <a:p>
            <a:pPr marL="0" lvl="0" indent="457200" algn="l" rtl="0">
              <a:spcBef>
                <a:spcPts val="0"/>
              </a:spcBef>
              <a:spcAft>
                <a:spcPts val="0"/>
              </a:spcAft>
              <a:buNone/>
            </a:pPr>
            <a:endParaRPr b="1">
              <a:solidFill>
                <a:srgbClr val="38761D"/>
              </a:solidFill>
              <a:latin typeface="Happy Monkey"/>
              <a:ea typeface="Happy Monkey"/>
              <a:cs typeface="Happy Monkey"/>
              <a:sym typeface="Happy Monkey"/>
            </a:endParaRPr>
          </a:p>
        </p:txBody>
      </p:sp>
      <p:sp>
        <p:nvSpPr>
          <p:cNvPr id="123" name="Google Shape;123;p18"/>
          <p:cNvSpPr/>
          <p:nvPr/>
        </p:nvSpPr>
        <p:spPr>
          <a:xfrm>
            <a:off x="2681118" y="4672494"/>
            <a:ext cx="285000" cy="230400"/>
          </a:xfrm>
          <a:prstGeom prst="star5">
            <a:avLst>
              <a:gd name="adj" fmla="val 19098"/>
              <a:gd name="hf" fmla="val 105146"/>
              <a:gd name="vf" fmla="val 110557"/>
            </a:avLst>
          </a:prstGeom>
          <a:solidFill>
            <a:srgbClr val="38761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8"/>
          <p:cNvSpPr/>
          <p:nvPr/>
        </p:nvSpPr>
        <p:spPr>
          <a:xfrm>
            <a:off x="265293" y="549294"/>
            <a:ext cx="285000" cy="230400"/>
          </a:xfrm>
          <a:prstGeom prst="star5">
            <a:avLst>
              <a:gd name="adj" fmla="val 19098"/>
              <a:gd name="hf" fmla="val 105146"/>
              <a:gd name="vf" fmla="val 110557"/>
            </a:avLst>
          </a:prstGeom>
          <a:solidFill>
            <a:srgbClr val="38761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8"/>
          <p:cNvSpPr txBox="1"/>
          <p:nvPr/>
        </p:nvSpPr>
        <p:spPr>
          <a:xfrm>
            <a:off x="493600" y="464450"/>
            <a:ext cx="8364000" cy="23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8761D"/>
                </a:solidFill>
                <a:latin typeface="Happy Monkey"/>
                <a:ea typeface="Happy Monkey"/>
                <a:cs typeface="Happy Monkey"/>
                <a:sym typeface="Happy Monkey"/>
              </a:rPr>
              <a:t>Review the budgets below. Both Jane and Jim would like to go to the movies tonight. </a:t>
            </a:r>
            <a:endParaRPr b="1">
              <a:solidFill>
                <a:srgbClr val="38761D"/>
              </a:solidFill>
              <a:latin typeface="Happy Monkey"/>
              <a:ea typeface="Happy Monkey"/>
              <a:cs typeface="Happy Monkey"/>
              <a:sym typeface="Happy Monkey"/>
            </a:endParaRPr>
          </a:p>
          <a:p>
            <a:pPr marL="0" lvl="0" indent="0" algn="l" rtl="0">
              <a:spcBef>
                <a:spcPts val="0"/>
              </a:spcBef>
              <a:spcAft>
                <a:spcPts val="0"/>
              </a:spcAft>
              <a:buNone/>
            </a:pPr>
            <a:r>
              <a:rPr lang="en" b="1">
                <a:solidFill>
                  <a:srgbClr val="38761D"/>
                </a:solidFill>
                <a:latin typeface="Happy Monkey"/>
                <a:ea typeface="Happy Monkey"/>
                <a:cs typeface="Happy Monkey"/>
                <a:sym typeface="Happy Monkey"/>
              </a:rPr>
              <a:t>Drag an </a:t>
            </a:r>
            <a:r>
              <a:rPr lang="en" b="1">
                <a:solidFill>
                  <a:srgbClr val="FF0000"/>
                </a:solidFill>
                <a:latin typeface="Fredoka One"/>
                <a:ea typeface="Fredoka One"/>
                <a:cs typeface="Fredoka One"/>
                <a:sym typeface="Fredoka One"/>
              </a:rPr>
              <a:t>X</a:t>
            </a:r>
            <a:r>
              <a:rPr lang="en" b="1">
                <a:solidFill>
                  <a:srgbClr val="38761D"/>
                </a:solidFill>
                <a:latin typeface="Happy Monkey"/>
                <a:ea typeface="Happy Monkey"/>
                <a:cs typeface="Happy Monkey"/>
                <a:sym typeface="Happy Monkey"/>
              </a:rPr>
              <a:t> to the person who should NOT consider going to the movies because of budget concerns.  In the box below, tell why you feel the person should NOT go to the movies.</a:t>
            </a:r>
            <a:endParaRPr b="1">
              <a:solidFill>
                <a:srgbClr val="38761D"/>
              </a:solidFill>
              <a:latin typeface="Happy Monkey"/>
              <a:ea typeface="Happy Monkey"/>
              <a:cs typeface="Happy Monkey"/>
              <a:sym typeface="Happy Monkey"/>
            </a:endParaRPr>
          </a:p>
          <a:p>
            <a:pPr marL="0" lvl="0" indent="457200" algn="l" rtl="0">
              <a:spcBef>
                <a:spcPts val="0"/>
              </a:spcBef>
              <a:spcAft>
                <a:spcPts val="0"/>
              </a:spcAft>
              <a:buNone/>
            </a:pPr>
            <a:endParaRPr b="1">
              <a:solidFill>
                <a:srgbClr val="38761D"/>
              </a:solidFill>
              <a:latin typeface="Happy Monkey"/>
              <a:ea typeface="Happy Monkey"/>
              <a:cs typeface="Happy Monkey"/>
              <a:sym typeface="Happy Monkey"/>
            </a:endParaRPr>
          </a:p>
        </p:txBody>
      </p:sp>
      <p:sp>
        <p:nvSpPr>
          <p:cNvPr id="126" name="Google Shape;126;p18"/>
          <p:cNvSpPr txBox="1"/>
          <p:nvPr/>
        </p:nvSpPr>
        <p:spPr>
          <a:xfrm>
            <a:off x="1623975" y="1145050"/>
            <a:ext cx="18771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38761D"/>
                </a:solidFill>
                <a:latin typeface="Fredoka One"/>
                <a:ea typeface="Fredoka One"/>
                <a:cs typeface="Fredoka One"/>
                <a:sym typeface="Fredoka One"/>
              </a:rPr>
              <a:t>Jane’s Budget</a:t>
            </a:r>
            <a:endParaRPr>
              <a:solidFill>
                <a:srgbClr val="38761D"/>
              </a:solidFill>
              <a:latin typeface="Fredoka One"/>
              <a:ea typeface="Fredoka One"/>
              <a:cs typeface="Fredoka One"/>
              <a:sym typeface="Fredoka One"/>
            </a:endParaRPr>
          </a:p>
        </p:txBody>
      </p:sp>
      <p:sp>
        <p:nvSpPr>
          <p:cNvPr id="127" name="Google Shape;127;p18"/>
          <p:cNvSpPr txBox="1"/>
          <p:nvPr/>
        </p:nvSpPr>
        <p:spPr>
          <a:xfrm>
            <a:off x="5907525" y="1145050"/>
            <a:ext cx="18771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38761D"/>
                </a:solidFill>
                <a:latin typeface="Fredoka One"/>
                <a:ea typeface="Fredoka One"/>
                <a:cs typeface="Fredoka One"/>
                <a:sym typeface="Fredoka One"/>
              </a:rPr>
              <a:t>Jim’s Budget</a:t>
            </a:r>
            <a:endParaRPr>
              <a:solidFill>
                <a:srgbClr val="38761D"/>
              </a:solidFill>
              <a:latin typeface="Fredoka One"/>
              <a:ea typeface="Fredoka One"/>
              <a:cs typeface="Fredoka One"/>
              <a:sym typeface="Fredoka One"/>
            </a:endParaRPr>
          </a:p>
        </p:txBody>
      </p:sp>
      <p:graphicFrame>
        <p:nvGraphicFramePr>
          <p:cNvPr id="128" name="Google Shape;128;p18"/>
          <p:cNvGraphicFramePr/>
          <p:nvPr/>
        </p:nvGraphicFramePr>
        <p:xfrm>
          <a:off x="4719996" y="1510178"/>
          <a:ext cx="3900125" cy="1881150"/>
        </p:xfrm>
        <a:graphic>
          <a:graphicData uri="http://schemas.openxmlformats.org/drawingml/2006/table">
            <a:tbl>
              <a:tblPr>
                <a:noFill/>
                <a:tableStyleId>{822B18FF-49AC-42B4-AB61-6C2A2F35A865}</a:tableStyleId>
              </a:tblPr>
              <a:tblGrid>
                <a:gridCol w="1452750"/>
                <a:gridCol w="2447375"/>
              </a:tblGrid>
              <a:tr h="631500">
                <a:tc>
                  <a:txBody>
                    <a:bodyPr/>
                    <a:lstStyle/>
                    <a:p>
                      <a:pPr marL="0" lvl="0" indent="0" algn="l" rtl="0">
                        <a:spcBef>
                          <a:spcPts val="0"/>
                        </a:spcBef>
                        <a:spcAft>
                          <a:spcPts val="0"/>
                        </a:spcAft>
                        <a:buNone/>
                      </a:pPr>
                      <a:r>
                        <a:rPr lang="en">
                          <a:solidFill>
                            <a:srgbClr val="38761D"/>
                          </a:solidFill>
                          <a:latin typeface="Happy Monkey"/>
                          <a:ea typeface="Happy Monkey"/>
                          <a:cs typeface="Happy Monkey"/>
                          <a:sym typeface="Happy Monkey"/>
                        </a:rPr>
                        <a:t>Monthly Income</a:t>
                      </a:r>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93C47D"/>
                    </a:solidFill>
                  </a:tcPr>
                </a:tc>
                <a:tc>
                  <a:txBody>
                    <a:bodyPr/>
                    <a:lstStyle/>
                    <a:p>
                      <a:pPr marL="0" lvl="0" indent="0" algn="l" rtl="0">
                        <a:spcBef>
                          <a:spcPts val="0"/>
                        </a:spcBef>
                        <a:spcAft>
                          <a:spcPts val="0"/>
                        </a:spcAft>
                        <a:buNone/>
                      </a:pPr>
                      <a:r>
                        <a:rPr lang="en">
                          <a:solidFill>
                            <a:srgbClr val="38761D"/>
                          </a:solidFill>
                          <a:latin typeface="Happy Monkey"/>
                          <a:ea typeface="Happy Monkey"/>
                          <a:cs typeface="Happy Monkey"/>
                          <a:sym typeface="Happy Monkey"/>
                        </a:rPr>
                        <a:t>Allowance: $50</a:t>
                      </a:r>
                      <a:endParaRPr>
                        <a:solidFill>
                          <a:srgbClr val="38761D"/>
                        </a:solidFill>
                        <a:latin typeface="Happy Monkey"/>
                        <a:ea typeface="Happy Monkey"/>
                        <a:cs typeface="Happy Monkey"/>
                        <a:sym typeface="Happy Monkey"/>
                      </a:endParaRPr>
                    </a:p>
                    <a:p>
                      <a:pPr marL="0" lvl="0" indent="0" algn="l" rtl="0">
                        <a:spcBef>
                          <a:spcPts val="0"/>
                        </a:spcBef>
                        <a:spcAft>
                          <a:spcPts val="0"/>
                        </a:spcAft>
                        <a:buNone/>
                      </a:pPr>
                      <a:r>
                        <a:rPr lang="en">
                          <a:solidFill>
                            <a:srgbClr val="38761D"/>
                          </a:solidFill>
                          <a:latin typeface="Happy Monkey"/>
                          <a:ea typeface="Happy Monkey"/>
                          <a:cs typeface="Happy Monkey"/>
                          <a:sym typeface="Happy Monkey"/>
                        </a:rPr>
                        <a:t>Gifts: $30</a:t>
                      </a:r>
                      <a:endParaRPr>
                        <a:solidFill>
                          <a:srgbClr val="38761D"/>
                        </a:solidFill>
                        <a:latin typeface="Happy Monkey"/>
                        <a:ea typeface="Happy Monkey"/>
                        <a:cs typeface="Happy Monkey"/>
                        <a:sym typeface="Happy Monkey"/>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B6D7A8"/>
                    </a:solidFill>
                  </a:tcPr>
                </a:tc>
              </a:tr>
              <a:tr h="1075525">
                <a:tc>
                  <a:txBody>
                    <a:bodyPr/>
                    <a:lstStyle/>
                    <a:p>
                      <a:pPr marL="0" lvl="0" indent="0" algn="l" rtl="0">
                        <a:spcBef>
                          <a:spcPts val="0"/>
                        </a:spcBef>
                        <a:spcAft>
                          <a:spcPts val="0"/>
                        </a:spcAft>
                        <a:buClr>
                          <a:schemeClr val="dk1"/>
                        </a:buClr>
                        <a:buSzPts val="1100"/>
                        <a:buFont typeface="Arial"/>
                        <a:buNone/>
                      </a:pPr>
                      <a:r>
                        <a:rPr lang="en">
                          <a:solidFill>
                            <a:srgbClr val="38761D"/>
                          </a:solidFill>
                          <a:latin typeface="Happy Monkey"/>
                          <a:ea typeface="Happy Monkey"/>
                          <a:cs typeface="Happy Monkey"/>
                          <a:sym typeface="Happy Monkey"/>
                        </a:rPr>
                        <a:t>Monthly Expenses </a:t>
                      </a:r>
                      <a:endParaRPr>
                        <a:solidFill>
                          <a:srgbClr val="38761D"/>
                        </a:solidFill>
                        <a:latin typeface="Happy Monkey"/>
                        <a:ea typeface="Happy Monkey"/>
                        <a:cs typeface="Happy Monkey"/>
                        <a:sym typeface="Happy Monkey"/>
                      </a:endParaRPr>
                    </a:p>
                    <a:p>
                      <a:pPr marL="0" lvl="0" indent="0" algn="l" rtl="0">
                        <a:spcBef>
                          <a:spcPts val="0"/>
                        </a:spcBef>
                        <a:spcAft>
                          <a:spcPts val="0"/>
                        </a:spcAft>
                        <a:buNone/>
                      </a:pPr>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93C47D"/>
                    </a:solidFill>
                  </a:tcPr>
                </a:tc>
                <a:tc>
                  <a:txBody>
                    <a:bodyPr/>
                    <a:lstStyle/>
                    <a:p>
                      <a:pPr marL="0" lvl="0" indent="0" algn="l" rtl="0">
                        <a:spcBef>
                          <a:spcPts val="0"/>
                        </a:spcBef>
                        <a:spcAft>
                          <a:spcPts val="0"/>
                        </a:spcAft>
                        <a:buNone/>
                      </a:pPr>
                      <a:r>
                        <a:rPr lang="en">
                          <a:solidFill>
                            <a:srgbClr val="38761D"/>
                          </a:solidFill>
                          <a:latin typeface="Happy Monkey"/>
                          <a:ea typeface="Happy Monkey"/>
                          <a:cs typeface="Happy Monkey"/>
                          <a:sym typeface="Happy Monkey"/>
                        </a:rPr>
                        <a:t>Clothing: $20</a:t>
                      </a:r>
                      <a:endParaRPr>
                        <a:solidFill>
                          <a:srgbClr val="38761D"/>
                        </a:solidFill>
                        <a:latin typeface="Happy Monkey"/>
                        <a:ea typeface="Happy Monkey"/>
                        <a:cs typeface="Happy Monkey"/>
                        <a:sym typeface="Happy Monkey"/>
                      </a:endParaRPr>
                    </a:p>
                    <a:p>
                      <a:pPr marL="0" lvl="0" indent="0" algn="l" rtl="0">
                        <a:spcBef>
                          <a:spcPts val="0"/>
                        </a:spcBef>
                        <a:spcAft>
                          <a:spcPts val="0"/>
                        </a:spcAft>
                        <a:buNone/>
                      </a:pPr>
                      <a:r>
                        <a:rPr lang="en">
                          <a:solidFill>
                            <a:srgbClr val="38761D"/>
                          </a:solidFill>
                          <a:latin typeface="Happy Monkey"/>
                          <a:ea typeface="Happy Monkey"/>
                          <a:cs typeface="Happy Monkey"/>
                          <a:sym typeface="Happy Monkey"/>
                        </a:rPr>
                        <a:t>Snacks: $30</a:t>
                      </a:r>
                      <a:endParaRPr>
                        <a:solidFill>
                          <a:srgbClr val="38761D"/>
                        </a:solidFill>
                        <a:latin typeface="Happy Monkey"/>
                        <a:ea typeface="Happy Monkey"/>
                        <a:cs typeface="Happy Monkey"/>
                        <a:sym typeface="Happy Monkey"/>
                      </a:endParaRPr>
                    </a:p>
                    <a:p>
                      <a:pPr marL="0" lvl="0" indent="0" algn="l" rtl="0">
                        <a:spcBef>
                          <a:spcPts val="0"/>
                        </a:spcBef>
                        <a:spcAft>
                          <a:spcPts val="0"/>
                        </a:spcAft>
                        <a:buNone/>
                      </a:pPr>
                      <a:r>
                        <a:rPr lang="en">
                          <a:solidFill>
                            <a:srgbClr val="38761D"/>
                          </a:solidFill>
                          <a:latin typeface="Happy Monkey"/>
                          <a:ea typeface="Happy Monkey"/>
                          <a:cs typeface="Happy Monkey"/>
                          <a:sym typeface="Happy Monkey"/>
                        </a:rPr>
                        <a:t>Dirt bike Equipment: $50</a:t>
                      </a:r>
                      <a:endParaRPr>
                        <a:solidFill>
                          <a:srgbClr val="38761D"/>
                        </a:solidFill>
                        <a:latin typeface="Happy Monkey"/>
                        <a:ea typeface="Happy Monkey"/>
                        <a:cs typeface="Happy Monkey"/>
                        <a:sym typeface="Happy Monkey"/>
                      </a:endParaRPr>
                    </a:p>
                    <a:p>
                      <a:pPr marL="0" lvl="0" indent="0" algn="l" rtl="0">
                        <a:spcBef>
                          <a:spcPts val="0"/>
                        </a:spcBef>
                        <a:spcAft>
                          <a:spcPts val="0"/>
                        </a:spcAft>
                        <a:buNone/>
                      </a:pPr>
                      <a:endParaRPr>
                        <a:solidFill>
                          <a:srgbClr val="38761D"/>
                        </a:solidFill>
                        <a:latin typeface="Happy Monkey"/>
                        <a:ea typeface="Happy Monkey"/>
                        <a:cs typeface="Happy Monkey"/>
                        <a:sym typeface="Happy Monkey"/>
                      </a:endParaRPr>
                    </a:p>
                    <a:p>
                      <a:pPr marL="0" lvl="0" indent="0" algn="l" rtl="0">
                        <a:spcBef>
                          <a:spcPts val="0"/>
                        </a:spcBef>
                        <a:spcAft>
                          <a:spcPts val="0"/>
                        </a:spcAft>
                        <a:buNone/>
                      </a:pPr>
                      <a:endParaRPr>
                        <a:solidFill>
                          <a:srgbClr val="38761D"/>
                        </a:solidFill>
                        <a:latin typeface="Happy Monkey"/>
                        <a:ea typeface="Happy Monkey"/>
                        <a:cs typeface="Happy Monkey"/>
                        <a:sym typeface="Happy Monkey"/>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B6D7A8"/>
                    </a:solidFill>
                  </a:tcPr>
                </a:tc>
              </a:tr>
            </a:tbl>
          </a:graphicData>
        </a:graphic>
      </p:graphicFrame>
      <p:sp>
        <p:nvSpPr>
          <p:cNvPr id="129" name="Google Shape;129;p18"/>
          <p:cNvSpPr/>
          <p:nvPr/>
        </p:nvSpPr>
        <p:spPr>
          <a:xfrm>
            <a:off x="8153725" y="27450"/>
            <a:ext cx="826800" cy="901200"/>
          </a:xfrm>
          <a:prstGeom prst="mathMultiply">
            <a:avLst>
              <a:gd name="adj1" fmla="val 2352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8"/>
          <p:cNvSpPr/>
          <p:nvPr/>
        </p:nvSpPr>
        <p:spPr>
          <a:xfrm>
            <a:off x="388850" y="3520100"/>
            <a:ext cx="8231400" cy="1092900"/>
          </a:xfrm>
          <a:prstGeom prst="rect">
            <a:avLst/>
          </a:prstGeom>
          <a:solidFill>
            <a:srgbClr val="D9EAD3"/>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38761D"/>
                </a:solidFill>
                <a:latin typeface="Happy Monkey"/>
                <a:ea typeface="Happy Monkey"/>
                <a:cs typeface="Happy Monkey"/>
                <a:sym typeface="Happy Monkey"/>
              </a:rPr>
              <a:t>Why should the person NOT go to the movies?</a:t>
            </a:r>
            <a:endParaRPr>
              <a:solidFill>
                <a:srgbClr val="38761D"/>
              </a:solidFill>
              <a:latin typeface="Happy Monkey"/>
              <a:ea typeface="Happy Monkey"/>
              <a:cs typeface="Happy Monkey"/>
              <a:sym typeface="Happy Monkey"/>
            </a:endParaRPr>
          </a:p>
          <a:p>
            <a:pPr marL="0" lvl="0" indent="0" algn="l" rtl="0">
              <a:spcBef>
                <a:spcPts val="0"/>
              </a:spcBef>
              <a:spcAft>
                <a:spcPts val="0"/>
              </a:spcAft>
              <a:buNone/>
            </a:pPr>
            <a:endParaRPr>
              <a:solidFill>
                <a:srgbClr val="38761D"/>
              </a:solidFill>
              <a:latin typeface="Happy Monkey"/>
              <a:ea typeface="Happy Monkey"/>
              <a:cs typeface="Happy Monkey"/>
              <a:sym typeface="Happy Monkey"/>
            </a:endParaRPr>
          </a:p>
          <a:p>
            <a:pPr marL="0" lvl="0" indent="0" algn="l" rtl="0">
              <a:spcBef>
                <a:spcPts val="0"/>
              </a:spcBef>
              <a:spcAft>
                <a:spcPts val="0"/>
              </a:spcAft>
              <a:buNone/>
            </a:pPr>
            <a:endParaRPr>
              <a:solidFill>
                <a:srgbClr val="38761D"/>
              </a:solidFill>
              <a:latin typeface="Happy Monkey"/>
              <a:ea typeface="Happy Monkey"/>
              <a:cs typeface="Happy Monkey"/>
              <a:sym typeface="Happy Monkey"/>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19"/>
          <p:cNvPicPr preferRelativeResize="0"/>
          <p:nvPr/>
        </p:nvPicPr>
        <p:blipFill>
          <a:blip r:embed="rId3">
            <a:alphaModFix/>
          </a:blip>
          <a:stretch>
            <a:fillRect/>
          </a:stretch>
        </p:blipFill>
        <p:spPr>
          <a:xfrm>
            <a:off x="0" y="0"/>
            <a:ext cx="9144000" cy="5143500"/>
          </a:xfrm>
          <a:prstGeom prst="rect">
            <a:avLst/>
          </a:prstGeom>
          <a:noFill/>
          <a:ln>
            <a:noFill/>
          </a:ln>
        </p:spPr>
      </p:pic>
      <p:sp>
        <p:nvSpPr>
          <p:cNvPr id="136" name="Google Shape;136;p19"/>
          <p:cNvSpPr/>
          <p:nvPr/>
        </p:nvSpPr>
        <p:spPr>
          <a:xfrm>
            <a:off x="153525" y="164500"/>
            <a:ext cx="8883300" cy="4869300"/>
          </a:xfrm>
          <a:prstGeom prst="roundRect">
            <a:avLst>
              <a:gd name="adj" fmla="val 16667"/>
            </a:avLst>
          </a:prstGeom>
          <a:solidFill>
            <a:srgbClr val="FFFFFF"/>
          </a:solid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9"/>
          <p:cNvSpPr/>
          <p:nvPr/>
        </p:nvSpPr>
        <p:spPr>
          <a:xfrm>
            <a:off x="99425" y="678850"/>
            <a:ext cx="5607900" cy="4355100"/>
          </a:xfrm>
          <a:prstGeom prst="roundRect">
            <a:avLst>
              <a:gd name="adj" fmla="val 16667"/>
            </a:avLst>
          </a:prstGeom>
          <a:solidFill>
            <a:srgbClr val="D9EAD3"/>
          </a:solidFill>
          <a:ln w="1905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457200" algn="l" rtl="0">
              <a:spcBef>
                <a:spcPts val="0"/>
              </a:spcBef>
              <a:spcAft>
                <a:spcPts val="0"/>
              </a:spcAft>
              <a:buNone/>
            </a:pPr>
            <a:r>
              <a:rPr lang="en">
                <a:solidFill>
                  <a:srgbClr val="38761D"/>
                </a:solidFill>
                <a:latin typeface="Happy Monkey"/>
                <a:ea typeface="Happy Monkey"/>
                <a:cs typeface="Happy Monkey"/>
                <a:sym typeface="Happy Monkey"/>
              </a:rPr>
              <a:t>Savings is the money that is left over after all expenses have been paid. There are many reasons to save money. The income made each month often does not allow for unexpected emergencies or expensive purchases. Having a savings can help when unexpected needs arise. Other reasons to save money include…</a:t>
            </a:r>
            <a:endParaRPr>
              <a:solidFill>
                <a:srgbClr val="38761D"/>
              </a:solidFill>
              <a:latin typeface="Happy Monkey"/>
              <a:ea typeface="Happy Monkey"/>
              <a:cs typeface="Happy Monkey"/>
              <a:sym typeface="Happy Monkey"/>
            </a:endParaRPr>
          </a:p>
          <a:p>
            <a:pPr marL="457200" lvl="0" indent="-317500" algn="l" rtl="0">
              <a:spcBef>
                <a:spcPts val="0"/>
              </a:spcBef>
              <a:spcAft>
                <a:spcPts val="0"/>
              </a:spcAft>
              <a:buClr>
                <a:srgbClr val="38761D"/>
              </a:buClr>
              <a:buSzPts val="1400"/>
              <a:buFont typeface="Happy Monkey"/>
              <a:buChar char="●"/>
            </a:pPr>
            <a:r>
              <a:rPr lang="en">
                <a:solidFill>
                  <a:srgbClr val="38761D"/>
                </a:solidFill>
                <a:latin typeface="Happy Monkey"/>
                <a:ea typeface="Happy Monkey"/>
                <a:cs typeface="Happy Monkey"/>
                <a:sym typeface="Happy Monkey"/>
              </a:rPr>
              <a:t>College or other education expenses</a:t>
            </a:r>
            <a:endParaRPr>
              <a:solidFill>
                <a:srgbClr val="38761D"/>
              </a:solidFill>
              <a:latin typeface="Happy Monkey"/>
              <a:ea typeface="Happy Monkey"/>
              <a:cs typeface="Happy Monkey"/>
              <a:sym typeface="Happy Monkey"/>
            </a:endParaRPr>
          </a:p>
          <a:p>
            <a:pPr marL="457200" lvl="0" indent="-317500" algn="l" rtl="0">
              <a:spcBef>
                <a:spcPts val="0"/>
              </a:spcBef>
              <a:spcAft>
                <a:spcPts val="0"/>
              </a:spcAft>
              <a:buClr>
                <a:srgbClr val="38761D"/>
              </a:buClr>
              <a:buSzPts val="1400"/>
              <a:buFont typeface="Happy Monkey"/>
              <a:buChar char="●"/>
            </a:pPr>
            <a:r>
              <a:rPr lang="en">
                <a:solidFill>
                  <a:srgbClr val="38761D"/>
                </a:solidFill>
                <a:latin typeface="Happy Monkey"/>
                <a:ea typeface="Happy Monkey"/>
                <a:cs typeface="Happy Monkey"/>
                <a:sym typeface="Happy Monkey"/>
              </a:rPr>
              <a:t>Retirement (Social Security should NOT be considered the primary retirement source)</a:t>
            </a:r>
            <a:endParaRPr>
              <a:solidFill>
                <a:srgbClr val="38761D"/>
              </a:solidFill>
              <a:latin typeface="Happy Monkey"/>
              <a:ea typeface="Happy Monkey"/>
              <a:cs typeface="Happy Monkey"/>
              <a:sym typeface="Happy Monkey"/>
            </a:endParaRPr>
          </a:p>
          <a:p>
            <a:pPr marL="457200" lvl="0" indent="-317500" algn="l" rtl="0">
              <a:spcBef>
                <a:spcPts val="0"/>
              </a:spcBef>
              <a:spcAft>
                <a:spcPts val="0"/>
              </a:spcAft>
              <a:buClr>
                <a:srgbClr val="38761D"/>
              </a:buClr>
              <a:buSzPts val="1400"/>
              <a:buFont typeface="Happy Monkey"/>
              <a:buChar char="●"/>
            </a:pPr>
            <a:r>
              <a:rPr lang="en">
                <a:solidFill>
                  <a:srgbClr val="38761D"/>
                </a:solidFill>
                <a:latin typeface="Happy Monkey"/>
                <a:ea typeface="Happy Monkey"/>
                <a:cs typeface="Happy Monkey"/>
                <a:sym typeface="Happy Monkey"/>
              </a:rPr>
              <a:t>Longer life expectancy (With better medicines &amp; health, people are living longer therefore need income to last longer.)</a:t>
            </a:r>
            <a:endParaRPr>
              <a:solidFill>
                <a:srgbClr val="38761D"/>
              </a:solidFill>
              <a:latin typeface="Happy Monkey"/>
              <a:ea typeface="Happy Monkey"/>
              <a:cs typeface="Happy Monkey"/>
              <a:sym typeface="Happy Monkey"/>
            </a:endParaRPr>
          </a:p>
          <a:p>
            <a:pPr marL="0" lvl="0" indent="0" algn="l" rtl="0">
              <a:spcBef>
                <a:spcPts val="0"/>
              </a:spcBef>
              <a:spcAft>
                <a:spcPts val="0"/>
              </a:spcAft>
              <a:buNone/>
            </a:pPr>
            <a:r>
              <a:rPr lang="en">
                <a:solidFill>
                  <a:srgbClr val="38761D"/>
                </a:solidFill>
                <a:latin typeface="Happy Monkey"/>
                <a:ea typeface="Happy Monkey"/>
                <a:cs typeface="Happy Monkey"/>
                <a:sym typeface="Happy Monkey"/>
              </a:rPr>
              <a:t>Benefits of savings include…</a:t>
            </a:r>
            <a:endParaRPr>
              <a:solidFill>
                <a:srgbClr val="38761D"/>
              </a:solidFill>
              <a:latin typeface="Happy Monkey"/>
              <a:ea typeface="Happy Monkey"/>
              <a:cs typeface="Happy Monkey"/>
              <a:sym typeface="Happy Monkey"/>
            </a:endParaRPr>
          </a:p>
          <a:p>
            <a:pPr marL="457200" lvl="0" indent="-317500" algn="l" rtl="0">
              <a:spcBef>
                <a:spcPts val="0"/>
              </a:spcBef>
              <a:spcAft>
                <a:spcPts val="0"/>
              </a:spcAft>
              <a:buClr>
                <a:srgbClr val="38761D"/>
              </a:buClr>
              <a:buSzPts val="1400"/>
              <a:buFont typeface="Happy Monkey"/>
              <a:buChar char="●"/>
            </a:pPr>
            <a:r>
              <a:rPr lang="en">
                <a:solidFill>
                  <a:srgbClr val="38761D"/>
                </a:solidFill>
                <a:latin typeface="Happy Monkey"/>
                <a:ea typeface="Happy Monkey"/>
                <a:cs typeface="Happy Monkey"/>
                <a:sym typeface="Happy Monkey"/>
              </a:rPr>
              <a:t>Less stress and a sense of control over life</a:t>
            </a:r>
            <a:endParaRPr>
              <a:solidFill>
                <a:srgbClr val="38761D"/>
              </a:solidFill>
              <a:latin typeface="Happy Monkey"/>
              <a:ea typeface="Happy Monkey"/>
              <a:cs typeface="Happy Monkey"/>
              <a:sym typeface="Happy Monkey"/>
            </a:endParaRPr>
          </a:p>
          <a:p>
            <a:pPr marL="457200" lvl="0" indent="-317500" algn="l" rtl="0">
              <a:spcBef>
                <a:spcPts val="0"/>
              </a:spcBef>
              <a:spcAft>
                <a:spcPts val="0"/>
              </a:spcAft>
              <a:buClr>
                <a:srgbClr val="38761D"/>
              </a:buClr>
              <a:buSzPts val="1400"/>
              <a:buFont typeface="Happy Monkey"/>
              <a:buChar char="●"/>
            </a:pPr>
            <a:r>
              <a:rPr lang="en">
                <a:solidFill>
                  <a:srgbClr val="38761D"/>
                </a:solidFill>
                <a:latin typeface="Happy Monkey"/>
                <a:ea typeface="Happy Monkey"/>
                <a:cs typeface="Happy Monkey"/>
                <a:sym typeface="Happy Monkey"/>
              </a:rPr>
              <a:t>Money available for investments which can increase wealth</a:t>
            </a:r>
            <a:endParaRPr>
              <a:solidFill>
                <a:srgbClr val="38761D"/>
              </a:solidFill>
              <a:latin typeface="Happy Monkey"/>
              <a:ea typeface="Happy Monkey"/>
              <a:cs typeface="Happy Monkey"/>
              <a:sym typeface="Happy Monkey"/>
            </a:endParaRPr>
          </a:p>
          <a:p>
            <a:pPr marL="457200" lvl="0" indent="-317500" algn="l" rtl="0">
              <a:spcBef>
                <a:spcPts val="0"/>
              </a:spcBef>
              <a:spcAft>
                <a:spcPts val="0"/>
              </a:spcAft>
              <a:buClr>
                <a:srgbClr val="38761D"/>
              </a:buClr>
              <a:buSzPts val="1400"/>
              <a:buFont typeface="Happy Monkey"/>
              <a:buChar char="●"/>
            </a:pPr>
            <a:r>
              <a:rPr lang="en">
                <a:solidFill>
                  <a:srgbClr val="38761D"/>
                </a:solidFill>
                <a:latin typeface="Happy Monkey"/>
                <a:ea typeface="Happy Monkey"/>
                <a:cs typeface="Happy Monkey"/>
                <a:sym typeface="Happy Monkey"/>
              </a:rPr>
              <a:t>Ability to pursue opportunities and live out future dreams</a:t>
            </a:r>
            <a:endParaRPr>
              <a:solidFill>
                <a:srgbClr val="38761D"/>
              </a:solidFill>
              <a:latin typeface="Happy Monkey"/>
              <a:ea typeface="Happy Monkey"/>
              <a:cs typeface="Happy Monkey"/>
              <a:sym typeface="Happy Monkey"/>
            </a:endParaRPr>
          </a:p>
          <a:p>
            <a:pPr marL="457200" lvl="0" indent="-317500" algn="l" rtl="0">
              <a:spcBef>
                <a:spcPts val="0"/>
              </a:spcBef>
              <a:spcAft>
                <a:spcPts val="0"/>
              </a:spcAft>
              <a:buClr>
                <a:srgbClr val="38761D"/>
              </a:buClr>
              <a:buSzPts val="1400"/>
              <a:buFont typeface="Happy Monkey"/>
              <a:buChar char="●"/>
            </a:pPr>
            <a:r>
              <a:rPr lang="en">
                <a:solidFill>
                  <a:srgbClr val="38761D"/>
                </a:solidFill>
                <a:latin typeface="Happy Monkey"/>
                <a:ea typeface="Happy Monkey"/>
                <a:cs typeface="Happy Monkey"/>
                <a:sym typeface="Happy Monkey"/>
              </a:rPr>
              <a:t>Positive example to others</a:t>
            </a:r>
            <a:endParaRPr>
              <a:solidFill>
                <a:srgbClr val="38761D"/>
              </a:solidFill>
              <a:latin typeface="Happy Monkey"/>
              <a:ea typeface="Happy Monkey"/>
              <a:cs typeface="Happy Monkey"/>
              <a:sym typeface="Happy Monkey"/>
            </a:endParaRPr>
          </a:p>
        </p:txBody>
      </p:sp>
      <p:sp>
        <p:nvSpPr>
          <p:cNvPr id="138" name="Google Shape;138;p19"/>
          <p:cNvSpPr txBox="1">
            <a:spLocks noGrp="1"/>
          </p:cNvSpPr>
          <p:nvPr>
            <p:ph type="ctrTitle"/>
          </p:nvPr>
        </p:nvSpPr>
        <p:spPr>
          <a:xfrm>
            <a:off x="197800" y="44448"/>
            <a:ext cx="8718300" cy="72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500">
                <a:solidFill>
                  <a:srgbClr val="000000"/>
                </a:solidFill>
                <a:latin typeface="Bungee Shade"/>
                <a:ea typeface="Bungee Shade"/>
                <a:cs typeface="Bungee Shade"/>
                <a:sym typeface="Bungee Shade"/>
              </a:rPr>
              <a:t>Saving</a:t>
            </a:r>
            <a:endParaRPr sz="3500">
              <a:solidFill>
                <a:srgbClr val="000000"/>
              </a:solidFill>
              <a:latin typeface="Bungee Shade"/>
              <a:ea typeface="Bungee Shade"/>
              <a:cs typeface="Bungee Shade"/>
              <a:sym typeface="Bungee Shade"/>
            </a:endParaRPr>
          </a:p>
        </p:txBody>
      </p:sp>
      <p:sp>
        <p:nvSpPr>
          <p:cNvPr id="139" name="Google Shape;139;p19"/>
          <p:cNvSpPr/>
          <p:nvPr/>
        </p:nvSpPr>
        <p:spPr>
          <a:xfrm>
            <a:off x="6057173" y="4274349"/>
            <a:ext cx="285000" cy="230400"/>
          </a:xfrm>
          <a:prstGeom prst="star5">
            <a:avLst>
              <a:gd name="adj" fmla="val 19098"/>
              <a:gd name="hf" fmla="val 105146"/>
              <a:gd name="vf" fmla="val 110557"/>
            </a:avLst>
          </a:prstGeom>
          <a:solidFill>
            <a:srgbClr val="38761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9"/>
          <p:cNvSpPr txBox="1"/>
          <p:nvPr/>
        </p:nvSpPr>
        <p:spPr>
          <a:xfrm>
            <a:off x="6308137" y="4192000"/>
            <a:ext cx="2891700" cy="7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8761D"/>
                </a:solidFill>
                <a:latin typeface="Happy Monkey"/>
                <a:ea typeface="Happy Monkey"/>
                <a:cs typeface="Happy Monkey"/>
                <a:sym typeface="Happy Monkey"/>
              </a:rPr>
              <a:t>Click on image and </a:t>
            </a:r>
            <a:r>
              <a:rPr lang="en" b="1" u="sng">
                <a:solidFill>
                  <a:schemeClr val="hlink"/>
                </a:solidFill>
                <a:latin typeface="Happy Monkey"/>
                <a:ea typeface="Happy Monkey"/>
                <a:cs typeface="Happy Monkey"/>
                <a:sym typeface="Happy Monkey"/>
                <a:hlinkClick r:id="rId4"/>
              </a:rPr>
              <a:t>HERE</a:t>
            </a:r>
            <a:r>
              <a:rPr lang="en" b="1">
                <a:solidFill>
                  <a:srgbClr val="38761D"/>
                </a:solidFill>
                <a:latin typeface="Happy Monkey"/>
                <a:ea typeface="Happy Monkey"/>
                <a:cs typeface="Happy Monkey"/>
                <a:sym typeface="Happy Monkey"/>
              </a:rPr>
              <a:t> to learn more. </a:t>
            </a:r>
            <a:endParaRPr b="1">
              <a:solidFill>
                <a:srgbClr val="38761D"/>
              </a:solidFill>
              <a:latin typeface="Happy Monkey"/>
              <a:ea typeface="Happy Monkey"/>
              <a:cs typeface="Happy Monkey"/>
              <a:sym typeface="Happy Monkey"/>
            </a:endParaRPr>
          </a:p>
        </p:txBody>
      </p:sp>
      <p:pic>
        <p:nvPicPr>
          <p:cNvPr id="141" name="Google Shape;141;p19" descr="Piggy Bank, Save, Money, Piglet, Economical, Save Money">
            <a:hlinkClick r:id="rId5"/>
          </p:cNvPr>
          <p:cNvPicPr preferRelativeResize="0"/>
          <p:nvPr/>
        </p:nvPicPr>
        <p:blipFill>
          <a:blip r:embed="rId6">
            <a:alphaModFix/>
          </a:blip>
          <a:stretch>
            <a:fillRect/>
          </a:stretch>
        </p:blipFill>
        <p:spPr>
          <a:xfrm>
            <a:off x="5745583" y="972555"/>
            <a:ext cx="3243775" cy="324377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0"/>
          <p:cNvPicPr preferRelativeResize="0"/>
          <p:nvPr/>
        </p:nvPicPr>
        <p:blipFill>
          <a:blip r:embed="rId3">
            <a:alphaModFix/>
          </a:blip>
          <a:stretch>
            <a:fillRect/>
          </a:stretch>
        </p:blipFill>
        <p:spPr>
          <a:xfrm>
            <a:off x="0" y="0"/>
            <a:ext cx="9144000" cy="5143500"/>
          </a:xfrm>
          <a:prstGeom prst="rect">
            <a:avLst/>
          </a:prstGeom>
          <a:noFill/>
          <a:ln>
            <a:noFill/>
          </a:ln>
        </p:spPr>
      </p:pic>
      <p:sp>
        <p:nvSpPr>
          <p:cNvPr id="147" name="Google Shape;147;p20"/>
          <p:cNvSpPr/>
          <p:nvPr/>
        </p:nvSpPr>
        <p:spPr>
          <a:xfrm>
            <a:off x="153525" y="164500"/>
            <a:ext cx="8883300" cy="4869300"/>
          </a:xfrm>
          <a:prstGeom prst="roundRect">
            <a:avLst>
              <a:gd name="adj" fmla="val 16667"/>
            </a:avLst>
          </a:prstGeom>
          <a:solidFill>
            <a:srgbClr val="FFFFFF"/>
          </a:solid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txBox="1">
            <a:spLocks noGrp="1"/>
          </p:cNvSpPr>
          <p:nvPr>
            <p:ph type="ctrTitle"/>
          </p:nvPr>
        </p:nvSpPr>
        <p:spPr>
          <a:xfrm>
            <a:off x="265300" y="-249561"/>
            <a:ext cx="8422200" cy="936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a:solidFill>
                  <a:srgbClr val="000000"/>
                </a:solidFill>
                <a:latin typeface="Bungee Shade"/>
                <a:ea typeface="Bungee Shade"/>
                <a:cs typeface="Bungee Shade"/>
                <a:sym typeface="Bungee Shade"/>
              </a:rPr>
              <a:t>Saving</a:t>
            </a:r>
            <a:endParaRPr sz="2800">
              <a:solidFill>
                <a:srgbClr val="000000"/>
              </a:solidFill>
              <a:latin typeface="Bungee Shade"/>
              <a:ea typeface="Bungee Shade"/>
              <a:cs typeface="Bungee Shade"/>
              <a:sym typeface="Bungee Shade"/>
            </a:endParaRPr>
          </a:p>
        </p:txBody>
      </p:sp>
      <p:graphicFrame>
        <p:nvGraphicFramePr>
          <p:cNvPr id="149" name="Google Shape;149;p20"/>
          <p:cNvGraphicFramePr/>
          <p:nvPr/>
        </p:nvGraphicFramePr>
        <p:xfrm>
          <a:off x="146146" y="754203"/>
          <a:ext cx="8887525" cy="4258055"/>
        </p:xfrm>
        <a:graphic>
          <a:graphicData uri="http://schemas.openxmlformats.org/drawingml/2006/table">
            <a:tbl>
              <a:tblPr>
                <a:noFill/>
                <a:tableStyleId>{822B18FF-49AC-42B4-AB61-6C2A2F35A865}</a:tableStyleId>
              </a:tblPr>
              <a:tblGrid>
                <a:gridCol w="2759075"/>
                <a:gridCol w="6128450"/>
              </a:tblGrid>
              <a:tr h="758000">
                <a:tc>
                  <a:txBody>
                    <a:bodyPr/>
                    <a:lstStyle/>
                    <a:p>
                      <a:pPr marL="0" lvl="0" indent="0" algn="l" rtl="0">
                        <a:spcBef>
                          <a:spcPts val="0"/>
                        </a:spcBef>
                        <a:spcAft>
                          <a:spcPts val="0"/>
                        </a:spcAft>
                        <a:buNone/>
                      </a:pPr>
                      <a:r>
                        <a:rPr lang="en" sz="1300">
                          <a:solidFill>
                            <a:srgbClr val="38761D"/>
                          </a:solidFill>
                          <a:latin typeface="Happy Monkey"/>
                          <a:ea typeface="Happy Monkey"/>
                          <a:cs typeface="Happy Monkey"/>
                          <a:sym typeface="Happy Monkey"/>
                        </a:rPr>
                        <a:t>Name 5 reasons for savings.</a:t>
                      </a:r>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93C47D"/>
                    </a:solidFill>
                  </a:tcPr>
                </a:tc>
                <a:tc>
                  <a:txBody>
                    <a:bodyPr/>
                    <a:lstStyle/>
                    <a:p>
                      <a:pPr marL="0" lvl="0" indent="0" algn="l" rtl="0">
                        <a:spcBef>
                          <a:spcPts val="0"/>
                        </a:spcBef>
                        <a:spcAft>
                          <a:spcPts val="0"/>
                        </a:spcAft>
                        <a:buNone/>
                      </a:pPr>
                      <a:endParaRPr>
                        <a:solidFill>
                          <a:srgbClr val="38761D"/>
                        </a:solidFill>
                        <a:latin typeface="Happy Monkey"/>
                        <a:ea typeface="Happy Monkey"/>
                        <a:cs typeface="Happy Monkey"/>
                        <a:sym typeface="Happy Monkey"/>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B6D7A8"/>
                    </a:solidFill>
                  </a:tcPr>
                </a:tc>
              </a:tr>
              <a:tr h="841575">
                <a:tc>
                  <a:txBody>
                    <a:bodyPr/>
                    <a:lstStyle/>
                    <a:p>
                      <a:pPr marL="0" lvl="0" indent="0" algn="l" rtl="0">
                        <a:spcBef>
                          <a:spcPts val="0"/>
                        </a:spcBef>
                        <a:spcAft>
                          <a:spcPts val="0"/>
                        </a:spcAft>
                        <a:buClr>
                          <a:schemeClr val="dk1"/>
                        </a:buClr>
                        <a:buSzPts val="1100"/>
                        <a:buFont typeface="Arial"/>
                        <a:buNone/>
                      </a:pPr>
                      <a:r>
                        <a:rPr lang="en" sz="1300">
                          <a:solidFill>
                            <a:srgbClr val="38761D"/>
                          </a:solidFill>
                          <a:latin typeface="Happy Monkey"/>
                          <a:ea typeface="Happy Monkey"/>
                          <a:cs typeface="Happy Monkey"/>
                          <a:sym typeface="Happy Monkey"/>
                        </a:rPr>
                        <a:t>Name 3 benefits of savings.</a:t>
                      </a:r>
                      <a:endParaRPr sz="1300">
                        <a:solidFill>
                          <a:srgbClr val="38761D"/>
                        </a:solidFill>
                        <a:latin typeface="Happy Monkey"/>
                        <a:ea typeface="Happy Monkey"/>
                        <a:cs typeface="Happy Monkey"/>
                        <a:sym typeface="Happy Monkey"/>
                      </a:endParaRPr>
                    </a:p>
                    <a:p>
                      <a:pPr marL="0" lvl="0" indent="0" algn="l" rtl="0">
                        <a:spcBef>
                          <a:spcPts val="0"/>
                        </a:spcBef>
                        <a:spcAft>
                          <a:spcPts val="0"/>
                        </a:spcAft>
                        <a:buNone/>
                      </a:pPr>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93C47D"/>
                    </a:solidFill>
                  </a:tcPr>
                </a:tc>
                <a:tc>
                  <a:txBody>
                    <a:bodyPr/>
                    <a:lstStyle/>
                    <a:p>
                      <a:pPr marL="0" lvl="0" indent="0" algn="l" rtl="0">
                        <a:spcBef>
                          <a:spcPts val="0"/>
                        </a:spcBef>
                        <a:spcAft>
                          <a:spcPts val="0"/>
                        </a:spcAft>
                        <a:buNone/>
                      </a:pPr>
                      <a:endParaRPr>
                        <a:solidFill>
                          <a:srgbClr val="38761D"/>
                        </a:solidFill>
                        <a:latin typeface="Happy Monkey"/>
                        <a:ea typeface="Happy Monkey"/>
                        <a:cs typeface="Happy Monkey"/>
                        <a:sym typeface="Happy Monkey"/>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B6D7A8"/>
                    </a:solidFill>
                  </a:tcPr>
                </a:tc>
              </a:tr>
              <a:tr h="841575">
                <a:tc>
                  <a:txBody>
                    <a:bodyPr/>
                    <a:lstStyle/>
                    <a:p>
                      <a:pPr marL="0" lvl="0" indent="0" algn="l" rtl="0">
                        <a:spcBef>
                          <a:spcPts val="0"/>
                        </a:spcBef>
                        <a:spcAft>
                          <a:spcPts val="0"/>
                        </a:spcAft>
                        <a:buNone/>
                      </a:pPr>
                      <a:r>
                        <a:rPr lang="en" sz="1300">
                          <a:solidFill>
                            <a:srgbClr val="38761D"/>
                          </a:solidFill>
                          <a:latin typeface="Happy Monkey"/>
                          <a:ea typeface="Happy Monkey"/>
                          <a:cs typeface="Happy Monkey"/>
                          <a:sym typeface="Happy Monkey"/>
                        </a:rPr>
                        <a:t>Why is a savings account more beneficial than a checking account?</a:t>
                      </a:r>
                      <a:endParaRPr sz="1300">
                        <a:solidFill>
                          <a:srgbClr val="38761D"/>
                        </a:solidFill>
                        <a:latin typeface="Happy Monkey"/>
                        <a:ea typeface="Happy Monkey"/>
                        <a:cs typeface="Happy Monkey"/>
                        <a:sym typeface="Happy Monkey"/>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93C47D"/>
                    </a:solidFill>
                  </a:tcPr>
                </a:tc>
                <a:tc>
                  <a:txBody>
                    <a:bodyPr/>
                    <a:lstStyle/>
                    <a:p>
                      <a:pPr marL="0" lvl="0" indent="0" algn="l" rtl="0">
                        <a:spcBef>
                          <a:spcPts val="0"/>
                        </a:spcBef>
                        <a:spcAft>
                          <a:spcPts val="0"/>
                        </a:spcAft>
                        <a:buNone/>
                      </a:pPr>
                      <a:endParaRPr>
                        <a:solidFill>
                          <a:srgbClr val="38761D"/>
                        </a:solidFill>
                        <a:latin typeface="Happy Monkey"/>
                        <a:ea typeface="Happy Monkey"/>
                        <a:cs typeface="Happy Monkey"/>
                        <a:sym typeface="Happy Monkey"/>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B6D7A8"/>
                    </a:solidFill>
                  </a:tcPr>
                </a:tc>
              </a:tr>
              <a:tr h="841575">
                <a:tc>
                  <a:txBody>
                    <a:bodyPr/>
                    <a:lstStyle/>
                    <a:p>
                      <a:pPr marL="0" lvl="0" indent="0" algn="l" rtl="0">
                        <a:spcBef>
                          <a:spcPts val="0"/>
                        </a:spcBef>
                        <a:spcAft>
                          <a:spcPts val="0"/>
                        </a:spcAft>
                        <a:buNone/>
                      </a:pPr>
                      <a:r>
                        <a:rPr lang="en" sz="1300">
                          <a:solidFill>
                            <a:srgbClr val="38761D"/>
                          </a:solidFill>
                          <a:latin typeface="Happy Monkey"/>
                          <a:ea typeface="Happy Monkey"/>
                          <a:cs typeface="Happy Monkey"/>
                          <a:sym typeface="Happy Monkey"/>
                        </a:rPr>
                        <a:t>Financial advisors suggest having about how much in savings?</a:t>
                      </a:r>
                      <a:endParaRPr sz="1300">
                        <a:solidFill>
                          <a:srgbClr val="38761D"/>
                        </a:solidFill>
                        <a:latin typeface="Happy Monkey"/>
                        <a:ea typeface="Happy Monkey"/>
                        <a:cs typeface="Happy Monkey"/>
                        <a:sym typeface="Happy Monkey"/>
                      </a:endParaRPr>
                    </a:p>
                    <a:p>
                      <a:pPr marL="0" lvl="0" indent="0" algn="l" rtl="0">
                        <a:spcBef>
                          <a:spcPts val="0"/>
                        </a:spcBef>
                        <a:spcAft>
                          <a:spcPts val="0"/>
                        </a:spcAft>
                        <a:buNone/>
                      </a:pPr>
                      <a:endParaRPr sz="1300">
                        <a:solidFill>
                          <a:srgbClr val="38761D"/>
                        </a:solidFill>
                        <a:latin typeface="Happy Monkey"/>
                        <a:ea typeface="Happy Monkey"/>
                        <a:cs typeface="Happy Monkey"/>
                        <a:sym typeface="Happy Monkey"/>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93C47D"/>
                    </a:solidFill>
                  </a:tcPr>
                </a:tc>
                <a:tc>
                  <a:txBody>
                    <a:bodyPr/>
                    <a:lstStyle/>
                    <a:p>
                      <a:pPr marL="0" lvl="0" indent="0" algn="l" rtl="0">
                        <a:spcBef>
                          <a:spcPts val="0"/>
                        </a:spcBef>
                        <a:spcAft>
                          <a:spcPts val="0"/>
                        </a:spcAft>
                        <a:buNone/>
                      </a:pPr>
                      <a:endParaRPr>
                        <a:solidFill>
                          <a:srgbClr val="38761D"/>
                        </a:solidFill>
                        <a:latin typeface="Happy Monkey"/>
                        <a:ea typeface="Happy Monkey"/>
                        <a:cs typeface="Happy Monkey"/>
                        <a:sym typeface="Happy Monkey"/>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B6D7A8"/>
                    </a:solidFill>
                  </a:tcPr>
                </a:tc>
              </a:tr>
              <a:tr h="841575">
                <a:tc>
                  <a:txBody>
                    <a:bodyPr/>
                    <a:lstStyle/>
                    <a:p>
                      <a:pPr marL="0" lvl="0" indent="0" algn="l" rtl="0">
                        <a:spcBef>
                          <a:spcPts val="0"/>
                        </a:spcBef>
                        <a:spcAft>
                          <a:spcPts val="0"/>
                        </a:spcAft>
                        <a:buNone/>
                      </a:pPr>
                      <a:r>
                        <a:rPr lang="en" sz="1300">
                          <a:solidFill>
                            <a:srgbClr val="38761D"/>
                          </a:solidFill>
                          <a:latin typeface="Happy Monkey"/>
                          <a:ea typeface="Happy Monkey"/>
                          <a:cs typeface="Happy Monkey"/>
                          <a:sym typeface="Happy Monkey"/>
                        </a:rPr>
                        <a:t>What is a long term goal you are saving for and how much money is needed for this goal?</a:t>
                      </a:r>
                      <a:endParaRPr sz="1300">
                        <a:solidFill>
                          <a:srgbClr val="38761D"/>
                        </a:solidFill>
                        <a:latin typeface="Happy Monkey"/>
                        <a:ea typeface="Happy Monkey"/>
                        <a:cs typeface="Happy Monkey"/>
                        <a:sym typeface="Happy Monkey"/>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93C47D"/>
                    </a:solidFill>
                  </a:tcPr>
                </a:tc>
                <a:tc>
                  <a:txBody>
                    <a:bodyPr/>
                    <a:lstStyle/>
                    <a:p>
                      <a:pPr marL="0" lvl="0" indent="0" algn="l" rtl="0">
                        <a:spcBef>
                          <a:spcPts val="0"/>
                        </a:spcBef>
                        <a:spcAft>
                          <a:spcPts val="0"/>
                        </a:spcAft>
                        <a:buNone/>
                      </a:pPr>
                      <a:endParaRPr>
                        <a:solidFill>
                          <a:srgbClr val="38761D"/>
                        </a:solidFill>
                        <a:latin typeface="Happy Monkey"/>
                        <a:ea typeface="Happy Monkey"/>
                        <a:cs typeface="Happy Monkey"/>
                        <a:sym typeface="Happy Monkey"/>
                      </a:endParaRPr>
                    </a:p>
                  </a:txBody>
                  <a:tcPr marL="91425" marR="91425" marT="91425" marB="91425">
                    <a:lnL w="9525" cap="flat" cmpd="sng">
                      <a:solidFill>
                        <a:srgbClr val="38761D"/>
                      </a:solidFill>
                      <a:prstDash val="solid"/>
                      <a:round/>
                      <a:headEnd type="none" w="sm" len="sm"/>
                      <a:tailEnd type="none" w="sm" len="sm"/>
                    </a:lnL>
                    <a:lnR w="9525" cap="flat" cmpd="sng">
                      <a:solidFill>
                        <a:srgbClr val="38761D"/>
                      </a:solidFill>
                      <a:prstDash val="solid"/>
                      <a:round/>
                      <a:headEnd type="none" w="sm" len="sm"/>
                      <a:tailEnd type="none" w="sm" len="sm"/>
                    </a:lnR>
                    <a:lnT w="9525" cap="flat" cmpd="sng">
                      <a:solidFill>
                        <a:srgbClr val="38761D"/>
                      </a:solidFill>
                      <a:prstDash val="solid"/>
                      <a:round/>
                      <a:headEnd type="none" w="sm" len="sm"/>
                      <a:tailEnd type="none" w="sm" len="sm"/>
                    </a:lnT>
                    <a:lnB w="9525" cap="flat" cmpd="sng">
                      <a:solidFill>
                        <a:srgbClr val="38761D"/>
                      </a:solidFill>
                      <a:prstDash val="solid"/>
                      <a:round/>
                      <a:headEnd type="none" w="sm" len="sm"/>
                      <a:tailEnd type="none" w="sm" len="sm"/>
                    </a:lnB>
                    <a:solidFill>
                      <a:srgbClr val="B6D7A8"/>
                    </a:solidFill>
                  </a:tcPr>
                </a:tc>
              </a:tr>
            </a:tbl>
          </a:graphicData>
        </a:graphic>
      </p:graphicFrame>
      <p:sp>
        <p:nvSpPr>
          <p:cNvPr id="150" name="Google Shape;150;p20"/>
          <p:cNvSpPr txBox="1"/>
          <p:nvPr/>
        </p:nvSpPr>
        <p:spPr>
          <a:xfrm>
            <a:off x="417400" y="464450"/>
            <a:ext cx="8364000" cy="15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8761D"/>
                </a:solidFill>
                <a:latin typeface="Happy Monkey"/>
                <a:ea typeface="Happy Monkey"/>
                <a:cs typeface="Happy Monkey"/>
                <a:sym typeface="Happy Monkey"/>
              </a:rPr>
              <a:t>Using information from the previous slide and </a:t>
            </a:r>
            <a:r>
              <a:rPr lang="en" b="1" u="sng">
                <a:solidFill>
                  <a:schemeClr val="hlink"/>
                </a:solidFill>
                <a:latin typeface="Happy Monkey"/>
                <a:ea typeface="Happy Monkey"/>
                <a:cs typeface="Happy Monkey"/>
                <a:sym typeface="Happy Monkey"/>
                <a:hlinkClick r:id="rId4"/>
              </a:rPr>
              <a:t>HERE</a:t>
            </a:r>
            <a:r>
              <a:rPr lang="en" b="1">
                <a:solidFill>
                  <a:srgbClr val="38761D"/>
                </a:solidFill>
                <a:latin typeface="Happy Monkey"/>
                <a:ea typeface="Happy Monkey"/>
                <a:cs typeface="Happy Monkey"/>
                <a:sym typeface="Happy Monkey"/>
              </a:rPr>
              <a:t>, answer the questions below.</a:t>
            </a:r>
            <a:endParaRPr b="1">
              <a:solidFill>
                <a:srgbClr val="38761D"/>
              </a:solidFill>
              <a:latin typeface="Happy Monkey"/>
              <a:ea typeface="Happy Monkey"/>
              <a:cs typeface="Happy Monkey"/>
              <a:sym typeface="Happy Monkey"/>
            </a:endParaRPr>
          </a:p>
          <a:p>
            <a:pPr marL="0" lvl="0" indent="457200" algn="l" rtl="0">
              <a:spcBef>
                <a:spcPts val="0"/>
              </a:spcBef>
              <a:spcAft>
                <a:spcPts val="0"/>
              </a:spcAft>
              <a:buNone/>
            </a:pPr>
            <a:endParaRPr b="1">
              <a:solidFill>
                <a:srgbClr val="38761D"/>
              </a:solidFill>
              <a:latin typeface="Happy Monkey"/>
              <a:ea typeface="Happy Monkey"/>
              <a:cs typeface="Happy Monkey"/>
              <a:sym typeface="Happy Monkey"/>
            </a:endParaRPr>
          </a:p>
        </p:txBody>
      </p:sp>
      <p:sp>
        <p:nvSpPr>
          <p:cNvPr id="151" name="Google Shape;151;p20"/>
          <p:cNvSpPr/>
          <p:nvPr/>
        </p:nvSpPr>
        <p:spPr>
          <a:xfrm>
            <a:off x="208593" y="529194"/>
            <a:ext cx="285000" cy="230400"/>
          </a:xfrm>
          <a:prstGeom prst="star5">
            <a:avLst>
              <a:gd name="adj" fmla="val 19098"/>
              <a:gd name="hf" fmla="val 105146"/>
              <a:gd name="vf" fmla="val 110557"/>
            </a:avLst>
          </a:prstGeom>
          <a:solidFill>
            <a:srgbClr val="38761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1"/>
          <p:cNvPicPr preferRelativeResize="0"/>
          <p:nvPr/>
        </p:nvPicPr>
        <p:blipFill>
          <a:blip r:embed="rId3">
            <a:alphaModFix/>
          </a:blip>
          <a:stretch>
            <a:fillRect/>
          </a:stretch>
        </p:blipFill>
        <p:spPr>
          <a:xfrm>
            <a:off x="0" y="0"/>
            <a:ext cx="9144000" cy="5143500"/>
          </a:xfrm>
          <a:prstGeom prst="rect">
            <a:avLst/>
          </a:prstGeom>
          <a:noFill/>
          <a:ln>
            <a:noFill/>
          </a:ln>
        </p:spPr>
      </p:pic>
      <p:sp>
        <p:nvSpPr>
          <p:cNvPr id="157" name="Google Shape;157;p21"/>
          <p:cNvSpPr/>
          <p:nvPr/>
        </p:nvSpPr>
        <p:spPr>
          <a:xfrm>
            <a:off x="153525" y="164500"/>
            <a:ext cx="8883300" cy="4869300"/>
          </a:xfrm>
          <a:prstGeom prst="roundRect">
            <a:avLst>
              <a:gd name="adj" fmla="val 16667"/>
            </a:avLst>
          </a:prstGeom>
          <a:solidFill>
            <a:srgbClr val="FFFFFF"/>
          </a:solid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1"/>
          <p:cNvSpPr txBox="1">
            <a:spLocks noGrp="1"/>
          </p:cNvSpPr>
          <p:nvPr>
            <p:ph type="ctrTitle"/>
          </p:nvPr>
        </p:nvSpPr>
        <p:spPr>
          <a:xfrm>
            <a:off x="265300" y="-249561"/>
            <a:ext cx="8422200" cy="936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a:solidFill>
                  <a:srgbClr val="000000"/>
                </a:solidFill>
                <a:latin typeface="Bungee Shade"/>
                <a:ea typeface="Bungee Shade"/>
                <a:cs typeface="Bungee Shade"/>
                <a:sym typeface="Bungee Shade"/>
              </a:rPr>
              <a:t>Who is a Savvy Saver?</a:t>
            </a:r>
            <a:endParaRPr sz="2800">
              <a:solidFill>
                <a:srgbClr val="000000"/>
              </a:solidFill>
              <a:latin typeface="Bungee Shade"/>
              <a:ea typeface="Bungee Shade"/>
              <a:cs typeface="Bungee Shade"/>
              <a:sym typeface="Bungee Shade"/>
            </a:endParaRPr>
          </a:p>
        </p:txBody>
      </p:sp>
      <p:sp>
        <p:nvSpPr>
          <p:cNvPr id="159" name="Google Shape;159;p21"/>
          <p:cNvSpPr/>
          <p:nvPr/>
        </p:nvSpPr>
        <p:spPr>
          <a:xfrm>
            <a:off x="2695218" y="4748694"/>
            <a:ext cx="285000" cy="230400"/>
          </a:xfrm>
          <a:prstGeom prst="star5">
            <a:avLst>
              <a:gd name="adj" fmla="val 19098"/>
              <a:gd name="hf" fmla="val 105146"/>
              <a:gd name="vf" fmla="val 110557"/>
            </a:avLst>
          </a:prstGeom>
          <a:solidFill>
            <a:srgbClr val="38761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1"/>
          <p:cNvSpPr txBox="1"/>
          <p:nvPr/>
        </p:nvSpPr>
        <p:spPr>
          <a:xfrm>
            <a:off x="493600" y="464450"/>
            <a:ext cx="8364000" cy="23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8761D"/>
                </a:solidFill>
                <a:latin typeface="Happy Monkey"/>
                <a:ea typeface="Happy Monkey"/>
                <a:cs typeface="Happy Monkey"/>
                <a:sym typeface="Happy Monkey"/>
              </a:rPr>
              <a:t>Determine if the following people are making good judgements concerning savings. </a:t>
            </a:r>
            <a:endParaRPr b="1">
              <a:solidFill>
                <a:srgbClr val="38761D"/>
              </a:solidFill>
              <a:latin typeface="Happy Monkey"/>
              <a:ea typeface="Happy Monkey"/>
              <a:cs typeface="Happy Monkey"/>
              <a:sym typeface="Happy Monkey"/>
            </a:endParaRPr>
          </a:p>
        </p:txBody>
      </p:sp>
      <p:sp>
        <p:nvSpPr>
          <p:cNvPr id="161" name="Google Shape;161;p21"/>
          <p:cNvSpPr/>
          <p:nvPr/>
        </p:nvSpPr>
        <p:spPr>
          <a:xfrm>
            <a:off x="265293" y="549294"/>
            <a:ext cx="285000" cy="230400"/>
          </a:xfrm>
          <a:prstGeom prst="star5">
            <a:avLst>
              <a:gd name="adj" fmla="val 19098"/>
              <a:gd name="hf" fmla="val 105146"/>
              <a:gd name="vf" fmla="val 110557"/>
            </a:avLst>
          </a:prstGeom>
          <a:solidFill>
            <a:srgbClr val="38761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1"/>
          <p:cNvSpPr txBox="1"/>
          <p:nvPr/>
        </p:nvSpPr>
        <p:spPr>
          <a:xfrm>
            <a:off x="253950" y="793625"/>
            <a:ext cx="8630400" cy="51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8761D"/>
                </a:solidFill>
                <a:latin typeface="Happy Monkey"/>
                <a:ea typeface="Happy Monkey"/>
                <a:cs typeface="Happy Monkey"/>
                <a:sym typeface="Happy Monkey"/>
              </a:rPr>
              <a:t>Drag the          	 if the person makes wise saving choices and 		 if the person does NOT.</a:t>
            </a:r>
            <a:endParaRPr b="1">
              <a:solidFill>
                <a:srgbClr val="38761D"/>
              </a:solidFill>
              <a:latin typeface="Happy Monkey"/>
              <a:ea typeface="Happy Monkey"/>
              <a:cs typeface="Happy Monkey"/>
              <a:sym typeface="Happy Monkey"/>
            </a:endParaRPr>
          </a:p>
          <a:p>
            <a:pPr marL="0" lvl="0" indent="0" algn="l" rtl="0">
              <a:spcBef>
                <a:spcPts val="0"/>
              </a:spcBef>
              <a:spcAft>
                <a:spcPts val="0"/>
              </a:spcAft>
              <a:buNone/>
            </a:pPr>
            <a:endParaRPr b="1">
              <a:solidFill>
                <a:srgbClr val="38761D"/>
              </a:solidFill>
              <a:latin typeface="Happy Monkey"/>
              <a:ea typeface="Happy Monkey"/>
              <a:cs typeface="Happy Monkey"/>
              <a:sym typeface="Happy Monkey"/>
            </a:endParaRPr>
          </a:p>
          <a:p>
            <a:pPr marL="0" lvl="0" indent="0" algn="l" rtl="0">
              <a:spcBef>
                <a:spcPts val="0"/>
              </a:spcBef>
              <a:spcAft>
                <a:spcPts val="0"/>
              </a:spcAft>
              <a:buNone/>
            </a:pPr>
            <a:endParaRPr b="1">
              <a:solidFill>
                <a:srgbClr val="38761D"/>
              </a:solidFill>
              <a:latin typeface="Happy Monkey"/>
              <a:ea typeface="Happy Monkey"/>
              <a:cs typeface="Happy Monkey"/>
              <a:sym typeface="Happy Monkey"/>
            </a:endParaRPr>
          </a:p>
          <a:p>
            <a:pPr marL="0" lvl="0" indent="0" algn="l" rtl="0">
              <a:spcBef>
                <a:spcPts val="0"/>
              </a:spcBef>
              <a:spcAft>
                <a:spcPts val="0"/>
              </a:spcAft>
              <a:buNone/>
            </a:pPr>
            <a:endParaRPr>
              <a:solidFill>
                <a:srgbClr val="38761D"/>
              </a:solidFill>
              <a:latin typeface="Happy Monkey"/>
              <a:ea typeface="Happy Monkey"/>
              <a:cs typeface="Happy Monkey"/>
              <a:sym typeface="Happy Monkey"/>
            </a:endParaRPr>
          </a:p>
        </p:txBody>
      </p:sp>
      <p:pic>
        <p:nvPicPr>
          <p:cNvPr id="163" name="Google Shape;163;p21"/>
          <p:cNvPicPr preferRelativeResize="0"/>
          <p:nvPr/>
        </p:nvPicPr>
        <p:blipFill>
          <a:blip r:embed="rId4">
            <a:alphaModFix/>
          </a:blip>
          <a:stretch>
            <a:fillRect/>
          </a:stretch>
        </p:blipFill>
        <p:spPr>
          <a:xfrm>
            <a:off x="1165825" y="716875"/>
            <a:ext cx="555926" cy="664100"/>
          </a:xfrm>
          <a:prstGeom prst="rect">
            <a:avLst/>
          </a:prstGeom>
          <a:noFill/>
          <a:ln>
            <a:noFill/>
          </a:ln>
        </p:spPr>
      </p:pic>
      <p:pic>
        <p:nvPicPr>
          <p:cNvPr id="164" name="Google Shape;164;p21" descr="Beauty, Brunette, Face, Girl, Woman, Pretty"/>
          <p:cNvPicPr preferRelativeResize="0"/>
          <p:nvPr/>
        </p:nvPicPr>
        <p:blipFill>
          <a:blip r:embed="rId5">
            <a:alphaModFix/>
          </a:blip>
          <a:stretch>
            <a:fillRect/>
          </a:stretch>
        </p:blipFill>
        <p:spPr>
          <a:xfrm>
            <a:off x="149775" y="1411400"/>
            <a:ext cx="996825" cy="984074"/>
          </a:xfrm>
          <a:prstGeom prst="rect">
            <a:avLst/>
          </a:prstGeom>
          <a:noFill/>
          <a:ln>
            <a:noFill/>
          </a:ln>
        </p:spPr>
      </p:pic>
      <p:pic>
        <p:nvPicPr>
          <p:cNvPr id="165" name="Google Shape;165;p21" descr="Boy, Face, Head, Portrait, Young, Teen, Youth"/>
          <p:cNvPicPr preferRelativeResize="0"/>
          <p:nvPr/>
        </p:nvPicPr>
        <p:blipFill>
          <a:blip r:embed="rId6">
            <a:alphaModFix/>
          </a:blip>
          <a:stretch>
            <a:fillRect/>
          </a:stretch>
        </p:blipFill>
        <p:spPr>
          <a:xfrm>
            <a:off x="173575" y="2913376"/>
            <a:ext cx="812927" cy="936000"/>
          </a:xfrm>
          <a:prstGeom prst="rect">
            <a:avLst/>
          </a:prstGeom>
          <a:noFill/>
          <a:ln>
            <a:noFill/>
          </a:ln>
        </p:spPr>
      </p:pic>
      <p:pic>
        <p:nvPicPr>
          <p:cNvPr id="166" name="Google Shape;166;p21" descr="Man, Person, Avatar, Face, Head, Portrait, Glasses"/>
          <p:cNvPicPr preferRelativeResize="0"/>
          <p:nvPr/>
        </p:nvPicPr>
        <p:blipFill rotWithShape="1">
          <a:blip r:embed="rId7">
            <a:alphaModFix/>
          </a:blip>
          <a:srcRect l="18833" t="-2740" r="17129" b="12900"/>
          <a:stretch/>
        </p:blipFill>
        <p:spPr>
          <a:xfrm>
            <a:off x="4593800" y="1480950"/>
            <a:ext cx="850873" cy="984074"/>
          </a:xfrm>
          <a:prstGeom prst="rect">
            <a:avLst/>
          </a:prstGeom>
          <a:noFill/>
          <a:ln>
            <a:noFill/>
          </a:ln>
        </p:spPr>
      </p:pic>
      <p:pic>
        <p:nvPicPr>
          <p:cNvPr id="167" name="Google Shape;167;p21" descr="African, Afro, Black, Cartoon, Face, Hair, People, Rose"/>
          <p:cNvPicPr preferRelativeResize="0"/>
          <p:nvPr/>
        </p:nvPicPr>
        <p:blipFill>
          <a:blip r:embed="rId8">
            <a:alphaModFix/>
          </a:blip>
          <a:stretch>
            <a:fillRect/>
          </a:stretch>
        </p:blipFill>
        <p:spPr>
          <a:xfrm>
            <a:off x="4631750" y="2903767"/>
            <a:ext cx="812925" cy="1025658"/>
          </a:xfrm>
          <a:prstGeom prst="rect">
            <a:avLst/>
          </a:prstGeom>
          <a:noFill/>
          <a:ln>
            <a:noFill/>
          </a:ln>
        </p:spPr>
      </p:pic>
      <p:sp>
        <p:nvSpPr>
          <p:cNvPr id="168" name="Google Shape;168;p21"/>
          <p:cNvSpPr/>
          <p:nvPr/>
        </p:nvSpPr>
        <p:spPr>
          <a:xfrm>
            <a:off x="1165825" y="1404750"/>
            <a:ext cx="3343800" cy="1324800"/>
          </a:xfrm>
          <a:prstGeom prst="roundRect">
            <a:avLst>
              <a:gd name="adj" fmla="val 16667"/>
            </a:avLst>
          </a:prstGeom>
          <a:solidFill>
            <a:srgbClr val="FFFFFF"/>
          </a:solidFill>
          <a:ln w="2857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38761D"/>
                </a:solidFill>
                <a:latin typeface="Happy Monkey"/>
                <a:ea typeface="Happy Monkey"/>
                <a:cs typeface="Happy Monkey"/>
                <a:sym typeface="Happy Monkey"/>
              </a:rPr>
              <a:t>Camila babysits for families in her neighborhood. She spends the money she earns each week on makeup and new clothes. Her parents pay for all her needs. </a:t>
            </a:r>
            <a:endParaRPr>
              <a:solidFill>
                <a:srgbClr val="38761D"/>
              </a:solidFill>
              <a:latin typeface="Happy Monkey"/>
              <a:ea typeface="Happy Monkey"/>
              <a:cs typeface="Happy Monkey"/>
              <a:sym typeface="Happy Monkey"/>
            </a:endParaRPr>
          </a:p>
        </p:txBody>
      </p:sp>
      <p:sp>
        <p:nvSpPr>
          <p:cNvPr id="169" name="Google Shape;169;p21"/>
          <p:cNvSpPr/>
          <p:nvPr/>
        </p:nvSpPr>
        <p:spPr>
          <a:xfrm>
            <a:off x="5540625" y="2827575"/>
            <a:ext cx="3343800" cy="1324800"/>
          </a:xfrm>
          <a:prstGeom prst="roundRect">
            <a:avLst>
              <a:gd name="adj" fmla="val 16667"/>
            </a:avLst>
          </a:prstGeom>
          <a:solidFill>
            <a:srgbClr val="FFFFFF"/>
          </a:solidFill>
          <a:ln w="2857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38761D"/>
                </a:solidFill>
                <a:latin typeface="Happy Monkey"/>
                <a:ea typeface="Happy Monkey"/>
                <a:cs typeface="Happy Monkey"/>
                <a:sym typeface="Happy Monkey"/>
              </a:rPr>
              <a:t>Kiara started working at age 14. Everyday she puts one dollar in her piggy bank so when she is a senior she can have her dream prom dress.</a:t>
            </a:r>
            <a:endParaRPr>
              <a:solidFill>
                <a:srgbClr val="38761D"/>
              </a:solidFill>
              <a:latin typeface="Happy Monkey"/>
              <a:ea typeface="Happy Monkey"/>
              <a:cs typeface="Happy Monkey"/>
              <a:sym typeface="Happy Monkey"/>
            </a:endParaRPr>
          </a:p>
        </p:txBody>
      </p:sp>
      <p:sp>
        <p:nvSpPr>
          <p:cNvPr id="170" name="Google Shape;170;p21"/>
          <p:cNvSpPr/>
          <p:nvPr/>
        </p:nvSpPr>
        <p:spPr>
          <a:xfrm>
            <a:off x="1165825" y="2802375"/>
            <a:ext cx="3343800" cy="1324800"/>
          </a:xfrm>
          <a:prstGeom prst="roundRect">
            <a:avLst>
              <a:gd name="adj" fmla="val 16667"/>
            </a:avLst>
          </a:prstGeom>
          <a:solidFill>
            <a:srgbClr val="FFFFFF"/>
          </a:solidFill>
          <a:ln w="2857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rgbClr val="38761D"/>
                </a:solidFill>
                <a:latin typeface="Happy Monkey"/>
                <a:ea typeface="Happy Monkey"/>
                <a:cs typeface="Happy Monkey"/>
                <a:sym typeface="Happy Monkey"/>
              </a:rPr>
              <a:t>Gabriel works at the grocery store each week. He opened a checking account to deposit his paycheck and a savings account. He puts 20% of his pay in the savings account for a college fund.</a:t>
            </a:r>
            <a:endParaRPr sz="1300">
              <a:solidFill>
                <a:srgbClr val="38761D"/>
              </a:solidFill>
              <a:latin typeface="Happy Monkey"/>
              <a:ea typeface="Happy Monkey"/>
              <a:cs typeface="Happy Monkey"/>
              <a:sym typeface="Happy Monkey"/>
            </a:endParaRPr>
          </a:p>
        </p:txBody>
      </p:sp>
      <p:sp>
        <p:nvSpPr>
          <p:cNvPr id="171" name="Google Shape;171;p21"/>
          <p:cNvSpPr/>
          <p:nvPr/>
        </p:nvSpPr>
        <p:spPr>
          <a:xfrm>
            <a:off x="5540625" y="1404750"/>
            <a:ext cx="3343800" cy="1324800"/>
          </a:xfrm>
          <a:prstGeom prst="roundRect">
            <a:avLst>
              <a:gd name="adj" fmla="val 16667"/>
            </a:avLst>
          </a:prstGeom>
          <a:solidFill>
            <a:srgbClr val="FFFFFF"/>
          </a:solidFill>
          <a:ln w="2857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rgbClr val="38761D"/>
                </a:solidFill>
                <a:latin typeface="Happy Monkey"/>
                <a:ea typeface="Happy Monkey"/>
                <a:cs typeface="Happy Monkey"/>
                <a:sym typeface="Happy Monkey"/>
              </a:rPr>
              <a:t>Aki has been saving for a new game system. Although he tries to save $5 each week, he normally hangs out at the arcade on Fridays and spends the $5 he budgeted for his game system.</a:t>
            </a:r>
            <a:endParaRPr sz="1300">
              <a:solidFill>
                <a:srgbClr val="38761D"/>
              </a:solidFill>
              <a:latin typeface="Happy Monkey"/>
              <a:ea typeface="Happy Monkey"/>
              <a:cs typeface="Happy Monkey"/>
              <a:sym typeface="Happy Monkey"/>
            </a:endParaRPr>
          </a:p>
        </p:txBody>
      </p:sp>
      <p:sp>
        <p:nvSpPr>
          <p:cNvPr id="172" name="Google Shape;172;p21"/>
          <p:cNvSpPr txBox="1"/>
          <p:nvPr/>
        </p:nvSpPr>
        <p:spPr>
          <a:xfrm>
            <a:off x="2921350" y="4689300"/>
            <a:ext cx="37275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8761D"/>
                </a:solidFill>
                <a:latin typeface="Happy Monkey"/>
                <a:ea typeface="Happy Monkey"/>
                <a:cs typeface="Happy Monkey"/>
                <a:sym typeface="Happy Monkey"/>
              </a:rPr>
              <a:t>Click </a:t>
            </a:r>
            <a:r>
              <a:rPr lang="en" b="1" u="sng">
                <a:solidFill>
                  <a:srgbClr val="38761D"/>
                </a:solidFill>
                <a:latin typeface="Happy Monkey"/>
                <a:ea typeface="Happy Monkey"/>
                <a:cs typeface="Happy Monkey"/>
                <a:sym typeface="Happy Monkey"/>
                <a:hlinkClick r:id="rId9"/>
              </a:rPr>
              <a:t>HERE</a:t>
            </a:r>
            <a:r>
              <a:rPr lang="en" b="1">
                <a:solidFill>
                  <a:srgbClr val="38761D"/>
                </a:solidFill>
                <a:latin typeface="Happy Monkey"/>
                <a:ea typeface="Happy Monkey"/>
                <a:cs typeface="Happy Monkey"/>
                <a:sym typeface="Happy Monkey"/>
              </a:rPr>
              <a:t> for some budgeting fun.</a:t>
            </a:r>
            <a:endParaRPr b="1">
              <a:solidFill>
                <a:srgbClr val="38761D"/>
              </a:solidFill>
              <a:latin typeface="Happy Monkey"/>
              <a:ea typeface="Happy Monkey"/>
              <a:cs typeface="Happy Monkey"/>
              <a:sym typeface="Happy Monkey"/>
            </a:endParaRPr>
          </a:p>
          <a:p>
            <a:pPr marL="0" lvl="0" indent="457200" algn="l" rtl="0">
              <a:spcBef>
                <a:spcPts val="0"/>
              </a:spcBef>
              <a:spcAft>
                <a:spcPts val="0"/>
              </a:spcAft>
              <a:buNone/>
            </a:pPr>
            <a:endParaRPr b="1">
              <a:solidFill>
                <a:srgbClr val="38761D"/>
              </a:solidFill>
              <a:latin typeface="Happy Monkey"/>
              <a:ea typeface="Happy Monkey"/>
              <a:cs typeface="Happy Monkey"/>
              <a:sym typeface="Happy Monkey"/>
            </a:endParaRPr>
          </a:p>
        </p:txBody>
      </p:sp>
      <p:pic>
        <p:nvPicPr>
          <p:cNvPr id="173" name="Google Shape;173;p21"/>
          <p:cNvPicPr preferRelativeResize="0"/>
          <p:nvPr/>
        </p:nvPicPr>
        <p:blipFill>
          <a:blip r:embed="rId4">
            <a:alphaModFix/>
          </a:blip>
          <a:stretch>
            <a:fillRect/>
          </a:stretch>
        </p:blipFill>
        <p:spPr>
          <a:xfrm>
            <a:off x="7908850" y="164500"/>
            <a:ext cx="555926" cy="664100"/>
          </a:xfrm>
          <a:prstGeom prst="rect">
            <a:avLst/>
          </a:prstGeom>
          <a:noFill/>
          <a:ln>
            <a:noFill/>
          </a:ln>
        </p:spPr>
      </p:pic>
      <p:pic>
        <p:nvPicPr>
          <p:cNvPr id="174" name="Google Shape;174;p21"/>
          <p:cNvPicPr preferRelativeResize="0"/>
          <p:nvPr/>
        </p:nvPicPr>
        <p:blipFill>
          <a:blip r:embed="rId4">
            <a:alphaModFix/>
          </a:blip>
          <a:stretch>
            <a:fillRect/>
          </a:stretch>
        </p:blipFill>
        <p:spPr>
          <a:xfrm>
            <a:off x="7908850" y="164500"/>
            <a:ext cx="555926" cy="664100"/>
          </a:xfrm>
          <a:prstGeom prst="rect">
            <a:avLst/>
          </a:prstGeom>
          <a:noFill/>
          <a:ln>
            <a:noFill/>
          </a:ln>
        </p:spPr>
      </p:pic>
      <p:pic>
        <p:nvPicPr>
          <p:cNvPr id="175" name="Google Shape;175;p21"/>
          <p:cNvPicPr preferRelativeResize="0"/>
          <p:nvPr/>
        </p:nvPicPr>
        <p:blipFill>
          <a:blip r:embed="rId4">
            <a:alphaModFix/>
          </a:blip>
          <a:stretch>
            <a:fillRect/>
          </a:stretch>
        </p:blipFill>
        <p:spPr>
          <a:xfrm>
            <a:off x="7908850" y="164500"/>
            <a:ext cx="555926" cy="664100"/>
          </a:xfrm>
          <a:prstGeom prst="rect">
            <a:avLst/>
          </a:prstGeom>
          <a:noFill/>
          <a:ln>
            <a:noFill/>
          </a:ln>
        </p:spPr>
      </p:pic>
      <p:pic>
        <p:nvPicPr>
          <p:cNvPr id="176" name="Google Shape;176;p21"/>
          <p:cNvPicPr preferRelativeResize="0"/>
          <p:nvPr/>
        </p:nvPicPr>
        <p:blipFill>
          <a:blip r:embed="rId4">
            <a:alphaModFix/>
          </a:blip>
          <a:stretch>
            <a:fillRect/>
          </a:stretch>
        </p:blipFill>
        <p:spPr>
          <a:xfrm>
            <a:off x="7908850" y="164500"/>
            <a:ext cx="555926" cy="664100"/>
          </a:xfrm>
          <a:prstGeom prst="rect">
            <a:avLst/>
          </a:prstGeom>
          <a:noFill/>
          <a:ln>
            <a:noFill/>
          </a:ln>
        </p:spPr>
      </p:pic>
      <p:pic>
        <p:nvPicPr>
          <p:cNvPr id="177" name="Google Shape;177;p21"/>
          <p:cNvPicPr preferRelativeResize="0"/>
          <p:nvPr/>
        </p:nvPicPr>
        <p:blipFill>
          <a:blip r:embed="rId10">
            <a:alphaModFix/>
          </a:blip>
          <a:stretch>
            <a:fillRect/>
          </a:stretch>
        </p:blipFill>
        <p:spPr>
          <a:xfrm>
            <a:off x="8480900" y="135775"/>
            <a:ext cx="555927" cy="721549"/>
          </a:xfrm>
          <a:prstGeom prst="rect">
            <a:avLst/>
          </a:prstGeom>
          <a:noFill/>
          <a:ln>
            <a:noFill/>
          </a:ln>
        </p:spPr>
      </p:pic>
      <p:pic>
        <p:nvPicPr>
          <p:cNvPr id="178" name="Google Shape;178;p21"/>
          <p:cNvPicPr preferRelativeResize="0"/>
          <p:nvPr/>
        </p:nvPicPr>
        <p:blipFill>
          <a:blip r:embed="rId10">
            <a:alphaModFix/>
          </a:blip>
          <a:stretch>
            <a:fillRect/>
          </a:stretch>
        </p:blipFill>
        <p:spPr>
          <a:xfrm>
            <a:off x="8480900" y="135775"/>
            <a:ext cx="555927" cy="721549"/>
          </a:xfrm>
          <a:prstGeom prst="rect">
            <a:avLst/>
          </a:prstGeom>
          <a:noFill/>
          <a:ln>
            <a:noFill/>
          </a:ln>
        </p:spPr>
      </p:pic>
      <p:pic>
        <p:nvPicPr>
          <p:cNvPr id="179" name="Google Shape;179;p21"/>
          <p:cNvPicPr preferRelativeResize="0"/>
          <p:nvPr/>
        </p:nvPicPr>
        <p:blipFill>
          <a:blip r:embed="rId10">
            <a:alphaModFix/>
          </a:blip>
          <a:stretch>
            <a:fillRect/>
          </a:stretch>
        </p:blipFill>
        <p:spPr>
          <a:xfrm>
            <a:off x="8480900" y="135775"/>
            <a:ext cx="555927" cy="721549"/>
          </a:xfrm>
          <a:prstGeom prst="rect">
            <a:avLst/>
          </a:prstGeom>
          <a:noFill/>
          <a:ln>
            <a:noFill/>
          </a:ln>
        </p:spPr>
      </p:pic>
      <p:pic>
        <p:nvPicPr>
          <p:cNvPr id="180" name="Google Shape;180;p21"/>
          <p:cNvPicPr preferRelativeResize="0"/>
          <p:nvPr/>
        </p:nvPicPr>
        <p:blipFill>
          <a:blip r:embed="rId10">
            <a:alphaModFix/>
          </a:blip>
          <a:stretch>
            <a:fillRect/>
          </a:stretch>
        </p:blipFill>
        <p:spPr>
          <a:xfrm>
            <a:off x="8480900" y="135775"/>
            <a:ext cx="555927" cy="721549"/>
          </a:xfrm>
          <a:prstGeom prst="rect">
            <a:avLst/>
          </a:prstGeom>
          <a:noFill/>
          <a:ln>
            <a:noFill/>
          </a:ln>
        </p:spPr>
      </p:pic>
      <p:pic>
        <p:nvPicPr>
          <p:cNvPr id="181" name="Google Shape;181;p21"/>
          <p:cNvPicPr preferRelativeResize="0"/>
          <p:nvPr/>
        </p:nvPicPr>
        <p:blipFill>
          <a:blip r:embed="rId10">
            <a:alphaModFix/>
          </a:blip>
          <a:stretch>
            <a:fillRect/>
          </a:stretch>
        </p:blipFill>
        <p:spPr>
          <a:xfrm>
            <a:off x="5720600" y="688150"/>
            <a:ext cx="555927" cy="721549"/>
          </a:xfrm>
          <a:prstGeom prst="rect">
            <a:avLst/>
          </a:prstGeom>
          <a:noFill/>
          <a:ln>
            <a:noFill/>
          </a:ln>
        </p:spPr>
      </p:pic>
      <p:sp>
        <p:nvSpPr>
          <p:cNvPr id="182" name="Google Shape;182;p21"/>
          <p:cNvSpPr/>
          <p:nvPr/>
        </p:nvSpPr>
        <p:spPr>
          <a:xfrm>
            <a:off x="342450" y="4214903"/>
            <a:ext cx="8481000" cy="513600"/>
          </a:xfrm>
          <a:prstGeom prst="roundRect">
            <a:avLst>
              <a:gd name="adj" fmla="val 16667"/>
            </a:avLst>
          </a:prstGeom>
          <a:solidFill>
            <a:srgbClr val="D9EAD3"/>
          </a:solidFill>
          <a:ln w="2857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rgbClr val="38761D"/>
                </a:solidFill>
                <a:latin typeface="Happy Monkey"/>
                <a:ea typeface="Happy Monkey"/>
                <a:cs typeface="Happy Monkey"/>
                <a:sym typeface="Happy Monkey"/>
              </a:rPr>
              <a:t>Defend your opinion of Kiara.</a:t>
            </a:r>
            <a:endParaRPr sz="1300">
              <a:solidFill>
                <a:srgbClr val="38761D"/>
              </a:solidFill>
              <a:latin typeface="Happy Monkey"/>
              <a:ea typeface="Happy Monkey"/>
              <a:cs typeface="Happy Monkey"/>
              <a:sym typeface="Happy Monkey"/>
            </a:endParaRPr>
          </a:p>
          <a:p>
            <a:pPr marL="0" lvl="0" indent="0" algn="l" rtl="0">
              <a:spcBef>
                <a:spcPts val="0"/>
              </a:spcBef>
              <a:spcAft>
                <a:spcPts val="0"/>
              </a:spcAft>
              <a:buNone/>
            </a:pPr>
            <a:endParaRPr sz="1300">
              <a:solidFill>
                <a:srgbClr val="38761D"/>
              </a:solidFill>
              <a:latin typeface="Happy Monkey"/>
              <a:ea typeface="Happy Monkey"/>
              <a:cs typeface="Happy Monkey"/>
              <a:sym typeface="Happy Monkey"/>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1295</Words>
  <Application>Microsoft Office PowerPoint</Application>
  <PresentationFormat>On-screen Show (16:9)</PresentationFormat>
  <Paragraphs>131</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Fredoka One</vt:lpstr>
      <vt:lpstr>Happy Monkey</vt:lpstr>
      <vt:lpstr>Bungee Shade</vt:lpstr>
      <vt:lpstr>Simple Light</vt:lpstr>
      <vt:lpstr>Personal Money Management </vt:lpstr>
      <vt:lpstr>Income</vt:lpstr>
      <vt:lpstr>Income</vt:lpstr>
      <vt:lpstr> Household Budget</vt:lpstr>
      <vt:lpstr>Household Budget</vt:lpstr>
      <vt:lpstr>Household Budget</vt:lpstr>
      <vt:lpstr>Saving</vt:lpstr>
      <vt:lpstr>Saving</vt:lpstr>
      <vt:lpstr>Who is a Savvy Saver?</vt:lpstr>
      <vt:lpstr>Debt</vt:lpstr>
      <vt:lpstr>Risks Associated with Debt</vt:lpstr>
      <vt:lpstr>Debt</vt:lpstr>
      <vt:lpstr>Personal Management Fun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Money Management</dc:title>
  <dc:creator>Cynthia Mason</dc:creator>
  <cp:lastModifiedBy>Cynthia Mason</cp:lastModifiedBy>
  <cp:revision>2</cp:revision>
  <dcterms:modified xsi:type="dcterms:W3CDTF">2019-05-03T12:03:42Z</dcterms:modified>
</cp:coreProperties>
</file>