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294" r:id="rId3"/>
    <p:sldId id="306" r:id="rId4"/>
    <p:sldId id="258" r:id="rId5"/>
    <p:sldId id="302" r:id="rId6"/>
    <p:sldId id="261" r:id="rId7"/>
    <p:sldId id="291" r:id="rId8"/>
    <p:sldId id="303" r:id="rId9"/>
    <p:sldId id="263" r:id="rId10"/>
    <p:sldId id="266" r:id="rId11"/>
    <p:sldId id="269" r:id="rId12"/>
    <p:sldId id="267" r:id="rId13"/>
    <p:sldId id="293" r:id="rId14"/>
    <p:sldId id="296" r:id="rId15"/>
    <p:sldId id="272" r:id="rId16"/>
    <p:sldId id="278" r:id="rId17"/>
    <p:sldId id="297" r:id="rId18"/>
    <p:sldId id="279" r:id="rId19"/>
    <p:sldId id="298" r:id="rId20"/>
    <p:sldId id="300" r:id="rId21"/>
    <p:sldId id="304" r:id="rId22"/>
    <p:sldId id="301" r:id="rId23"/>
    <p:sldId id="307" r:id="rId24"/>
    <p:sldId id="308" r:id="rId25"/>
    <p:sldId id="309" r:id="rId26"/>
    <p:sldId id="310" r:id="rId27"/>
    <p:sldId id="311" r:id="rId28"/>
    <p:sldId id="305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8" autoAdjust="0"/>
    <p:restoredTop sz="94660"/>
  </p:normalViewPr>
  <p:slideViewPr>
    <p:cSldViewPr>
      <p:cViewPr varScale="1">
        <p:scale>
          <a:sx n="70" d="100"/>
          <a:sy n="70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C9A23-39FC-436A-A157-7B1AE0DD57F8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59BF-312E-4837-8333-146C7E599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092E3-8B4E-473E-8268-FBF76FCE8FC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B948A-04D1-4175-8F6D-5A7F8CBFE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to life,</a:t>
            </a:r>
            <a:r>
              <a:rPr lang="en-US" baseline="0" dirty="0"/>
              <a:t> liberty, and property:  No person shall be deprived of these unless by due process of law</a:t>
            </a:r>
          </a:p>
          <a:p>
            <a:r>
              <a:rPr lang="en-US" baseline="0" dirty="0"/>
              <a:t>Freedom of conscience:  Each person shall be allowed to worship God as he/she chooses</a:t>
            </a:r>
          </a:p>
          <a:p>
            <a:r>
              <a:rPr lang="en-US" baseline="0" dirty="0"/>
              <a:t>Banishment &amp; Whippings:  neither banishment beyond the limits of the state or whipping shall be used as punishment for a crime</a:t>
            </a:r>
          </a:p>
          <a:p>
            <a:r>
              <a:rPr lang="en-US" baseline="0" dirty="0"/>
              <a:t>Fishing and Hunting:  Basically is regulated for the people and their good (Department of Natural Resources)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B948A-04D1-4175-8F6D-5A7F8CBFEA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57BEA-7445-4A15-BA49-E2812D646996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7EE6C-B06A-4EE3-A22F-91247783F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eorgiainfo.galileo.usg.edu/images/uploads/gallery/GeorgiaPre1956Flag.jpg" TargetMode="External"/><Relationship Id="rId2" Type="http://schemas.openxmlformats.org/officeDocument/2006/relationships/hyperlink" Target="http://www.georgiaencyclopedia.org/articles/government-politics/eugene-talmadge-1884-194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Setting the Foundation</a:t>
            </a:r>
            <a:br>
              <a:rPr lang="en-US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Building Georgia’s government</a:t>
            </a:r>
            <a:br>
              <a:rPr lang="en-US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from the ground up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1816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Georgia’s Constitution, Separation of Powers, Checks and Balances, Citizens’ Rights and Responsibilities</a:t>
            </a:r>
          </a:p>
        </p:txBody>
      </p:sp>
      <p:pic>
        <p:nvPicPr>
          <p:cNvPr id="6" name="Picture 5" descr="US_GE_se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8600"/>
            <a:ext cx="25908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Structure of Georgia Government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85780"/>
              </p:ext>
            </p:extLst>
          </p:nvPr>
        </p:nvGraphicFramePr>
        <p:xfrm>
          <a:off x="0" y="533400"/>
          <a:ext cx="9144000" cy="7025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57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Executive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Branch </a:t>
                      </a:r>
                      <a:endParaRPr lang="en-US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Legislative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Branch</a:t>
                      </a:r>
                      <a:endParaRPr lang="en-US" sz="2800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Judicial Branch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eorgia" pitchFamily="18" charset="0"/>
                          <a:cs typeface="Arial" pitchFamily="34" charset="0"/>
                        </a:rPr>
                        <a:t>Enforces the laws.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eorgia" pitchFamily="18" charset="0"/>
                          <a:cs typeface="Arial" pitchFamily="34" charset="0"/>
                        </a:rPr>
                        <a:t>Makes the laws.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eorgia" pitchFamily="18" charset="0"/>
                          <a:cs typeface="Arial" pitchFamily="34" charset="0"/>
                        </a:rPr>
                        <a:t>Interprets</a:t>
                      </a:r>
                      <a:r>
                        <a:rPr lang="en-US" sz="2400" baseline="0" dirty="0">
                          <a:latin typeface="Georgia" pitchFamily="18" charset="0"/>
                          <a:cs typeface="Arial" pitchFamily="34" charset="0"/>
                        </a:rPr>
                        <a:t> the laws.</a:t>
                      </a:r>
                      <a:endParaRPr lang="en-US" sz="24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285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Georgia" pitchFamily="18" charset="0"/>
                          <a:cs typeface="Arial" pitchFamily="34" charset="0"/>
                        </a:rPr>
                        <a:t>Governor: </a:t>
                      </a:r>
                      <a:r>
                        <a:rPr lang="en-US" sz="1800" b="1" dirty="0" smtClean="0">
                          <a:latin typeface="Georgia" pitchFamily="18" charset="0"/>
                          <a:cs typeface="Arial" pitchFamily="34" charset="0"/>
                        </a:rPr>
                        <a:t>Brian</a:t>
                      </a:r>
                      <a:r>
                        <a:rPr lang="en-US" sz="1800" b="1" baseline="0" dirty="0" smtClean="0">
                          <a:latin typeface="Georgia" pitchFamily="18" charset="0"/>
                          <a:cs typeface="Arial" pitchFamily="34" charset="0"/>
                        </a:rPr>
                        <a:t> Kemp</a:t>
                      </a:r>
                      <a:r>
                        <a:rPr lang="en-US" sz="1800" b="1" dirty="0" smtClean="0"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Georgia" pitchFamily="18" charset="0"/>
                          <a:cs typeface="Arial" pitchFamily="34" charset="0"/>
                        </a:rPr>
                        <a:t>(Republican) </a:t>
                      </a:r>
                      <a:r>
                        <a:rPr lang="en-US" sz="1800" dirty="0" smtClean="0">
                          <a:latin typeface="Georgia" pitchFamily="18" charset="0"/>
                          <a:cs typeface="Arial" pitchFamily="34" charset="0"/>
                        </a:rPr>
                        <a:t>83</a:t>
                      </a:r>
                      <a:r>
                        <a:rPr lang="en-US" sz="1800" baseline="30000" dirty="0" smtClean="0">
                          <a:latin typeface="Georgia" pitchFamily="18" charset="0"/>
                          <a:cs typeface="Arial" pitchFamily="34" charset="0"/>
                        </a:rPr>
                        <a:t>rd</a:t>
                      </a:r>
                      <a:endParaRPr lang="en-US" sz="1800" dirty="0" smtClean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1800" dirty="0" smtClean="0"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Georgia" pitchFamily="18" charset="0"/>
                          <a:cs typeface="Arial" pitchFamily="34" charset="0"/>
                        </a:rPr>
                        <a:t>Governor</a:t>
                      </a:r>
                    </a:p>
                    <a:p>
                      <a:endParaRPr lang="en-US" sz="18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1800" b="1" dirty="0">
                          <a:latin typeface="Georgia" pitchFamily="18" charset="0"/>
                          <a:cs typeface="Arial" pitchFamily="34" charset="0"/>
                        </a:rPr>
                        <a:t>Lieutenant Governor:</a:t>
                      </a:r>
                    </a:p>
                    <a:p>
                      <a:r>
                        <a:rPr lang="en-US" sz="1800" b="1" smtClean="0">
                          <a:latin typeface="Georgia" pitchFamily="18" charset="0"/>
                          <a:cs typeface="Arial" pitchFamily="34" charset="0"/>
                        </a:rPr>
                        <a:t>Geoff</a:t>
                      </a:r>
                      <a:r>
                        <a:rPr lang="en-US" sz="1800" b="1" baseline="0" smtClean="0">
                          <a:latin typeface="Georgia" pitchFamily="18" charset="0"/>
                          <a:cs typeface="Arial" pitchFamily="34" charset="0"/>
                        </a:rPr>
                        <a:t> Duncan</a:t>
                      </a:r>
                      <a:r>
                        <a:rPr lang="en-US" sz="1800" b="1" smtClean="0">
                          <a:latin typeface="Georgia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Georgia" pitchFamily="18" charset="0"/>
                          <a:cs typeface="Arial" pitchFamily="34" charset="0"/>
                        </a:rPr>
                        <a:t>(Republican)</a:t>
                      </a:r>
                      <a:endParaRPr lang="en-US" sz="18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endParaRPr lang="en-US" sz="18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1800" baseline="0" dirty="0">
                          <a:latin typeface="Georgia" pitchFamily="18" charset="0"/>
                          <a:cs typeface="Arial" pitchFamily="34" charset="0"/>
                        </a:rPr>
                        <a:t>Also includes the head officials of these departments:</a:t>
                      </a:r>
                    </a:p>
                    <a:p>
                      <a:r>
                        <a:rPr lang="en-US" sz="1800" dirty="0">
                          <a:latin typeface="Georgia" pitchFamily="18" charset="0"/>
                          <a:cs typeface="Arial" pitchFamily="34" charset="0"/>
                        </a:rPr>
                        <a:t>Department of Agriculture,</a:t>
                      </a:r>
                      <a:r>
                        <a:rPr lang="en-US" sz="1800" baseline="0" dirty="0">
                          <a:latin typeface="Georgia" pitchFamily="18" charset="0"/>
                          <a:cs typeface="Arial" pitchFamily="34" charset="0"/>
                        </a:rPr>
                        <a:t> Attorney General, GA Insurance and Safety Fire Commissioner, Public Service Commission, Secretary of State, and State School Superintendent.</a:t>
                      </a:r>
                      <a:endParaRPr lang="en-US" sz="18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eorgia" pitchFamily="18" charset="0"/>
                          <a:cs typeface="Arial" pitchFamily="34" charset="0"/>
                        </a:rPr>
                        <a:t>General Assembly</a:t>
                      </a:r>
                    </a:p>
                    <a:p>
                      <a:endParaRPr lang="en-US" sz="24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400" b="1" dirty="0">
                          <a:latin typeface="Georgia" pitchFamily="18" charset="0"/>
                          <a:cs typeface="Arial" pitchFamily="34" charset="0"/>
                        </a:rPr>
                        <a:t>House</a:t>
                      </a:r>
                      <a:r>
                        <a:rPr lang="en-US" sz="2400" b="1" baseline="0" dirty="0">
                          <a:latin typeface="Georgia" pitchFamily="18" charset="0"/>
                          <a:cs typeface="Arial" pitchFamily="34" charset="0"/>
                        </a:rPr>
                        <a:t> of Representatives: </a:t>
                      </a:r>
                      <a:r>
                        <a:rPr lang="en-US" sz="2400" baseline="0" dirty="0">
                          <a:latin typeface="Georgia" pitchFamily="18" charset="0"/>
                          <a:cs typeface="Arial" pitchFamily="34" charset="0"/>
                        </a:rPr>
                        <a:t>180 members representing the citizens of Georgia.</a:t>
                      </a:r>
                    </a:p>
                    <a:p>
                      <a:endParaRPr lang="en-US" sz="24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400" b="1" baseline="0" dirty="0">
                          <a:latin typeface="Georgia" pitchFamily="18" charset="0"/>
                          <a:cs typeface="Arial" pitchFamily="34" charset="0"/>
                        </a:rPr>
                        <a:t>Senate:</a:t>
                      </a:r>
                      <a:r>
                        <a:rPr lang="en-US" sz="2400" baseline="0" dirty="0">
                          <a:latin typeface="Georgia" pitchFamily="18" charset="0"/>
                          <a:cs typeface="Arial" pitchFamily="34" charset="0"/>
                        </a:rPr>
                        <a:t>  56 members representing the citizens of Georgia.</a:t>
                      </a:r>
                      <a:endParaRPr lang="en-US" sz="24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Georgia" pitchFamily="18" charset="0"/>
                          <a:cs typeface="Arial" pitchFamily="34" charset="0"/>
                        </a:rPr>
                        <a:t>Courts at</a:t>
                      </a:r>
                      <a:r>
                        <a:rPr lang="en-US" sz="2000" b="1" baseline="0" dirty="0">
                          <a:latin typeface="Georgia" pitchFamily="18" charset="0"/>
                          <a:cs typeface="Arial" pitchFamily="34" charset="0"/>
                        </a:rPr>
                        <a:t> the state, county and city levels.</a:t>
                      </a:r>
                    </a:p>
                    <a:p>
                      <a:endParaRPr lang="en-US" sz="20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Georgia" pitchFamily="18" charset="0"/>
                          <a:cs typeface="Arial" pitchFamily="34" charset="0"/>
                        </a:rPr>
                        <a:t>Supreme Court</a:t>
                      </a:r>
                    </a:p>
                    <a:p>
                      <a:endParaRPr lang="en-US" sz="20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Georgia" pitchFamily="18" charset="0"/>
                          <a:cs typeface="Arial" pitchFamily="34" charset="0"/>
                        </a:rPr>
                        <a:t>Juvenile</a:t>
                      </a:r>
                      <a:r>
                        <a:rPr lang="en-US" sz="2000" baseline="0" dirty="0">
                          <a:latin typeface="Georgia" pitchFamily="18" charset="0"/>
                          <a:cs typeface="Arial" pitchFamily="34" charset="0"/>
                        </a:rPr>
                        <a:t> Courts</a:t>
                      </a:r>
                    </a:p>
                    <a:p>
                      <a:endParaRPr lang="en-US" sz="20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baseline="0" dirty="0">
                          <a:latin typeface="Georgia" pitchFamily="18" charset="0"/>
                          <a:cs typeface="Arial" pitchFamily="34" charset="0"/>
                        </a:rPr>
                        <a:t>Court of Appeals</a:t>
                      </a:r>
                    </a:p>
                    <a:p>
                      <a:endParaRPr lang="en-US" sz="20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Georgia" pitchFamily="18" charset="0"/>
                          <a:cs typeface="Arial" pitchFamily="34" charset="0"/>
                        </a:rPr>
                        <a:t>Superior Courts</a:t>
                      </a:r>
                    </a:p>
                    <a:p>
                      <a:endParaRPr lang="en-US" sz="20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Georgia" pitchFamily="18" charset="0"/>
                          <a:cs typeface="Arial" pitchFamily="34" charset="0"/>
                        </a:rPr>
                        <a:t>Probate Courts</a:t>
                      </a:r>
                    </a:p>
                    <a:p>
                      <a:endParaRPr lang="en-US" sz="200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en-US" sz="2000" dirty="0">
                          <a:latin typeface="Georgia" pitchFamily="18" charset="0"/>
                          <a:cs typeface="Arial" pitchFamily="34" charset="0"/>
                        </a:rPr>
                        <a:t>Magistrate</a:t>
                      </a:r>
                      <a:r>
                        <a:rPr lang="en-US" sz="2000" baseline="0" dirty="0">
                          <a:latin typeface="Georgia" pitchFamily="18" charset="0"/>
                          <a:cs typeface="Arial" pitchFamily="34" charset="0"/>
                        </a:rPr>
                        <a:t> Courts</a:t>
                      </a:r>
                    </a:p>
                    <a:p>
                      <a:endParaRPr lang="en-US" sz="20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endParaRPr lang="en-US" sz="2000" baseline="0" dirty="0">
                        <a:latin typeface="Georgia" pitchFamily="18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60198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The writers of the U.S. Constitution wanted to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separate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the powers of the branches of government so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no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one branch would have a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majority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of the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power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They included a system of 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“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checks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and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balances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”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to keep the branches of government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accountable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to one another.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6002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How  do the separate branches of government ensure equal power among the branches?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ite%20hous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762000"/>
            <a:ext cx="4876800" cy="2200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990600"/>
          </a:xfrm>
        </p:spPr>
        <p:txBody>
          <a:bodyPr/>
          <a:lstStyle/>
          <a:p>
            <a:r>
              <a:rPr lang="en-US" dirty="0"/>
              <a:t>Checks and Balances</a:t>
            </a:r>
          </a:p>
        </p:txBody>
      </p:sp>
      <p:pic>
        <p:nvPicPr>
          <p:cNvPr id="7" name="Picture 6" descr="us-capitol-building-clipart-style-clip-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2971800" cy="1880975"/>
          </a:xfrm>
          <a:prstGeom prst="rect">
            <a:avLst/>
          </a:prstGeom>
        </p:spPr>
      </p:pic>
      <p:pic>
        <p:nvPicPr>
          <p:cNvPr id="8" name="Picture 7" descr="supreme_court_build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648200"/>
            <a:ext cx="2524826" cy="1679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2592224"/>
            <a:ext cx="317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Georgia" pitchFamily="18" charset="0"/>
              </a:rPr>
              <a:t>EXECUTIVE BRANCH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7197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LEGISLATIVE BRANCH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6248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JUDICIAL BRANCH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81499" y="2605043"/>
            <a:ext cx="1447800" cy="2209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09987" y="2576485"/>
            <a:ext cx="1338613" cy="1981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58000" y="1828800"/>
            <a:ext cx="1981200" cy="289560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85800" y="1676400"/>
            <a:ext cx="2057400" cy="3200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743200" y="5257800"/>
            <a:ext cx="3581400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8000" y="5943600"/>
            <a:ext cx="3276600" cy="2688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8238316">
            <a:off x="154327" y="2936420"/>
            <a:ext cx="298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Veto legislation; Call special session</a:t>
            </a:r>
          </a:p>
        </p:txBody>
      </p:sp>
      <p:sp>
        <p:nvSpPr>
          <p:cNvPr id="39" name="TextBox 38"/>
          <p:cNvSpPr txBox="1"/>
          <p:nvPr/>
        </p:nvSpPr>
        <p:spPr>
          <a:xfrm rot="18238316">
            <a:off x="1104882" y="3266793"/>
            <a:ext cx="26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Override veto; Confirm appointments; Impeach officials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95600" y="49530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Determines whether laws are constitutional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0" y="5420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Can propose constitutional changes; Impeach officials</a:t>
            </a:r>
          </a:p>
        </p:txBody>
      </p:sp>
      <p:sp>
        <p:nvSpPr>
          <p:cNvPr id="42" name="TextBox 41"/>
          <p:cNvSpPr txBox="1"/>
          <p:nvPr/>
        </p:nvSpPr>
        <p:spPr>
          <a:xfrm rot="3353768">
            <a:off x="6997995" y="3122712"/>
            <a:ext cx="219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Reviews Executive Orders</a:t>
            </a:r>
          </a:p>
        </p:txBody>
      </p:sp>
      <p:sp>
        <p:nvSpPr>
          <p:cNvPr id="43" name="TextBox 42"/>
          <p:cNvSpPr txBox="1"/>
          <p:nvPr/>
        </p:nvSpPr>
        <p:spPr>
          <a:xfrm rot="3353768">
            <a:off x="6159190" y="3334691"/>
            <a:ext cx="237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Appoints some court officials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Georgia Citizen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Rights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0198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Article I of the Georgia Constitution outlines the Rights of the citizens of Georgia. </a:t>
            </a:r>
          </a:p>
          <a:p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The first constitution of Georgia supported the basic rights of the citizens.  </a:t>
            </a:r>
          </a:p>
          <a:p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The current rights are modeled after the U.S. Constitution’s Bill of Rights.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60020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Georgia" pitchFamily="18" charset="0"/>
              </a:rPr>
              <a:t>What are the rights and responsibilities of Georgia citizens?</a:t>
            </a:r>
          </a:p>
        </p:txBody>
      </p:sp>
      <p:pic>
        <p:nvPicPr>
          <p:cNvPr id="6" name="Picture 5" descr="bill of r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3772694"/>
            <a:ext cx="2294031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Georgia Citizen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Rights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019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Similar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rights and freedoms to the U.S. Constitution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Right to freedom of religion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Right to keep and bear arms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Right to freedom of speech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Right to assemble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Etc.</a:t>
            </a:r>
          </a:p>
          <a:p>
            <a:r>
              <a:rPr lang="en-US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Different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rights and freedoms from the U.S. Constitution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Right to life, liberty and property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Freedom of conscience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Banishment and whipping as punishment for a crime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Fishing and hunting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600200"/>
            <a:ext cx="259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Georgia" pitchFamily="18" charset="0"/>
              </a:rPr>
              <a:t>What are the rights of Georgia citizens?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1844040" cy="159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Georgia Citizen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Rights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019800" cy="518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Actions that </a:t>
            </a:r>
            <a:r>
              <a:rPr lang="en-US" sz="4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harm</a:t>
            </a:r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others</a:t>
            </a:r>
          </a:p>
          <a:p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Actions that </a:t>
            </a:r>
            <a:r>
              <a:rPr lang="en-US" sz="4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break</a:t>
            </a:r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4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laws</a:t>
            </a:r>
          </a:p>
          <a:p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Actions that </a:t>
            </a:r>
            <a:r>
              <a:rPr lang="en-US" sz="4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infringe</a:t>
            </a:r>
            <a:r>
              <a:rPr lang="en-US" sz="4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on others’ </a:t>
            </a:r>
            <a:r>
              <a:rPr lang="en-US" sz="4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rights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6002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What actions could take these rights away?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1844040" cy="159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Georgia Citizen </a:t>
            </a:r>
            <a:br>
              <a:rPr lang="en-US" dirty="0">
                <a:latin typeface="Arial Black" pitchFamily="34" charset="0"/>
              </a:rPr>
            </a:br>
            <a:r>
              <a:rPr lang="en-US" dirty="0">
                <a:latin typeface="Arial Black" pitchFamily="34" charset="0"/>
              </a:rPr>
              <a:t>Rights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019800" cy="5181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itchFamily="18" charset="0"/>
                <a:cs typeface="Arial" pitchFamily="34" charset="0"/>
              </a:rPr>
              <a:t>Examples of citizen responsibilities to the government:</a:t>
            </a:r>
          </a:p>
          <a:p>
            <a:pPr lvl="1"/>
            <a:r>
              <a:rPr lang="en-US" b="1" u="sng" dirty="0">
                <a:latin typeface="Georgia" pitchFamily="18" charset="0"/>
                <a:cs typeface="Arial" pitchFamily="34" charset="0"/>
              </a:rPr>
              <a:t>Jury</a:t>
            </a:r>
            <a:r>
              <a:rPr lang="en-US" dirty="0">
                <a:latin typeface="Georgia" pitchFamily="18" charset="0"/>
                <a:cs typeface="Arial" pitchFamily="34" charset="0"/>
              </a:rPr>
              <a:t> Duty</a:t>
            </a:r>
          </a:p>
          <a:p>
            <a:pPr lvl="1"/>
            <a:r>
              <a:rPr lang="en-US" dirty="0">
                <a:latin typeface="Georgia" pitchFamily="18" charset="0"/>
                <a:cs typeface="Arial" pitchFamily="34" charset="0"/>
              </a:rPr>
              <a:t>Paying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taxes</a:t>
            </a:r>
          </a:p>
          <a:p>
            <a:pPr lvl="1"/>
            <a:r>
              <a:rPr lang="en-US" dirty="0">
                <a:latin typeface="Georgia" pitchFamily="18" charset="0"/>
                <a:cs typeface="Arial" pitchFamily="34" charset="0"/>
              </a:rPr>
              <a:t>Serving in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military</a:t>
            </a:r>
            <a:r>
              <a:rPr lang="en-US" dirty="0">
                <a:latin typeface="Georgia" pitchFamily="18" charset="0"/>
                <a:cs typeface="Arial" pitchFamily="34" charset="0"/>
              </a:rPr>
              <a:t> when required.</a:t>
            </a:r>
          </a:p>
          <a:p>
            <a:pPr lvl="1"/>
            <a:r>
              <a:rPr lang="en-US" dirty="0">
                <a:latin typeface="Georgia" pitchFamily="18" charset="0"/>
                <a:cs typeface="Arial" pitchFamily="34" charset="0"/>
              </a:rPr>
              <a:t>Volunteering</a:t>
            </a:r>
          </a:p>
          <a:p>
            <a:pPr lvl="1"/>
            <a:r>
              <a:rPr lang="en-US" b="1" u="sng" dirty="0">
                <a:latin typeface="Georgia" pitchFamily="18" charset="0"/>
                <a:cs typeface="Arial" pitchFamily="34" charset="0"/>
              </a:rPr>
              <a:t>Voting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60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What are the </a:t>
            </a:r>
            <a:r>
              <a:rPr lang="en-US" sz="2400" b="1" u="sng" dirty="0">
                <a:latin typeface="Georgia" pitchFamily="18" charset="0"/>
              </a:rPr>
              <a:t>responsibilities</a:t>
            </a:r>
            <a:r>
              <a:rPr lang="en-US" sz="2400" b="1" dirty="0">
                <a:latin typeface="Georgia" pitchFamily="18" charset="0"/>
              </a:rPr>
              <a:t> of Georgia citizens?</a:t>
            </a:r>
          </a:p>
        </p:txBody>
      </p:sp>
      <p:pic>
        <p:nvPicPr>
          <p:cNvPr id="1027" name="Picture 3" descr="C:\Users\mormanse\AppData\Local\Microsoft\Windows\Temporary Internet Files\Content.IE5\JNXIZX8O\MC900287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32321"/>
            <a:ext cx="2564450" cy="20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 Black" pitchFamily="34" charset="0"/>
              </a:rPr>
              <a:t>Election &amp; Voter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95400"/>
            <a:ext cx="5715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You must be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18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years of age or older.</a:t>
            </a:r>
          </a:p>
          <a:p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Be a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citizen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of the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U.S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Citizen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of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Georgia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and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live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in the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county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where you wish to vote.</a:t>
            </a:r>
          </a:p>
          <a:p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Be registered with the Secretary of State’s office 30 days before election.</a:t>
            </a:r>
          </a:p>
          <a:p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Have a VALID form of </a:t>
            </a:r>
            <a:r>
              <a:rPr lang="en-US" sz="3000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identification</a:t>
            </a: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– such as a voter ID card, driver’s license or state issued ID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What are the requirements to vote in Georgia?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Vote_Button_for_Examiner_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1828800" cy="182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3" y="3733800"/>
            <a:ext cx="19812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 Black" pitchFamily="34" charset="0"/>
              </a:rPr>
              <a:t>Election &amp; Voter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478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A person may not vote if they are serving a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felony</a:t>
            </a:r>
            <a:r>
              <a:rPr lang="en-US" dirty="0">
                <a:latin typeface="Georgia" pitchFamily="18" charset="0"/>
                <a:cs typeface="Arial" pitchFamily="34" charset="0"/>
              </a:rPr>
              <a:t> sentence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Once the sentence requirements are complete, the person may vote again.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 person may not vote if they have been found by a judge to be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mentally</a:t>
            </a:r>
            <a:r>
              <a:rPr lang="en-US" dirty="0">
                <a:latin typeface="Georgia" pitchFamily="18" charset="0"/>
                <a:cs typeface="Arial" pitchFamily="34" charset="0"/>
              </a:rPr>
              <a:t>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incompetent</a:t>
            </a:r>
            <a:r>
              <a:rPr lang="en-US" dirty="0">
                <a:latin typeface="Georgia" pitchFamily="18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Why can’t some people vote?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18606" y="1600994"/>
            <a:ext cx="1588" cy="3047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4-jail-bars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03" y="4800600"/>
            <a:ext cx="2888226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19364"/>
            <a:ext cx="5715000" cy="47346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Groups of people who join together because of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shared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ideas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and interests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Help voters know what a candidate stands for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Two major political parties in US:</a:t>
            </a:r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Democrats</a:t>
            </a:r>
          </a:p>
          <a:p>
            <a:pPr lvl="1">
              <a:lnSpc>
                <a:spcPct val="90000"/>
              </a:lnSpc>
            </a:pP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Republicans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What are political parties?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2" y="2590800"/>
            <a:ext cx="2121775" cy="1983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8" y="4706053"/>
            <a:ext cx="2218724" cy="187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SS8CG1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student will describe the role of citizens under Georgia’s constitution. </a:t>
            </a:r>
          </a:p>
          <a:p>
            <a:pPr lvl="1"/>
            <a:r>
              <a:rPr lang="en-US" b="1" dirty="0"/>
              <a:t>a. Explain the basic structure of the Georgia state constitution</a:t>
            </a:r>
            <a:r>
              <a:rPr lang="en-US" dirty="0"/>
              <a:t>. 	</a:t>
            </a:r>
          </a:p>
          <a:p>
            <a:pPr lvl="1"/>
            <a:r>
              <a:rPr lang="en-US" b="1" dirty="0"/>
              <a:t>b. Explain the concepts of separation of powers and checks and balances</a:t>
            </a:r>
            <a:r>
              <a:rPr lang="en-US" dirty="0"/>
              <a:t>. 	</a:t>
            </a:r>
          </a:p>
          <a:p>
            <a:pPr lvl="1"/>
            <a:r>
              <a:rPr lang="en-US" b="1" dirty="0"/>
              <a:t>c. Describe the rights and responsibilities of citizens. </a:t>
            </a:r>
            <a:r>
              <a:rPr lang="en-US" dirty="0"/>
              <a:t>	</a:t>
            </a:r>
          </a:p>
          <a:p>
            <a:pPr lvl="1"/>
            <a:r>
              <a:rPr lang="en-US" b="1" dirty="0"/>
              <a:t>d. Explain voting qualifications and elections in Georgia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11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5715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Minor political parties also exist: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Libertarian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Green Party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Reform Party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Independents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are not part of a particular political party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What are political parties?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2" y="2590800"/>
            <a:ext cx="2121775" cy="1983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8" y="4706053"/>
            <a:ext cx="2218724" cy="18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itchFamily="34" charset="0"/>
              </a:rPr>
              <a:t>Primary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993"/>
            <a:ext cx="5715000" cy="51808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Elections which select candidates to represent a political party at the General Election (Governor, Lt. Governor, Secretary of State)</a:t>
            </a:r>
          </a:p>
          <a:p>
            <a:r>
              <a:rPr lang="en-US" sz="3000" dirty="0">
                <a:latin typeface="Georgia" pitchFamily="18" charset="0"/>
                <a:cs typeface="Arial" pitchFamily="34" charset="0"/>
              </a:rPr>
              <a:t>When Georgia was a one-party state, these were the only elections that truly counted.</a:t>
            </a:r>
          </a:p>
          <a:p>
            <a:r>
              <a:rPr lang="en-US" sz="3000" dirty="0">
                <a:latin typeface="Georgia" pitchFamily="18" charset="0"/>
                <a:cs typeface="Arial" pitchFamily="34" charset="0"/>
              </a:rPr>
              <a:t>Even now, if only one party is represented at the Primary level, the Primary determines the election.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485" y="2133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are primary elections?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mormanse\AppData\Local\Microsoft\Windows\Temporary Internet Files\Content.IE5\89AOXJ04\MC9003013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7037"/>
            <a:ext cx="1826971" cy="15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Primary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54162"/>
            <a:ext cx="5867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 some states, voters must register as a Democrat or a Republican to be able to vote in primary elections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 Georgia, any voter may vote in any party’s primary election at the state level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485" y="2133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are primary elections?</a:t>
            </a:r>
          </a:p>
        </p:txBody>
      </p:sp>
    </p:spTree>
    <p:extLst>
      <p:ext uri="{BB962C8B-B14F-4D97-AF65-F5344CB8AC3E}">
        <p14:creationId xmlns:p14="http://schemas.microsoft.com/office/powerpoint/2010/main" val="18339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General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54162"/>
            <a:ext cx="5867400" cy="46942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pitchFamily="18" charset="0"/>
              </a:rPr>
              <a:t>An election where the winners from both parties’ primaries, along with members of third parties and independents, compete for political offices. </a:t>
            </a:r>
          </a:p>
          <a:p>
            <a:r>
              <a:rPr lang="en-US" dirty="0">
                <a:latin typeface="Georgia" pitchFamily="18" charset="0"/>
              </a:rPr>
              <a:t>The elections are also held in even number years and take place on the second Tuesday of November.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485" y="2133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are general elections?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6400800"/>
            <a:ext cx="58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Quoted directly from Grade Eight Teacher notes – page 93</a:t>
            </a:r>
          </a:p>
        </p:txBody>
      </p:sp>
    </p:spTree>
    <p:extLst>
      <p:ext uri="{BB962C8B-B14F-4D97-AF65-F5344CB8AC3E}">
        <p14:creationId xmlns:p14="http://schemas.microsoft.com/office/powerpoint/2010/main" val="8095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8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Special elections, Run-offs, &amp; referendums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54162"/>
            <a:ext cx="5943600" cy="45259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eorgia" pitchFamily="18" charset="0"/>
              </a:rPr>
              <a:t>An election to vote for a vacancy or special issue.</a:t>
            </a:r>
          </a:p>
          <a:p>
            <a:endParaRPr lang="en-US" sz="3000" dirty="0">
              <a:latin typeface="Georgia" pitchFamily="18" charset="0"/>
            </a:endParaRPr>
          </a:p>
          <a:p>
            <a:r>
              <a:rPr lang="en-US" sz="3000" dirty="0">
                <a:latin typeface="Georgia" pitchFamily="18" charset="0"/>
              </a:rPr>
              <a:t>If neither candidate gets 50% of the vote, a run-off is held to determine the winner.  (at the primary or general elections)</a:t>
            </a:r>
          </a:p>
          <a:p>
            <a:r>
              <a:rPr lang="en-US" sz="3000" dirty="0">
                <a:latin typeface="Georgia" pitchFamily="18" charset="0"/>
              </a:rPr>
              <a:t>Voters are allowed to vote on law.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42900" y="4076700"/>
            <a:ext cx="495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3711" y="160099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are special elections?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25" y="3352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are run-offs?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31" y="4876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is a referendum?</a:t>
            </a:r>
          </a:p>
        </p:txBody>
      </p:sp>
    </p:spTree>
    <p:extLst>
      <p:ext uri="{BB962C8B-B14F-4D97-AF65-F5344CB8AC3E}">
        <p14:creationId xmlns:p14="http://schemas.microsoft.com/office/powerpoint/2010/main" val="20728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40EF67D-819A-4C25-BF74-F021175F2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18509"/>
              </p:ext>
            </p:extLst>
          </p:nvPr>
        </p:nvGraphicFramePr>
        <p:xfrm>
          <a:off x="457200" y="304800"/>
          <a:ext cx="8458200" cy="624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95">
                  <a:extLst>
                    <a:ext uri="{9D8B030D-6E8A-4147-A177-3AD203B41FA5}">
                      <a16:colId xmlns:a16="http://schemas.microsoft.com/office/drawing/2014/main" xmlns="" val="2940065068"/>
                    </a:ext>
                  </a:extLst>
                </a:gridCol>
                <a:gridCol w="7325405">
                  <a:extLst>
                    <a:ext uri="{9D8B030D-6E8A-4147-A177-3AD203B41FA5}">
                      <a16:colId xmlns:a16="http://schemas.microsoft.com/office/drawing/2014/main" xmlns="" val="3521081854"/>
                    </a:ext>
                  </a:extLst>
                </a:gridCol>
              </a:tblGrid>
              <a:tr h="510713"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356784"/>
                  </a:ext>
                </a:extLst>
              </a:tr>
              <a:tr h="1021425">
                <a:tc>
                  <a:txBody>
                    <a:bodyPr/>
                    <a:lstStyle/>
                    <a:p>
                      <a:r>
                        <a:rPr lang="en-US" b="1" u="sng" dirty="0"/>
                        <a:t>Primary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orgia" pitchFamily="18" charset="0"/>
                          <a:cs typeface="Arial" charset="0"/>
                        </a:rPr>
                        <a:t>Elections which select candidates to represent a political party at the General Election (Governor, Lt. Governor, Secretary of State)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6312037"/>
                  </a:ext>
                </a:extLst>
              </a:tr>
              <a:tr h="1940708">
                <a:tc>
                  <a:txBody>
                    <a:bodyPr/>
                    <a:lstStyle/>
                    <a:p>
                      <a:r>
                        <a:rPr lang="en-US" b="1" u="sng" dirty="0"/>
                        <a:t>General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eorgia" pitchFamily="18" charset="0"/>
                        </a:rPr>
                        <a:t>An election where the winners from both parties’ primaries, along with members of third parties and independents, </a:t>
                      </a:r>
                      <a:r>
                        <a:rPr lang="en-US" b="1" u="sng" dirty="0">
                          <a:latin typeface="Georgia" pitchFamily="18" charset="0"/>
                        </a:rPr>
                        <a:t>compete</a:t>
                      </a:r>
                      <a:r>
                        <a:rPr lang="en-US" dirty="0">
                          <a:latin typeface="Georgia" pitchFamily="18" charset="0"/>
                        </a:rPr>
                        <a:t> for </a:t>
                      </a:r>
                      <a:r>
                        <a:rPr lang="en-US" b="1" u="sng" dirty="0">
                          <a:latin typeface="Georgia" pitchFamily="18" charset="0"/>
                        </a:rPr>
                        <a:t>political</a:t>
                      </a:r>
                      <a:r>
                        <a:rPr lang="en-US" dirty="0">
                          <a:latin typeface="Georgia" pitchFamily="18" charset="0"/>
                        </a:rPr>
                        <a:t> </a:t>
                      </a:r>
                      <a:r>
                        <a:rPr lang="en-US" b="1" u="sng" dirty="0">
                          <a:latin typeface="Georgia" pitchFamily="18" charset="0"/>
                        </a:rPr>
                        <a:t>offices</a:t>
                      </a:r>
                      <a:r>
                        <a:rPr lang="en-US" dirty="0">
                          <a:latin typeface="Georgia" pitchFamily="18" charset="0"/>
                        </a:rPr>
                        <a:t>. </a:t>
                      </a:r>
                    </a:p>
                    <a:p>
                      <a:r>
                        <a:rPr lang="en-US" dirty="0">
                          <a:latin typeface="Georgia" pitchFamily="18" charset="0"/>
                        </a:rPr>
                        <a:t>The elections are also held in </a:t>
                      </a:r>
                      <a:r>
                        <a:rPr lang="en-US" b="1" u="sng" dirty="0">
                          <a:latin typeface="Georgia" pitchFamily="18" charset="0"/>
                        </a:rPr>
                        <a:t>even</a:t>
                      </a:r>
                      <a:r>
                        <a:rPr lang="en-US" dirty="0">
                          <a:latin typeface="Georgia" pitchFamily="18" charset="0"/>
                        </a:rPr>
                        <a:t> number years and take place on the second Tuesday of November.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4866917"/>
                  </a:ext>
                </a:extLst>
              </a:tr>
              <a:tr h="1940708">
                <a:tc>
                  <a:txBody>
                    <a:bodyPr/>
                    <a:lstStyle/>
                    <a:p>
                      <a:r>
                        <a:rPr lang="en-US" b="1" u="sng" dirty="0"/>
                        <a:t>Special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eorgia" pitchFamily="18" charset="0"/>
                        </a:rPr>
                        <a:t>An election to vote for a </a:t>
                      </a:r>
                      <a:r>
                        <a:rPr lang="en-US" sz="1800" b="1" u="sng" dirty="0">
                          <a:latin typeface="Georgia" pitchFamily="18" charset="0"/>
                        </a:rPr>
                        <a:t>vacancy</a:t>
                      </a:r>
                      <a:r>
                        <a:rPr lang="en-US" sz="1800" dirty="0">
                          <a:latin typeface="Georgia" pitchFamily="18" charset="0"/>
                        </a:rPr>
                        <a:t> or </a:t>
                      </a:r>
                      <a:r>
                        <a:rPr lang="en-US" sz="1800" b="1" u="sng" dirty="0">
                          <a:latin typeface="Georgia" pitchFamily="18" charset="0"/>
                        </a:rPr>
                        <a:t>special</a:t>
                      </a:r>
                      <a:r>
                        <a:rPr lang="en-US" sz="1800" dirty="0">
                          <a:latin typeface="Georgia" pitchFamily="18" charset="0"/>
                        </a:rPr>
                        <a:t> </a:t>
                      </a:r>
                      <a:r>
                        <a:rPr lang="en-US" sz="1800" b="1" u="sng" dirty="0">
                          <a:latin typeface="Georgia" pitchFamily="18" charset="0"/>
                        </a:rPr>
                        <a:t>issue</a:t>
                      </a:r>
                      <a:r>
                        <a:rPr lang="en-US" sz="1800" dirty="0">
                          <a:latin typeface="Georgia" pitchFamily="18" charset="0"/>
                        </a:rPr>
                        <a:t>. (Ex: Special election was held in April of 2017 due to GA-6 U.S. House of Representatives Rep. Tom Price’s resignation from post in order to work for the U.S. Secretary of Health and Human Services. This special election ended up in a runoff election between Karen Handel and Jon </a:t>
                      </a:r>
                      <a:r>
                        <a:rPr lang="en-US" sz="1800" dirty="0" err="1">
                          <a:latin typeface="Georgia" pitchFamily="18" charset="0"/>
                        </a:rPr>
                        <a:t>Ossoff</a:t>
                      </a:r>
                      <a:r>
                        <a:rPr lang="en-US" sz="1800" dirty="0">
                          <a:latin typeface="Georgia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75565"/>
                  </a:ext>
                </a:extLst>
              </a:tr>
              <a:tr h="758646">
                <a:tc>
                  <a:txBody>
                    <a:bodyPr/>
                    <a:lstStyle/>
                    <a:p>
                      <a:r>
                        <a:rPr lang="en-US" b="1" u="sng" dirty="0"/>
                        <a:t>Run-Off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eorgia" pitchFamily="18" charset="0"/>
                        </a:rPr>
                        <a:t>If </a:t>
                      </a:r>
                      <a:r>
                        <a:rPr lang="en-US" sz="1800" b="1" u="sng" dirty="0">
                          <a:latin typeface="Georgia" pitchFamily="18" charset="0"/>
                        </a:rPr>
                        <a:t>neither</a:t>
                      </a:r>
                      <a:r>
                        <a:rPr lang="en-US" sz="1800" dirty="0">
                          <a:latin typeface="Georgia" pitchFamily="18" charset="0"/>
                        </a:rPr>
                        <a:t> </a:t>
                      </a:r>
                      <a:r>
                        <a:rPr lang="en-US" sz="1800" b="1" u="sng" dirty="0">
                          <a:latin typeface="Georgia" pitchFamily="18" charset="0"/>
                        </a:rPr>
                        <a:t>candidate</a:t>
                      </a:r>
                      <a:r>
                        <a:rPr lang="en-US" sz="1800" dirty="0">
                          <a:latin typeface="Georgia" pitchFamily="18" charset="0"/>
                        </a:rPr>
                        <a:t> gets 50% of the vote, a run-off is held to determine the winner.  (at the primary or general elections)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1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B73FC-738F-4154-ADC4-676E1083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533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Wisdom, Justice, and Moderation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E38B5A-436F-47D4-82D9-FC167E04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58962"/>
            <a:ext cx="8686800" cy="49228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March 28, 1935</a:t>
            </a:r>
            <a:endParaRPr lang="en-US" dirty="0"/>
          </a:p>
          <a:p>
            <a:r>
              <a:rPr lang="en-US" dirty="0"/>
              <a:t>Gov. </a:t>
            </a:r>
            <a:r>
              <a:rPr lang="en-US" u="sng" dirty="0">
                <a:hlinkClick r:id="rId2"/>
              </a:rPr>
              <a:t>Eugene Talmadge</a:t>
            </a:r>
            <a:r>
              <a:rPr lang="en-US" dirty="0"/>
              <a:t> signed a joint resolution of the General Assembly adopting a </a:t>
            </a:r>
            <a:r>
              <a:rPr lang="en-US" b="1" u="sng" dirty="0"/>
              <a:t>pledge</a:t>
            </a:r>
            <a:r>
              <a:rPr lang="en-US" dirty="0"/>
              <a:t> of </a:t>
            </a:r>
            <a:r>
              <a:rPr lang="en-US" b="1" u="sng" dirty="0"/>
              <a:t>allegiance</a:t>
            </a:r>
            <a:r>
              <a:rPr lang="en-US" dirty="0"/>
              <a:t> to the Georgia state flag, which at the time consisted of three bars - red, white, and red - with a vertical blue band on which was centered the state seal. The new pledge stated: “I pledge allegiance to the Georgia flag and to the principles for which it stands; </a:t>
            </a:r>
            <a:r>
              <a:rPr lang="en-US" b="1" u="sng" dirty="0"/>
              <a:t>Wisdom</a:t>
            </a:r>
            <a:r>
              <a:rPr lang="en-US" dirty="0"/>
              <a:t>, </a:t>
            </a:r>
            <a:r>
              <a:rPr lang="en-US" b="1" u="sng" dirty="0"/>
              <a:t>Justice</a:t>
            </a:r>
            <a:r>
              <a:rPr lang="en-US" dirty="0"/>
              <a:t>, and </a:t>
            </a:r>
            <a:r>
              <a:rPr lang="en-US" b="1" u="sng" dirty="0"/>
              <a:t>Moderation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pic>
        <p:nvPicPr>
          <p:cNvPr id="1028" name="Picture 4" descr="Image of Pledge of Allegiance to Georgia Flag Legislation">
            <a:hlinkClick r:id="rId3"/>
            <a:extLst>
              <a:ext uri="{FF2B5EF4-FFF2-40B4-BE49-F238E27FC236}">
                <a16:creationId xmlns:a16="http://schemas.microsoft.com/office/drawing/2014/main" xmlns="" id="{98348F80-55C7-441B-8397-0483CE90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163"/>
            <a:ext cx="3420088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Georgia" pitchFamily="18" charset="0"/>
              </a:rPr>
              <a:t>"Elections." </a:t>
            </a:r>
            <a:r>
              <a:rPr lang="en-US" sz="2400" i="1" dirty="0">
                <a:latin typeface="Georgia" pitchFamily="18" charset="0"/>
              </a:rPr>
              <a:t>Georgia Secretary of State</a:t>
            </a:r>
            <a:r>
              <a:rPr lang="en-US" sz="2400" dirty="0">
                <a:latin typeface="Georgia" pitchFamily="18" charset="0"/>
              </a:rPr>
              <a:t>. </a:t>
            </a:r>
            <a:r>
              <a:rPr lang="en-US" sz="2400" dirty="0" err="1">
                <a:latin typeface="Georgia" pitchFamily="18" charset="0"/>
              </a:rPr>
              <a:t>N.p</a:t>
            </a:r>
            <a:r>
              <a:rPr lang="en-US" sz="2400" dirty="0">
                <a:latin typeface="Georgia" pitchFamily="18" charset="0"/>
              </a:rPr>
              <a:t>., </a:t>
            </a:r>
            <a:r>
              <a:rPr lang="en-US" sz="2400" dirty="0" err="1">
                <a:latin typeface="Georgia" pitchFamily="18" charset="0"/>
              </a:rPr>
              <a:t>n.d.</a:t>
            </a:r>
            <a:r>
              <a:rPr lang="en-US" sz="2400" dirty="0">
                <a:latin typeface="Georgia" pitchFamily="18" charset="0"/>
              </a:rPr>
              <a:t> Web. 13 Oct. 2014.</a:t>
            </a:r>
          </a:p>
          <a:p>
            <a:r>
              <a:rPr lang="en-US" sz="2400" dirty="0" err="1">
                <a:latin typeface="Georgia" pitchFamily="18" charset="0"/>
              </a:rPr>
              <a:t>Esslinger</a:t>
            </a:r>
            <a:r>
              <a:rPr lang="en-US" sz="2400" dirty="0">
                <a:latin typeface="Georgia" pitchFamily="18" charset="0"/>
              </a:rPr>
              <a:t>, Erica. "</a:t>
            </a:r>
            <a:r>
              <a:rPr lang="en-US" sz="2400" dirty="0" err="1">
                <a:latin typeface="Georgia" pitchFamily="18" charset="0"/>
              </a:rPr>
              <a:t>Ericaesslinger</a:t>
            </a:r>
            <a:r>
              <a:rPr lang="en-US" sz="2400" dirty="0">
                <a:latin typeface="Georgia" pitchFamily="18" charset="0"/>
              </a:rPr>
              <a:t>." </a:t>
            </a:r>
            <a:r>
              <a:rPr lang="en-US" sz="2400" i="1" dirty="0" err="1">
                <a:latin typeface="Georgia" pitchFamily="18" charset="0"/>
              </a:rPr>
              <a:t>Mrs</a:t>
            </a:r>
            <a:r>
              <a:rPr lang="en-US" sz="2400" i="1" dirty="0">
                <a:latin typeface="Georgia" pitchFamily="18" charset="0"/>
              </a:rPr>
              <a:t> </a:t>
            </a:r>
            <a:r>
              <a:rPr lang="en-US" sz="2400" i="1" dirty="0" err="1">
                <a:latin typeface="Georgia" pitchFamily="18" charset="0"/>
              </a:rPr>
              <a:t>Essies</a:t>
            </a:r>
            <a:r>
              <a:rPr lang="en-US" sz="2400" i="1" dirty="0">
                <a:latin typeface="Georgia" pitchFamily="18" charset="0"/>
              </a:rPr>
              <a:t> Georgia Studies Class</a:t>
            </a:r>
            <a:r>
              <a:rPr lang="en-US" sz="2400" dirty="0">
                <a:latin typeface="Georgia" pitchFamily="18" charset="0"/>
              </a:rPr>
              <a:t>. </a:t>
            </a:r>
            <a:r>
              <a:rPr lang="en-US" sz="2400" dirty="0" err="1">
                <a:latin typeface="Georgia" pitchFamily="18" charset="0"/>
              </a:rPr>
              <a:t>N.p</a:t>
            </a:r>
            <a:r>
              <a:rPr lang="en-US" sz="2400" dirty="0">
                <a:latin typeface="Georgia" pitchFamily="18" charset="0"/>
              </a:rPr>
              <a:t>., 12 Oct. 2012. Web. 13 Oct. 2014.</a:t>
            </a:r>
          </a:p>
          <a:p>
            <a:r>
              <a:rPr lang="en-US" sz="2400" dirty="0">
                <a:latin typeface="Georgia" pitchFamily="18" charset="0"/>
              </a:rPr>
              <a:t>"Grade Eight Teacher Notes." (</a:t>
            </a:r>
            <a:r>
              <a:rPr lang="en-US" sz="2400" dirty="0" err="1">
                <a:latin typeface="Georgia" pitchFamily="18" charset="0"/>
              </a:rPr>
              <a:t>n.d.</a:t>
            </a:r>
            <a:r>
              <a:rPr lang="en-US" sz="2400" dirty="0">
                <a:latin typeface="Georgia" pitchFamily="18" charset="0"/>
              </a:rPr>
              <a:t>): N. </a:t>
            </a:r>
            <a:r>
              <a:rPr lang="en-US" sz="2400" dirty="0" err="1">
                <a:latin typeface="Georgia" pitchFamily="18" charset="0"/>
              </a:rPr>
              <a:t>Pag</a:t>
            </a:r>
            <a:r>
              <a:rPr lang="en-US" sz="2400" dirty="0">
                <a:latin typeface="Georgia" pitchFamily="18" charset="0"/>
              </a:rPr>
              <a:t>. </a:t>
            </a:r>
            <a:r>
              <a:rPr lang="en-US" sz="2400" i="1" dirty="0">
                <a:latin typeface="Georgia" pitchFamily="18" charset="0"/>
              </a:rPr>
              <a:t>Georgiastandards.org</a:t>
            </a:r>
            <a:r>
              <a:rPr lang="en-US" sz="2400" dirty="0">
                <a:latin typeface="Georgia" pitchFamily="18" charset="0"/>
              </a:rPr>
              <a:t>. Georgia Department of Education, 16 Oct. 2012. Web. 13 Oct. 2014.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2392"/>
            <a:ext cx="5943600" cy="51808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It is the </a:t>
            </a:r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governing document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that outlines the foundation of Georgia’s government:  the structure of the legislative, executive, and judicial branches, governmental offices, and citizens’ rights and responsibilities in the state of Georgia.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2742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What is the Georgia state constitution?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3" y="3962400"/>
            <a:ext cx="2546288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54162"/>
            <a:ext cx="5638800" cy="4525963"/>
          </a:xfrm>
        </p:spPr>
        <p:txBody>
          <a:bodyPr/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Georgia has had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10</a:t>
            </a:r>
            <a:r>
              <a:rPr lang="en-US" dirty="0">
                <a:latin typeface="Georgia" pitchFamily="18" charset="0"/>
                <a:cs typeface="Arial" pitchFamily="34" charset="0"/>
              </a:rPr>
              <a:t> constitutions.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The current constitution was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ratified</a:t>
            </a:r>
            <a:r>
              <a:rPr lang="en-US" dirty="0">
                <a:latin typeface="Georgia" pitchFamily="18" charset="0"/>
                <a:cs typeface="Arial" pitchFamily="34" charset="0"/>
              </a:rPr>
              <a:t> in </a:t>
            </a:r>
            <a:r>
              <a:rPr lang="en-US" b="1" u="sng" dirty="0">
                <a:latin typeface="Georgia" pitchFamily="18" charset="0"/>
                <a:cs typeface="Arial" pitchFamily="34" charset="0"/>
              </a:rPr>
              <a:t>1983</a:t>
            </a:r>
            <a:r>
              <a:rPr lang="en-US" dirty="0">
                <a:latin typeface="Georgia" pitchFamily="18" charset="0"/>
                <a:cs typeface="Arial" pitchFamily="34" charset="0"/>
              </a:rPr>
              <a:t>.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It is modeled after the U.S. Constitution.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16002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How many constitutions has Georgia had?</a:t>
            </a:r>
          </a:p>
        </p:txBody>
      </p:sp>
      <p:pic>
        <p:nvPicPr>
          <p:cNvPr id="1026" name="Picture 2" descr="C:\Users\mormanse\AppData\Local\Microsoft\Windows\Temporary Internet Files\Content.IE5\JNXIZX8O\MC9001495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286000" cy="15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C91F1E0-C8FB-4B51-8550-2EB772443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921855"/>
              </p:ext>
            </p:extLst>
          </p:nvPr>
        </p:nvGraphicFramePr>
        <p:xfrm>
          <a:off x="304800" y="1372393"/>
          <a:ext cx="8610600" cy="525700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581417">
                  <a:extLst>
                    <a:ext uri="{9D8B030D-6E8A-4147-A177-3AD203B41FA5}">
                      <a16:colId xmlns:a16="http://schemas.microsoft.com/office/drawing/2014/main" xmlns="" val="3948267376"/>
                    </a:ext>
                  </a:extLst>
                </a:gridCol>
                <a:gridCol w="3447766">
                  <a:extLst>
                    <a:ext uri="{9D8B030D-6E8A-4147-A177-3AD203B41FA5}">
                      <a16:colId xmlns:a16="http://schemas.microsoft.com/office/drawing/2014/main" xmlns="" val="4253248868"/>
                    </a:ext>
                  </a:extLst>
                </a:gridCol>
                <a:gridCol w="2581417">
                  <a:extLst>
                    <a:ext uri="{9D8B030D-6E8A-4147-A177-3AD203B41FA5}">
                      <a16:colId xmlns:a16="http://schemas.microsoft.com/office/drawing/2014/main" xmlns="" val="3900408996"/>
                    </a:ext>
                  </a:extLst>
                </a:gridCol>
              </a:tblGrid>
              <a:tr h="6987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U.S. Constitution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GA Constitution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extLst>
                  <a:ext uri="{0D108BD9-81ED-4DB2-BD59-A6C34878D82A}">
                    <a16:rowId xmlns:a16="http://schemas.microsoft.com/office/drawing/2014/main" xmlns="" val="1138902468"/>
                  </a:ext>
                </a:extLst>
              </a:tr>
              <a:tr h="45582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-Preamble</a:t>
                      </a:r>
                      <a:r>
                        <a:rPr lang="en-US" sz="2000" dirty="0">
                          <a:effectLst/>
                        </a:rPr>
                        <a:t> (Introduction)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-Articles</a:t>
                      </a:r>
                      <a:r>
                        <a:rPr lang="en-US" sz="2000" dirty="0">
                          <a:effectLst/>
                        </a:rPr>
                        <a:t> (7)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-Does not reference education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-Legislature called </a:t>
                      </a:r>
                      <a:r>
                        <a:rPr lang="en-US" sz="2000" b="1" u="sng" dirty="0">
                          <a:effectLst/>
                        </a:rPr>
                        <a:t>Congress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-Supreme Court judges </a:t>
                      </a:r>
                      <a:r>
                        <a:rPr lang="en-US" sz="2000" b="1" u="sng" dirty="0">
                          <a:effectLst/>
                        </a:rPr>
                        <a:t>appointed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-Bill of Rights in </a:t>
                      </a:r>
                      <a:r>
                        <a:rPr lang="en-US" sz="2000" b="1" u="sng" dirty="0">
                          <a:effectLst/>
                        </a:rPr>
                        <a:t>amendment</a:t>
                      </a:r>
                      <a:r>
                        <a:rPr lang="en-US" sz="2000" dirty="0">
                          <a:effectLst/>
                        </a:rPr>
                        <a:t> section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b="1" u="sng" dirty="0">
                          <a:effectLst/>
                        </a:rPr>
                        <a:t>Bicameral</a:t>
                      </a:r>
                      <a:r>
                        <a:rPr lang="en-US" sz="2000" dirty="0">
                          <a:effectLst/>
                        </a:rPr>
                        <a:t> legislature= a </a:t>
                      </a:r>
                      <a:r>
                        <a:rPr lang="en-US" sz="2000" b="1" u="sng" dirty="0">
                          <a:effectLst/>
                        </a:rPr>
                        <a:t>two-house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u="sng" dirty="0">
                          <a:effectLst/>
                        </a:rPr>
                        <a:t>body</a:t>
                      </a:r>
                      <a:r>
                        <a:rPr lang="en-US" sz="2000" dirty="0">
                          <a:effectLst/>
                        </a:rPr>
                        <a:t>(GA General Assembly) made up of the House of Representatives and the Senate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r>
                        <a:rPr lang="en-US" sz="2000" b="1" u="sng" dirty="0">
                          <a:effectLst/>
                        </a:rPr>
                        <a:t>Power</a:t>
                      </a:r>
                      <a:r>
                        <a:rPr lang="en-US" sz="2000" dirty="0">
                          <a:effectLst/>
                        </a:rPr>
                        <a:t> divided among </a:t>
                      </a:r>
                      <a:r>
                        <a:rPr lang="en-US" sz="2000" b="1" u="sng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 branches (executive, legislative, judicial)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-Have </a:t>
                      </a:r>
                      <a:r>
                        <a:rPr lang="en-US" sz="2000" b="1" u="sng" dirty="0">
                          <a:effectLst/>
                        </a:rPr>
                        <a:t>amendments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-Have system of </a:t>
                      </a:r>
                      <a:r>
                        <a:rPr lang="en-US" sz="2000" b="1" u="sng" dirty="0">
                          <a:effectLst/>
                        </a:rPr>
                        <a:t>checks</a:t>
                      </a:r>
                      <a:r>
                        <a:rPr lang="en-US" sz="2000" dirty="0">
                          <a:effectLst/>
                        </a:rPr>
                        <a:t> and </a:t>
                      </a:r>
                      <a:r>
                        <a:rPr lang="en-US" sz="2000" b="1" u="sng" dirty="0">
                          <a:effectLst/>
                        </a:rPr>
                        <a:t>balances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-Have </a:t>
                      </a:r>
                      <a:r>
                        <a:rPr lang="en-US" sz="2000" b="1" u="sng" dirty="0">
                          <a:effectLst/>
                        </a:rPr>
                        <a:t>separation</a:t>
                      </a:r>
                      <a:r>
                        <a:rPr lang="en-US" sz="2000" dirty="0">
                          <a:effectLst/>
                        </a:rPr>
                        <a:t> of powers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-Preamble</a:t>
                      </a:r>
                      <a:r>
                        <a:rPr lang="en-US" sz="2000" dirty="0">
                          <a:effectLst/>
                        </a:rPr>
                        <a:t> (Introduction)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</a:rPr>
                        <a:t>-Articles</a:t>
                      </a:r>
                      <a:r>
                        <a:rPr lang="en-US" sz="2000" dirty="0">
                          <a:effectLst/>
                        </a:rPr>
                        <a:t> (11)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-References education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-Legislature called </a:t>
                      </a:r>
                      <a:r>
                        <a:rPr lang="en-US" sz="2000" b="1" u="sng" dirty="0">
                          <a:effectLst/>
                        </a:rPr>
                        <a:t>General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u="sng" dirty="0">
                          <a:effectLst/>
                        </a:rPr>
                        <a:t>Assembly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-Supreme Court judges </a:t>
                      </a:r>
                      <a:r>
                        <a:rPr lang="en-US" sz="2000" b="1" u="sng" dirty="0">
                          <a:effectLst/>
                        </a:rPr>
                        <a:t>elected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-Bill of Rights in 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b="1" u="sng" dirty="0">
                          <a:effectLst/>
                        </a:rPr>
                        <a:t>article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6" marR="59746" marT="0" marB="0"/>
                </a:tc>
                <a:extLst>
                  <a:ext uri="{0D108BD9-81ED-4DB2-BD59-A6C34878D82A}">
                    <a16:rowId xmlns:a16="http://schemas.microsoft.com/office/drawing/2014/main" xmlns="" val="324634556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91294" y="3924299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1722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Article 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Bill of Rights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II: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Voting &amp; Elections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III: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Legislative Branch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IV: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Constitutional Boards &amp; Commissions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V: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Executive Branch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VI: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Judicial Branch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16002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What is the basic structure of the Georgia state constitution?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708743"/>
            <a:ext cx="1752600" cy="166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61722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Article VII: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Taxation &amp; Finance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VIII: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Education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IX: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Counties &amp; Municipal Corporations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X: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Amendments to the Constitution</a:t>
            </a:r>
          </a:p>
          <a:p>
            <a:r>
              <a:rPr lang="en-US" dirty="0">
                <a:latin typeface="Georgia" pitchFamily="18" charset="0"/>
                <a:cs typeface="Arial" pitchFamily="34" charset="0"/>
              </a:rPr>
              <a:t>Article XI: </a:t>
            </a:r>
            <a:r>
              <a:rPr lang="en-US" u="sng" dirty="0">
                <a:latin typeface="Georgia" pitchFamily="18" charset="0"/>
                <a:cs typeface="Arial" pitchFamily="34" charset="0"/>
              </a:rPr>
              <a:t>Miscellaneous Provisions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16002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What is the basic structure of the Georgia state constitution?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708743"/>
            <a:ext cx="1752600" cy="1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Georgia’s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19200"/>
            <a:ext cx="5943600" cy="5334000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itchFamily="18" charset="0"/>
                <a:cs typeface="Arial" pitchFamily="34" charset="0"/>
              </a:rPr>
              <a:t>The three branches of government are the:</a:t>
            </a:r>
          </a:p>
          <a:p>
            <a:pPr lvl="1"/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Executive 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Branch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: Enforces laws</a:t>
            </a:r>
          </a:p>
          <a:p>
            <a:pPr lvl="1"/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Legislative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Branch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: Makes laws</a:t>
            </a:r>
          </a:p>
          <a:p>
            <a:pPr lvl="1"/>
            <a:r>
              <a:rPr lang="en-US" b="1" u="sng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Judicial </a:t>
            </a:r>
            <a:r>
              <a:rPr lang="en-US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Branch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: Interprets laws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6700" y="3924300"/>
            <a:ext cx="5105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1600200"/>
            <a:ext cx="2742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itchFamily="18" charset="0"/>
              </a:rPr>
              <a:t>What are the three branches of government?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29353"/>
            <a:ext cx="14478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326">
            <a:off x="6584367" y="5073152"/>
            <a:ext cx="2080517" cy="1436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197">
            <a:off x="299353" y="4800600"/>
            <a:ext cx="2296099" cy="1531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usconsulate.org.hk/pas/kids/images/bra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52875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86" y="4572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Arial Black" pitchFamily="34" charset="0"/>
              </a:rPr>
              <a:t>Structure of Georgia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State Capitol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743200"/>
            <a:ext cx="1447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Governor’s Mansion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667000"/>
            <a:ext cx="1219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State Supreme Court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029200"/>
            <a:ext cx="2362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General Assembly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10200"/>
            <a:ext cx="14478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Governor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1447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Lieutenant Governor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2956</TotalTime>
  <Words>1563</Words>
  <Application>Microsoft Office PowerPoint</Application>
  <PresentationFormat>On-screen Show (4:3)</PresentationFormat>
  <Paragraphs>216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Franklin Gothic Book</vt:lpstr>
      <vt:lpstr>Franklin Gothic Medium</vt:lpstr>
      <vt:lpstr>Georgia</vt:lpstr>
      <vt:lpstr>Times New Roman</vt:lpstr>
      <vt:lpstr>Wingdings 2</vt:lpstr>
      <vt:lpstr>iRespondGraphMaster</vt:lpstr>
      <vt:lpstr>Trek</vt:lpstr>
      <vt:lpstr>Setting the Foundation Building Georgia’s government from the ground up</vt:lpstr>
      <vt:lpstr>SS8CG1</vt:lpstr>
      <vt:lpstr>Georgia’s Government</vt:lpstr>
      <vt:lpstr>Georgia’s government</vt:lpstr>
      <vt:lpstr>Georgia’s Government</vt:lpstr>
      <vt:lpstr>Georgia’s Government</vt:lpstr>
      <vt:lpstr>Georgia’s Government</vt:lpstr>
      <vt:lpstr>Georgia’s Government</vt:lpstr>
      <vt:lpstr>PowerPoint Presentation</vt:lpstr>
      <vt:lpstr>PowerPoint Presentation</vt:lpstr>
      <vt:lpstr>Georgia’s Government</vt:lpstr>
      <vt:lpstr>Checks and Balances</vt:lpstr>
      <vt:lpstr>Georgia Citizen  Rights and Responsibilities</vt:lpstr>
      <vt:lpstr>Georgia Citizen  Rights and Responsibilities</vt:lpstr>
      <vt:lpstr>Georgia Citizen  Rights and Responsibilities</vt:lpstr>
      <vt:lpstr>Georgia Citizen  Rights and Responsibilities</vt:lpstr>
      <vt:lpstr>Election &amp; Voter Requirements</vt:lpstr>
      <vt:lpstr>Election &amp; Voter Requirements</vt:lpstr>
      <vt:lpstr>Political Parties</vt:lpstr>
      <vt:lpstr>Political Parties</vt:lpstr>
      <vt:lpstr>Primary Elections</vt:lpstr>
      <vt:lpstr>Primary Elections</vt:lpstr>
      <vt:lpstr>General Elections</vt:lpstr>
      <vt:lpstr>Special elections, Run-offs, &amp; referendums</vt:lpstr>
      <vt:lpstr>PowerPoint Presentation</vt:lpstr>
      <vt:lpstr>Wisdom, Justice, and Moderation </vt:lpstr>
      <vt:lpstr>Works cited</vt:lpstr>
    </vt:vector>
  </TitlesOfParts>
  <Company>RCPS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Georgia –  Foundations of Government</dc:title>
  <dc:creator>kwest</dc:creator>
  <cp:lastModifiedBy>Cynthia Mason</cp:lastModifiedBy>
  <cp:revision>226</cp:revision>
  <cp:lastPrinted>2014-10-09T14:55:37Z</cp:lastPrinted>
  <dcterms:created xsi:type="dcterms:W3CDTF">2008-11-23T01:57:49Z</dcterms:created>
  <dcterms:modified xsi:type="dcterms:W3CDTF">2019-03-22T12:00:08Z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