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 id="2147483744" r:id="rId6"/>
    <p:sldMasterId id="2147483756" r:id="rId7"/>
    <p:sldMasterId id="2147483768" r:id="rId8"/>
    <p:sldMasterId id="2147483780" r:id="rId9"/>
    <p:sldMasterId id="2147483792" r:id="rId10"/>
    <p:sldMasterId id="2147483804" r:id="rId11"/>
    <p:sldMasterId id="2147483816" r:id="rId12"/>
    <p:sldMasterId id="2147483828" r:id="rId13"/>
    <p:sldMasterId id="2147483840" r:id="rId14"/>
    <p:sldMasterId id="2147483852" r:id="rId15"/>
    <p:sldMasterId id="2147483864" r:id="rId16"/>
    <p:sldMasterId id="2147483876" r:id="rId17"/>
    <p:sldMasterId id="2147483888" r:id="rId18"/>
    <p:sldMasterId id="2147483900" r:id="rId19"/>
    <p:sldMasterId id="2147483912" r:id="rId20"/>
  </p:sldMasterIdLst>
  <p:notesMasterIdLst>
    <p:notesMasterId r:id="rId84"/>
  </p:notesMasterIdLst>
  <p:sldIdLst>
    <p:sldId id="256" r:id="rId21"/>
    <p:sldId id="258" r:id="rId22"/>
    <p:sldId id="283" r:id="rId23"/>
    <p:sldId id="257" r:id="rId24"/>
    <p:sldId id="280" r:id="rId25"/>
    <p:sldId id="259" r:id="rId26"/>
    <p:sldId id="260" r:id="rId27"/>
    <p:sldId id="261" r:id="rId28"/>
    <p:sldId id="286" r:id="rId29"/>
    <p:sldId id="287" r:id="rId30"/>
    <p:sldId id="288" r:id="rId31"/>
    <p:sldId id="289" r:id="rId32"/>
    <p:sldId id="290" r:id="rId33"/>
    <p:sldId id="262" r:id="rId34"/>
    <p:sldId id="284" r:id="rId35"/>
    <p:sldId id="291" r:id="rId36"/>
    <p:sldId id="263" r:id="rId37"/>
    <p:sldId id="264" r:id="rId38"/>
    <p:sldId id="292" r:id="rId39"/>
    <p:sldId id="293" r:id="rId40"/>
    <p:sldId id="294" r:id="rId41"/>
    <p:sldId id="295" r:id="rId42"/>
    <p:sldId id="296" r:id="rId43"/>
    <p:sldId id="297" r:id="rId44"/>
    <p:sldId id="265" r:id="rId45"/>
    <p:sldId id="285" r:id="rId46"/>
    <p:sldId id="266" r:id="rId47"/>
    <p:sldId id="267" r:id="rId48"/>
    <p:sldId id="268" r:id="rId49"/>
    <p:sldId id="300" r:id="rId50"/>
    <p:sldId id="301" r:id="rId51"/>
    <p:sldId id="302" r:id="rId52"/>
    <p:sldId id="303" r:id="rId53"/>
    <p:sldId id="304" r:id="rId54"/>
    <p:sldId id="305" r:id="rId55"/>
    <p:sldId id="306" r:id="rId56"/>
    <p:sldId id="307" r:id="rId57"/>
    <p:sldId id="308" r:id="rId58"/>
    <p:sldId id="269" r:id="rId59"/>
    <p:sldId id="270" r:id="rId60"/>
    <p:sldId id="272" r:id="rId61"/>
    <p:sldId id="309" r:id="rId62"/>
    <p:sldId id="310" r:id="rId63"/>
    <p:sldId id="271" r:id="rId64"/>
    <p:sldId id="298" r:id="rId65"/>
    <p:sldId id="273" r:id="rId66"/>
    <p:sldId id="274" r:id="rId67"/>
    <p:sldId id="277" r:id="rId68"/>
    <p:sldId id="278" r:id="rId69"/>
    <p:sldId id="275" r:id="rId70"/>
    <p:sldId id="311" r:id="rId71"/>
    <p:sldId id="312" r:id="rId72"/>
    <p:sldId id="313" r:id="rId73"/>
    <p:sldId id="314" r:id="rId74"/>
    <p:sldId id="315" r:id="rId75"/>
    <p:sldId id="316" r:id="rId76"/>
    <p:sldId id="317" r:id="rId77"/>
    <p:sldId id="318" r:id="rId78"/>
    <p:sldId id="319" r:id="rId79"/>
    <p:sldId id="276" r:id="rId80"/>
    <p:sldId id="299" r:id="rId81"/>
    <p:sldId id="279" r:id="rId82"/>
    <p:sldId id="282"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12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8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E8EF05-475C-46A7-A980-CEF2787D1B9E}" type="datetimeFigureOut">
              <a:rPr lang="en-US" smtClean="0"/>
              <a:t>8/14/2019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62DA7-E4F9-4FF9-9A37-C86B303C31C7}" type="slidenum">
              <a:rPr lang="en-US" smtClean="0"/>
              <a:t>‹#›</a:t>
            </a:fld>
            <a:endParaRPr lang="en-US"/>
          </a:p>
        </p:txBody>
      </p:sp>
    </p:spTree>
    <p:extLst>
      <p:ext uri="{BB962C8B-B14F-4D97-AF65-F5344CB8AC3E}">
        <p14:creationId xmlns:p14="http://schemas.microsoft.com/office/powerpoint/2010/main" val="232213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fld id="{72055127-87DF-4C2D-81C7-AAE6CB0B9520}" type="slidenum">
              <a:rPr lang="en-US" altLang="en-US" sz="1200" smtClean="0"/>
              <a:pPr eaLnBrk="1" hangingPunct="1"/>
              <a:t>9</a:t>
            </a:fld>
            <a:endParaRPr lang="en-US" altLang="en-US" sz="120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87888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fld id="{6FB1D0B6-2E20-4E8B-A0EF-B8EC62535606}" type="slidenum">
              <a:rPr lang="en-US" altLang="en-US" sz="1200" smtClean="0"/>
              <a:pPr eaLnBrk="1" hangingPunct="1"/>
              <a:t>22</a:t>
            </a:fld>
            <a:endParaRPr lang="en-US" altLang="en-US" sz="1200"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77124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fld id="{AFE05205-3BC6-4F55-89CB-D36FA3119C1B}" type="slidenum">
              <a:rPr lang="en-US" altLang="en-US" sz="1200" smtClean="0"/>
              <a:pPr eaLnBrk="1" hangingPunct="1"/>
              <a:t>23</a:t>
            </a:fld>
            <a:endParaRPr lang="en-US" altLang="en-US" sz="120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62742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fld id="{3A98E7CD-E108-4882-BF41-C75CB2F6EF26}" type="slidenum">
              <a:rPr lang="en-US" altLang="en-US" sz="1200" smtClean="0"/>
              <a:pPr eaLnBrk="1" hangingPunct="1"/>
              <a:t>24</a:t>
            </a:fld>
            <a:endParaRPr lang="en-US" altLang="en-US" sz="1200"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86226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fld id="{AE07ADC3-A064-44CF-BA13-0B86FF007AF6}" type="slidenum">
              <a:rPr lang="en-US" altLang="en-US" sz="1200" smtClean="0"/>
              <a:pPr eaLnBrk="1" hangingPunct="1"/>
              <a:t>30</a:t>
            </a:fld>
            <a:endParaRPr lang="en-US" altLang="en-US" sz="1200" smtClean="0"/>
          </a:p>
        </p:txBody>
      </p:sp>
      <p:sp>
        <p:nvSpPr>
          <p:cNvPr id="139267" name="Slide Image Placeholder 1"/>
          <p:cNvSpPr>
            <a:spLocks noGrp="1" noRot="1" noChangeAspect="1" noTextEdit="1"/>
          </p:cNvSpPr>
          <p:nvPr>
            <p:ph type="sldImg"/>
          </p:nvPr>
        </p:nvSpPr>
        <p:spPr>
          <a:ln/>
        </p:spPr>
      </p:sp>
      <p:sp>
        <p:nvSpPr>
          <p:cNvPr id="13926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901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E7CB9FF-1C8B-429C-B03C-AF207D1A0500}" type="slidenum">
              <a:rPr lang="en-US" sz="1200">
                <a:latin typeface="+mn-lt"/>
              </a:rPr>
              <a:pPr algn="r">
                <a:defRPr/>
              </a:pPr>
              <a:t>30</a:t>
            </a:fld>
            <a:endParaRPr lang="en-US" sz="1200">
              <a:latin typeface="+mn-lt"/>
            </a:endParaRPr>
          </a:p>
        </p:txBody>
      </p:sp>
    </p:spTree>
    <p:extLst>
      <p:ext uri="{BB962C8B-B14F-4D97-AF65-F5344CB8AC3E}">
        <p14:creationId xmlns:p14="http://schemas.microsoft.com/office/powerpoint/2010/main" val="1891919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7065B8-E53F-4651-8D0D-19E0CF3405AF}"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07361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06DCDA-9E7E-449B-AF62-9B189229A268}"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17681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53153A-7A85-43C1-A3D8-FA18AB297B9D}"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21877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50D788-8DA5-41AC-850D-3A224ABD3B6E}"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45411" name="Slide Image Placeholder 1"/>
          <p:cNvSpPr>
            <a:spLocks noGrp="1" noRot="1" noChangeAspect="1" noTextEdit="1"/>
          </p:cNvSpPr>
          <p:nvPr>
            <p:ph type="sldImg"/>
          </p:nvPr>
        </p:nvSpPr>
        <p:spPr>
          <a:ln/>
        </p:spPr>
      </p:sp>
      <p:sp>
        <p:nvSpPr>
          <p:cNvPr id="14541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9318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BC81CB23-298A-4463-8E87-CF71AEC83E1A}"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964780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44A57D-F48B-4783-8A87-5BC7FF81F088}"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46435" name="Slide Image Placeholder 1"/>
          <p:cNvSpPr>
            <a:spLocks noGrp="1" noRot="1" noChangeAspect="1" noTextEdit="1"/>
          </p:cNvSpPr>
          <p:nvPr>
            <p:ph type="sldImg"/>
          </p:nvPr>
        </p:nvSpPr>
        <p:spPr>
          <a:ln/>
        </p:spPr>
      </p:sp>
      <p:sp>
        <p:nvSpPr>
          <p:cNvPr id="14643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9421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6F61FFB2-62B3-49AE-B1F1-FC74CC1F6E0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79773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CBE34B-CDF6-48A6-B840-A952B8DD0F53}"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49507" name="Slide Image Placeholder 1"/>
          <p:cNvSpPr>
            <a:spLocks noGrp="1" noRot="1" noChangeAspect="1" noTextEdit="1"/>
          </p:cNvSpPr>
          <p:nvPr>
            <p:ph type="sldImg"/>
          </p:nvPr>
        </p:nvSpPr>
        <p:spPr>
          <a:ln/>
        </p:spPr>
      </p:sp>
      <p:sp>
        <p:nvSpPr>
          <p:cNvPr id="14950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9728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BE92448F-211D-4EFD-8D3D-203DE4AA3572}"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76984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fld id="{223919A7-FC17-4A2D-B2FA-118C116D6A73}" type="slidenum">
              <a:rPr lang="en-US" altLang="en-US" sz="1200" smtClean="0"/>
              <a:pPr eaLnBrk="1" hangingPunct="1"/>
              <a:t>10</a:t>
            </a:fld>
            <a:endParaRPr lang="en-US" altLang="en-US"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86872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E8911A-6F30-4E24-91D2-ECF9B174ABC7}"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52579" name="Slide Image Placeholder 1"/>
          <p:cNvSpPr>
            <a:spLocks noGrp="1" noRot="1" noChangeAspect="1" noTextEdit="1"/>
          </p:cNvSpPr>
          <p:nvPr>
            <p:ph type="sldImg"/>
          </p:nvPr>
        </p:nvSpPr>
        <p:spPr>
          <a:ln/>
        </p:spPr>
      </p:sp>
      <p:sp>
        <p:nvSpPr>
          <p:cNvPr id="1525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0138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702FFE4A-305F-4340-848A-956C67163E66}"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906566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9BDC1D-030C-440E-A89D-958C9CCCCACC}"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83895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383A66-AC74-4B27-8D11-F99E553AA95B}"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08116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E0AE29-B194-4CAE-89CA-1BF126243B3F}"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04308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6A388B-9A95-4275-B5CF-DF6D59B59785}"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73059" name="Slide Image Placeholder 1"/>
          <p:cNvSpPr>
            <a:spLocks noGrp="1" noRot="1" noChangeAspect="1" noTextEdit="1"/>
          </p:cNvSpPr>
          <p:nvPr>
            <p:ph type="sldImg"/>
          </p:nvPr>
        </p:nvSpPr>
        <p:spPr>
          <a:ln/>
        </p:spPr>
      </p:sp>
      <p:sp>
        <p:nvSpPr>
          <p:cNvPr id="1730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BC462C7-5698-462E-AB04-41FEFCFBC50B}"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269815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85A90F-253E-400E-B773-85248D43E573}"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75107" name="Slide Image Placeholder 1"/>
          <p:cNvSpPr>
            <a:spLocks noGrp="1" noRot="1" noChangeAspect="1" noTextEdit="1"/>
          </p:cNvSpPr>
          <p:nvPr>
            <p:ph type="sldImg"/>
          </p:nvPr>
        </p:nvSpPr>
        <p:spPr>
          <a:ln/>
        </p:spPr>
      </p:sp>
      <p:sp>
        <p:nvSpPr>
          <p:cNvPr id="17510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A37B728D-9B87-4DBB-9520-AC5C9B5835DF}"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131994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D190E4-397A-4AFE-A4C1-743AB32113DC}"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77155" name="Slide Image Placeholder 1"/>
          <p:cNvSpPr>
            <a:spLocks noGrp="1" noRot="1" noChangeAspect="1" noTextEdit="1"/>
          </p:cNvSpPr>
          <p:nvPr>
            <p:ph type="sldImg"/>
          </p:nvPr>
        </p:nvSpPr>
        <p:spPr>
          <a:ln/>
        </p:spPr>
      </p:sp>
      <p:sp>
        <p:nvSpPr>
          <p:cNvPr id="17715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ECBC8D9-F40B-4382-BB47-88731C8AF3C3}"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042854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7DBFA0-A022-4ADF-96F1-4B9F020C485F}"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78179" name="Slide Image Placeholder 1"/>
          <p:cNvSpPr>
            <a:spLocks noGrp="1" noRot="1" noChangeAspect="1" noTextEdit="1"/>
          </p:cNvSpPr>
          <p:nvPr>
            <p:ph type="sldImg"/>
          </p:nvPr>
        </p:nvSpPr>
        <p:spPr>
          <a:ln/>
        </p:spPr>
      </p:sp>
      <p:sp>
        <p:nvSpPr>
          <p:cNvPr id="1781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F6359EAE-56BB-45BA-9C52-E349B5F5DCD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4594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FFC5865-0801-422E-8A33-B0E38B3618D5}"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79203" name="Slide Image Placeholder 1"/>
          <p:cNvSpPr>
            <a:spLocks noGrp="1" noRot="1" noChangeAspect="1" noTextEdit="1"/>
          </p:cNvSpPr>
          <p:nvPr>
            <p:ph type="sldImg"/>
          </p:nvPr>
        </p:nvSpPr>
        <p:spPr>
          <a:ln/>
        </p:spPr>
      </p:sp>
      <p:sp>
        <p:nvSpPr>
          <p:cNvPr id="17920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B1B4BD5C-59E2-4D32-B054-2E0927C76E98}"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758142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D31831-E080-4A4F-8232-D57ABB3A7F0B}"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84323" name="Slide Image Placeholder 1"/>
          <p:cNvSpPr>
            <a:spLocks noGrp="1" noRot="1" noChangeAspect="1" noTextEdit="1"/>
          </p:cNvSpPr>
          <p:nvPr>
            <p:ph type="sldImg"/>
          </p:nvPr>
        </p:nvSpPr>
        <p:spPr>
          <a:ln/>
        </p:spPr>
      </p:sp>
      <p:sp>
        <p:nvSpPr>
          <p:cNvPr id="18432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A016518A-75D5-4F43-8159-653045F6B011}"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35659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fld id="{66657DAE-4D5E-498D-BEEA-8BE81120B25B}" type="slidenum">
              <a:rPr lang="en-US" altLang="en-US" sz="1200" smtClean="0"/>
              <a:pPr eaLnBrk="1" hangingPunct="1"/>
              <a:t>11</a:t>
            </a:fld>
            <a:endParaRPr lang="en-US" altLang="en-US" sz="120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86516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23F72C-15E4-4E1A-8D9B-0ECE3576C2D4}"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88419" name="Slide Image Placeholder 1"/>
          <p:cNvSpPr>
            <a:spLocks noGrp="1" noRot="1" noChangeAspect="1" noTextEdit="1"/>
          </p:cNvSpPr>
          <p:nvPr>
            <p:ph type="sldImg"/>
          </p:nvPr>
        </p:nvSpPr>
        <p:spPr>
          <a:ln/>
        </p:spPr>
      </p:sp>
      <p:sp>
        <p:nvSpPr>
          <p:cNvPr id="18842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A5ABF51-F65B-4C1B-9C55-2AFD78C9C0A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206167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A72380-5E54-41B0-9F79-D451922715D0}"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90467" name="Slide Image Placeholder 1"/>
          <p:cNvSpPr>
            <a:spLocks noGrp="1" noRot="1" noChangeAspect="1" noTextEdit="1"/>
          </p:cNvSpPr>
          <p:nvPr>
            <p:ph type="sldImg"/>
          </p:nvPr>
        </p:nvSpPr>
        <p:spPr>
          <a:ln/>
        </p:spPr>
      </p:sp>
      <p:sp>
        <p:nvSpPr>
          <p:cNvPr id="19046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DB4679A5-DA34-4349-BA0C-DC998ACA7381}"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358275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095C6C-C4DA-47A1-B5BC-34957A238E46}"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94563" name="Slide Image Placeholder 1"/>
          <p:cNvSpPr>
            <a:spLocks noGrp="1" noRot="1" noChangeAspect="1" noTextEdit="1"/>
          </p:cNvSpPr>
          <p:nvPr>
            <p:ph type="sldImg"/>
          </p:nvPr>
        </p:nvSpPr>
        <p:spPr>
          <a:ln/>
        </p:spPr>
      </p:sp>
      <p:sp>
        <p:nvSpPr>
          <p:cNvPr id="19456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D9CC414D-FBD4-4621-8D79-76D6E3D53EB6}"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232098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fld id="{C07F5C49-2192-45F9-BAC7-AC8E2A64D804}" type="slidenum">
              <a:rPr lang="en-US" altLang="en-US" sz="1200" smtClean="0"/>
              <a:pPr eaLnBrk="1" hangingPunct="1"/>
              <a:t>12</a:t>
            </a:fld>
            <a:endParaRPr lang="en-US" altLang="en-US" sz="120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10409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fld id="{291AB2B3-F127-4CC1-B567-9C6FA0E1420B}" type="slidenum">
              <a:rPr lang="en-US" altLang="en-US" sz="1200" smtClean="0"/>
              <a:pPr eaLnBrk="1" hangingPunct="1"/>
              <a:t>13</a:t>
            </a:fld>
            <a:endParaRPr lang="en-US" altLang="en-US" sz="120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56439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fld id="{E5CC6C8B-7997-41D0-A05F-85E0CD1EA7D9}" type="slidenum">
              <a:rPr lang="en-US" altLang="en-US" sz="1200" smtClean="0"/>
              <a:pPr eaLnBrk="1" hangingPunct="1"/>
              <a:t>16</a:t>
            </a:fld>
            <a:endParaRPr lang="en-US" altLang="en-US" sz="120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56893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fld id="{62F634BA-8473-447D-AECA-9A768E85F1E5}" type="slidenum">
              <a:rPr lang="en-US" altLang="en-US" sz="1200" smtClean="0"/>
              <a:pPr eaLnBrk="1" hangingPunct="1"/>
              <a:t>19</a:t>
            </a:fld>
            <a:endParaRPr lang="en-US" altLang="en-US" sz="1200" smtClean="0"/>
          </a:p>
        </p:txBody>
      </p:sp>
      <p:sp>
        <p:nvSpPr>
          <p:cNvPr id="126979" name="Slide Image Placeholder 1"/>
          <p:cNvSpPr>
            <a:spLocks noGrp="1" noRot="1" noChangeAspect="1" noTextEdit="1"/>
          </p:cNvSpPr>
          <p:nvPr>
            <p:ph type="sldImg"/>
          </p:nvPr>
        </p:nvSpPr>
        <p:spPr>
          <a:ln/>
        </p:spPr>
      </p:sp>
      <p:sp>
        <p:nvSpPr>
          <p:cNvPr id="1269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880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BE4F4D2-3192-443B-BF9A-70FF3F0D1940}" type="slidenum">
              <a:rPr lang="en-US" sz="1200">
                <a:latin typeface="+mn-lt"/>
              </a:rPr>
              <a:pPr algn="r">
                <a:defRPr/>
              </a:pPr>
              <a:t>19</a:t>
            </a:fld>
            <a:endParaRPr lang="en-US" sz="1200">
              <a:latin typeface="+mn-lt"/>
            </a:endParaRPr>
          </a:p>
        </p:txBody>
      </p:sp>
    </p:spTree>
    <p:extLst>
      <p:ext uri="{BB962C8B-B14F-4D97-AF65-F5344CB8AC3E}">
        <p14:creationId xmlns:p14="http://schemas.microsoft.com/office/powerpoint/2010/main" val="2047330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fld id="{73A60C4F-2E2B-4D1E-A25A-5A1AF58322D3}" type="slidenum">
              <a:rPr lang="en-US" altLang="en-US" sz="1200" smtClean="0"/>
              <a:pPr eaLnBrk="1" hangingPunct="1"/>
              <a:t>20</a:t>
            </a:fld>
            <a:endParaRPr lang="en-US" altLang="en-US" sz="1200" smtClean="0"/>
          </a:p>
        </p:txBody>
      </p:sp>
      <p:sp>
        <p:nvSpPr>
          <p:cNvPr id="129027" name="Slide Image Placeholder 1"/>
          <p:cNvSpPr>
            <a:spLocks noGrp="1" noRot="1" noChangeAspect="1" noTextEdit="1"/>
          </p:cNvSpPr>
          <p:nvPr>
            <p:ph type="sldImg"/>
          </p:nvPr>
        </p:nvSpPr>
        <p:spPr>
          <a:ln/>
        </p:spPr>
      </p:sp>
      <p:sp>
        <p:nvSpPr>
          <p:cNvPr id="1290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23D6E3AE-83D4-4456-8717-73ADDF7ED8C9}" type="slidenum">
              <a:rPr lang="en-US" sz="1200">
                <a:latin typeface="+mn-lt"/>
              </a:rPr>
              <a:pPr algn="r" fontAlgn="auto">
                <a:spcBef>
                  <a:spcPts val="0"/>
                </a:spcBef>
                <a:spcAft>
                  <a:spcPts val="0"/>
                </a:spcAft>
                <a:defRPr/>
              </a:pPr>
              <a:t>20</a:t>
            </a:fld>
            <a:endParaRPr lang="en-US" sz="1200">
              <a:latin typeface="+mn-lt"/>
            </a:endParaRPr>
          </a:p>
        </p:txBody>
      </p:sp>
    </p:spTree>
    <p:extLst>
      <p:ext uri="{BB962C8B-B14F-4D97-AF65-F5344CB8AC3E}">
        <p14:creationId xmlns:p14="http://schemas.microsoft.com/office/powerpoint/2010/main" val="153336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fld id="{0F979CFC-E9DD-45B3-9D44-FC60876076CB}" type="slidenum">
              <a:rPr lang="en-US" altLang="en-US" sz="1200" smtClean="0"/>
              <a:pPr eaLnBrk="1" hangingPunct="1"/>
              <a:t>21</a:t>
            </a:fld>
            <a:endParaRPr lang="en-US" altLang="en-US" sz="1200" smtClean="0"/>
          </a:p>
        </p:txBody>
      </p:sp>
      <p:sp>
        <p:nvSpPr>
          <p:cNvPr id="130051" name="Slide Image Placeholder 1"/>
          <p:cNvSpPr>
            <a:spLocks noGrp="1" noRot="1" noChangeAspect="1" noTextEdit="1"/>
          </p:cNvSpPr>
          <p:nvPr>
            <p:ph type="sldImg"/>
          </p:nvPr>
        </p:nvSpPr>
        <p:spPr>
          <a:ln/>
        </p:spPr>
      </p:sp>
      <p:sp>
        <p:nvSpPr>
          <p:cNvPr id="13005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3088900A-D01C-414C-BD15-A70A61E15D2A}" type="slidenum">
              <a:rPr lang="en-US" sz="1200">
                <a:latin typeface="+mn-lt"/>
              </a:rPr>
              <a:pPr algn="r" fontAlgn="auto">
                <a:spcBef>
                  <a:spcPts val="0"/>
                </a:spcBef>
                <a:spcAft>
                  <a:spcPts val="0"/>
                </a:spcAft>
                <a:defRPr/>
              </a:pPr>
              <a:t>21</a:t>
            </a:fld>
            <a:endParaRPr lang="en-US" sz="1200">
              <a:latin typeface="+mn-lt"/>
            </a:endParaRPr>
          </a:p>
        </p:txBody>
      </p:sp>
    </p:spTree>
    <p:extLst>
      <p:ext uri="{BB962C8B-B14F-4D97-AF65-F5344CB8AC3E}">
        <p14:creationId xmlns:p14="http://schemas.microsoft.com/office/powerpoint/2010/main" val="2682146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5E88B8-2E7A-4798-AC9A-146F9A9B1163}"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6E502-FDBB-45F2-A4C1-EACA3560D65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5E88B8-2E7A-4798-AC9A-146F9A9B1163}"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6E502-FDBB-45F2-A4C1-EACA3560D655}"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5F084B-EAA0-417F-9A97-ABDA0C88D93D}"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609007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3D549D-B869-46C1-BD94-ED7F8D79E8CF}"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136367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9EE507-1149-42E0-94D3-C6EFEB74988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043155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D2290B-74DC-4724-868D-DAFB927F60D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165266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F290CB-0E2C-4E7A-BF71-473021507DD7}"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473819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634A00-0379-46E1-AF87-E3A3D19EFFC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3888036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990A7C-2355-4DE7-916C-AFD0D6995A3A}"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020620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C3FF1D-867E-40D4-96F8-71C701E23A2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552928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158619-9724-4BF1-963E-F0B753FD59D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443778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11475A-89B6-4583-8994-89C45F53E6C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5567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5E88B8-2E7A-4798-AC9A-146F9A9B1163}"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6E502-FDBB-45F2-A4C1-EACA3560D655}"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CA6B8B-239A-4E5B-8FEA-19AB29ACF4EB}"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370501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5F084B-EAA0-417F-9A97-ABDA0C88D93D}"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711191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3D549D-B869-46C1-BD94-ED7F8D79E8CF}"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7865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9EE507-1149-42E0-94D3-C6EFEB74988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71522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D2290B-74DC-4724-868D-DAFB927F60D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3397710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F290CB-0E2C-4E7A-BF71-473021507DD7}"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573897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634A00-0379-46E1-AF87-E3A3D19EFFC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281558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990A7C-2355-4DE7-916C-AFD0D6995A3A}"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003314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C3FF1D-867E-40D4-96F8-71C701E23A2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350967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158619-9724-4BF1-963E-F0B753FD59D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24479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5F084B-EAA0-417F-9A97-ABDA0C88D93D}"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432467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11475A-89B6-4583-8994-89C45F53E6C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6055072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CA6B8B-239A-4E5B-8FEA-19AB29ACF4EB}"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8573935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5F084B-EAA0-417F-9A97-ABDA0C88D93D}"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567699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3D549D-B869-46C1-BD94-ED7F8D79E8CF}"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358761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9EE507-1149-42E0-94D3-C6EFEB74988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022964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D2290B-74DC-4724-868D-DAFB927F60D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658975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F290CB-0E2C-4E7A-BF71-473021507DD7}"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108120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634A00-0379-46E1-AF87-E3A3D19EFFC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308919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990A7C-2355-4DE7-916C-AFD0D6995A3A}"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231610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C3FF1D-867E-40D4-96F8-71C701E23A2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50829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3D549D-B869-46C1-BD94-ED7F8D79E8CF}"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6693530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158619-9724-4BF1-963E-F0B753FD59D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623543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11475A-89B6-4583-8994-89C45F53E6C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157582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CA6B8B-239A-4E5B-8FEA-19AB29ACF4EB}"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1076826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5F084B-EAA0-417F-9A97-ABDA0C88D93D}"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1835407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3D549D-B869-46C1-BD94-ED7F8D79E8CF}"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425824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9EE507-1149-42E0-94D3-C6EFEB74988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7382025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D2290B-74DC-4724-868D-DAFB927F60D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438553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F290CB-0E2C-4E7A-BF71-473021507DD7}"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231766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634A00-0379-46E1-AF87-E3A3D19EFFC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3367715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990A7C-2355-4DE7-916C-AFD0D6995A3A}"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71126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9EE507-1149-42E0-94D3-C6EFEB74988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2668384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C3FF1D-867E-40D4-96F8-71C701E23A2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7853771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158619-9724-4BF1-963E-F0B753FD59D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793530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11475A-89B6-4583-8994-89C45F53E6C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376187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CA6B8B-239A-4E5B-8FEA-19AB29ACF4EB}"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1813164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5F084B-EAA0-417F-9A97-ABDA0C88D93D}"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0308140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3D549D-B869-46C1-BD94-ED7F8D79E8CF}"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549472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9EE507-1149-42E0-94D3-C6EFEB74988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5103760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D2290B-74DC-4724-868D-DAFB927F60D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352849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F290CB-0E2C-4E7A-BF71-473021507DD7}"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074035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634A00-0379-46E1-AF87-E3A3D19EFFC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67005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D2290B-74DC-4724-868D-DAFB927F60D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8992740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990A7C-2355-4DE7-916C-AFD0D6995A3A}"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8689459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C3FF1D-867E-40D4-96F8-71C701E23A2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7523253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158619-9724-4BF1-963E-F0B753FD59D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974011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11475A-89B6-4583-8994-89C45F53E6C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575755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CA6B8B-239A-4E5B-8FEA-19AB29ACF4EB}"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6521636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5F084B-EAA0-417F-9A97-ABDA0C88D93D}"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427869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3D549D-B869-46C1-BD94-ED7F8D79E8CF}"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2185990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9EE507-1149-42E0-94D3-C6EFEB74988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2962749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D2290B-74DC-4724-868D-DAFB927F60D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823971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F290CB-0E2C-4E7A-BF71-473021507DD7}"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23197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F290CB-0E2C-4E7A-BF71-473021507DD7}"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5105231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634A00-0379-46E1-AF87-E3A3D19EFFC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2173643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990A7C-2355-4DE7-916C-AFD0D6995A3A}"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5030179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C3FF1D-867E-40D4-96F8-71C701E23A2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8600692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158619-9724-4BF1-963E-F0B753FD59D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5184224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11475A-89B6-4583-8994-89C45F53E6C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4480054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CA6B8B-239A-4E5B-8FEA-19AB29ACF4EB}"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1312415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5F084B-EAA0-417F-9A97-ABDA0C88D93D}"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2630175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3D549D-B869-46C1-BD94-ED7F8D79E8CF}"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0585224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9EE507-1149-42E0-94D3-C6EFEB74988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4402165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D2290B-74DC-4724-868D-DAFB927F60D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16344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634A00-0379-46E1-AF87-E3A3D19EFFC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8776556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F290CB-0E2C-4E7A-BF71-473021507DD7}"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369775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634A00-0379-46E1-AF87-E3A3D19EFFC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3512050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990A7C-2355-4DE7-916C-AFD0D6995A3A}"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4979928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C3FF1D-867E-40D4-96F8-71C701E23A2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6180736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158619-9724-4BF1-963E-F0B753FD59D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758010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11475A-89B6-4583-8994-89C45F53E6C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0781440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CA6B8B-239A-4E5B-8FEA-19AB29ACF4EB}"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6619321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5F084B-EAA0-417F-9A97-ABDA0C88D93D}"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9490999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3D549D-B869-46C1-BD94-ED7F8D79E8CF}"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1962706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9EE507-1149-42E0-94D3-C6EFEB74988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25424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990A7C-2355-4DE7-916C-AFD0D6995A3A}"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9659014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D2290B-74DC-4724-868D-DAFB927F60D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2330766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F290CB-0E2C-4E7A-BF71-473021507DD7}"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8388371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634A00-0379-46E1-AF87-E3A3D19EFFC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2291081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990A7C-2355-4DE7-916C-AFD0D6995A3A}"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2131147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C3FF1D-867E-40D4-96F8-71C701E23A2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4273175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158619-9724-4BF1-963E-F0B753FD59D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0798974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11475A-89B6-4583-8994-89C45F53E6C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215343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CA6B8B-239A-4E5B-8FEA-19AB29ACF4EB}"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2494919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5F084B-EAA0-417F-9A97-ABDA0C88D93D}"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1094262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3D549D-B869-46C1-BD94-ED7F8D79E8CF}"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13284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C3FF1D-867E-40D4-96F8-71C701E23A2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059358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9EE507-1149-42E0-94D3-C6EFEB74988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7561084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D2290B-74DC-4724-868D-DAFB927F60D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394715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F290CB-0E2C-4E7A-BF71-473021507DD7}"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421632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634A00-0379-46E1-AF87-E3A3D19EFFC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1702346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990A7C-2355-4DE7-916C-AFD0D6995A3A}"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0413221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C3FF1D-867E-40D4-96F8-71C701E23A2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4359697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158619-9724-4BF1-963E-F0B753FD59D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7161175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11475A-89B6-4583-8994-89C45F53E6C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802429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CA6B8B-239A-4E5B-8FEA-19AB29ACF4EB}"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1736697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5F084B-EAA0-417F-9A97-ABDA0C88D93D}"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542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5E88B8-2E7A-4798-AC9A-146F9A9B1163}"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6E502-FDBB-45F2-A4C1-EACA3560D65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158619-9724-4BF1-963E-F0B753FD59D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7475290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3D549D-B869-46C1-BD94-ED7F8D79E8CF}"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10215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9EE507-1149-42E0-94D3-C6EFEB74988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2959482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D2290B-74DC-4724-868D-DAFB927F60D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911199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F290CB-0E2C-4E7A-BF71-473021507DD7}"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88042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634A00-0379-46E1-AF87-E3A3D19EFFC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005807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990A7C-2355-4DE7-916C-AFD0D6995A3A}"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81267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C3FF1D-867E-40D4-96F8-71C701E23A2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7062173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158619-9724-4BF1-963E-F0B753FD59D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844748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11475A-89B6-4583-8994-89C45F53E6C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7076912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CA6B8B-239A-4E5B-8FEA-19AB29ACF4EB}"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53740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11475A-89B6-4583-8994-89C45F53E6C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4933547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5F084B-EAA0-417F-9A97-ABDA0C88D93D}"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445720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3D549D-B869-46C1-BD94-ED7F8D79E8CF}"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442666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9EE507-1149-42E0-94D3-C6EFEB74988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54197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D2290B-74DC-4724-868D-DAFB927F60D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7210048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F290CB-0E2C-4E7A-BF71-473021507DD7}"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2268359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634A00-0379-46E1-AF87-E3A3D19EFFC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9259532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990A7C-2355-4DE7-916C-AFD0D6995A3A}"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7317657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C3FF1D-867E-40D4-96F8-71C701E23A2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3635617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158619-9724-4BF1-963E-F0B753FD59D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2143051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11475A-89B6-4583-8994-89C45F53E6C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07197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CA6B8B-239A-4E5B-8FEA-19AB29ACF4EB}"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9265612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CA6B8B-239A-4E5B-8FEA-19AB29ACF4EB}"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10185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5F084B-EAA0-417F-9A97-ABDA0C88D93D}"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56190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3D549D-B869-46C1-BD94-ED7F8D79E8CF}"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00273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9EE507-1149-42E0-94D3-C6EFEB74988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33062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D2290B-74DC-4724-868D-DAFB927F60D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07449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F290CB-0E2C-4E7A-BF71-473021507DD7}"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510038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634A00-0379-46E1-AF87-E3A3D19EFFC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62431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990A7C-2355-4DE7-916C-AFD0D6995A3A}"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5743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5E88B8-2E7A-4798-AC9A-146F9A9B1163}"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6E502-FDBB-45F2-A4C1-EACA3560D655}"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C3FF1D-867E-40D4-96F8-71C701E23A2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0541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158619-9724-4BF1-963E-F0B753FD59D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22077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11475A-89B6-4583-8994-89C45F53E6C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32819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CA6B8B-239A-4E5B-8FEA-19AB29ACF4EB}"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44810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5F084B-EAA0-417F-9A97-ABDA0C88D93D}"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5245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3D549D-B869-46C1-BD94-ED7F8D79E8CF}"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8618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9EE507-1149-42E0-94D3-C6EFEB74988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23206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D2290B-74DC-4724-868D-DAFB927F60D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91543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F290CB-0E2C-4E7A-BF71-473021507DD7}"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521791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634A00-0379-46E1-AF87-E3A3D19EFFC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7416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5E88B8-2E7A-4798-AC9A-146F9A9B1163}" type="datetimeFigureOut">
              <a:rPr lang="en-US" smtClean="0"/>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46E502-FDBB-45F2-A4C1-EACA3560D655}"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990A7C-2355-4DE7-916C-AFD0D6995A3A}"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390150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C3FF1D-867E-40D4-96F8-71C701E23A2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039004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158619-9724-4BF1-963E-F0B753FD59D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136207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11475A-89B6-4583-8994-89C45F53E6C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563466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CA6B8B-239A-4E5B-8FEA-19AB29ACF4EB}"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023660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5F084B-EAA0-417F-9A97-ABDA0C88D93D}"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08387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3D549D-B869-46C1-BD94-ED7F8D79E8CF}"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936509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9EE507-1149-42E0-94D3-C6EFEB74988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35324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D2290B-74DC-4724-868D-DAFB927F60D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991522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F290CB-0E2C-4E7A-BF71-473021507DD7}"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662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5E88B8-2E7A-4798-AC9A-146F9A9B1163}" type="datetimeFigureOut">
              <a:rPr lang="en-US" smtClean="0"/>
              <a:t>8/14/2019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46E502-FDBB-45F2-A4C1-EACA3560D655}"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634A00-0379-46E1-AF87-E3A3D19EFFC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112666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990A7C-2355-4DE7-916C-AFD0D6995A3A}"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079289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C3FF1D-867E-40D4-96F8-71C701E23A2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360839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158619-9724-4BF1-963E-F0B753FD59D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688824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11475A-89B6-4583-8994-89C45F53E6C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399328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CA6B8B-239A-4E5B-8FEA-19AB29ACF4EB}"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591335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5F084B-EAA0-417F-9A97-ABDA0C88D93D}"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292930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3D549D-B869-46C1-BD94-ED7F8D79E8CF}"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79978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9EE507-1149-42E0-94D3-C6EFEB74988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682228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D2290B-74DC-4724-868D-DAFB927F60D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0214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5E88B8-2E7A-4798-AC9A-146F9A9B1163}" type="datetimeFigureOut">
              <a:rPr lang="en-US" smtClean="0"/>
              <a:t>8/14/2019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46E502-FDBB-45F2-A4C1-EACA3560D655}"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F290CB-0E2C-4E7A-BF71-473021507DD7}"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595517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634A00-0379-46E1-AF87-E3A3D19EFFC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232088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990A7C-2355-4DE7-916C-AFD0D6995A3A}"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464886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C3FF1D-867E-40D4-96F8-71C701E23A2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145209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158619-9724-4BF1-963E-F0B753FD59D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367648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11475A-89B6-4583-8994-89C45F53E6C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08672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CA6B8B-239A-4E5B-8FEA-19AB29ACF4EB}"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274550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5F084B-EAA0-417F-9A97-ABDA0C88D93D}"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643676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3D549D-B869-46C1-BD94-ED7F8D79E8CF}"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516065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9EE507-1149-42E0-94D3-C6EFEB74988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92708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E88B8-2E7A-4798-AC9A-146F9A9B1163}" type="datetimeFigureOut">
              <a:rPr lang="en-US" smtClean="0"/>
              <a:t>8/14/2019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46E502-FDBB-45F2-A4C1-EACA3560D655}"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D2290B-74DC-4724-868D-DAFB927F60D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084766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F290CB-0E2C-4E7A-BF71-473021507DD7}"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649786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634A00-0379-46E1-AF87-E3A3D19EFFC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228525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990A7C-2355-4DE7-916C-AFD0D6995A3A}"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877124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C3FF1D-867E-40D4-96F8-71C701E23A2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602122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158619-9724-4BF1-963E-F0B753FD59D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956279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11475A-89B6-4583-8994-89C45F53E6C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527516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CA6B8B-239A-4E5B-8FEA-19AB29ACF4EB}"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487857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5F084B-EAA0-417F-9A97-ABDA0C88D93D}"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271044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3D549D-B869-46C1-BD94-ED7F8D79E8CF}"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8851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5E88B8-2E7A-4798-AC9A-146F9A9B1163}" type="datetimeFigureOut">
              <a:rPr lang="en-US" smtClean="0"/>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46E502-FDBB-45F2-A4C1-EACA3560D655}"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9EE507-1149-42E0-94D3-C6EFEB74988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561293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D2290B-74DC-4724-868D-DAFB927F60D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298431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F290CB-0E2C-4E7A-BF71-473021507DD7}"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878278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634A00-0379-46E1-AF87-E3A3D19EFFC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684737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990A7C-2355-4DE7-916C-AFD0D6995A3A}"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479952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C3FF1D-867E-40D4-96F8-71C701E23A2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088549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158619-9724-4BF1-963E-F0B753FD59D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045764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11475A-89B6-4583-8994-89C45F53E6C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920835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CA6B8B-239A-4E5B-8FEA-19AB29ACF4EB}"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664325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5F084B-EAA0-417F-9A97-ABDA0C88D93D}"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4219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95E88B8-2E7A-4798-AC9A-146F9A9B1163}" type="datetimeFigureOut">
              <a:rPr lang="en-US" smtClean="0"/>
              <a:t>8/14/2019</a:t>
            </a:fld>
            <a:endParaRPr lang="en-US"/>
          </a:p>
        </p:txBody>
      </p:sp>
      <p:sp>
        <p:nvSpPr>
          <p:cNvPr id="9" name="Slide Number Placeholder 8"/>
          <p:cNvSpPr>
            <a:spLocks noGrp="1"/>
          </p:cNvSpPr>
          <p:nvPr>
            <p:ph type="sldNum" sz="quarter" idx="11"/>
          </p:nvPr>
        </p:nvSpPr>
        <p:spPr/>
        <p:txBody>
          <a:bodyPr/>
          <a:lstStyle/>
          <a:p>
            <a:fld id="{D346E502-FDBB-45F2-A4C1-EACA3560D65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3D549D-B869-46C1-BD94-ED7F8D79E8CF}"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515369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9EE507-1149-42E0-94D3-C6EFEB74988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891476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D2290B-74DC-4724-868D-DAFB927F60D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812961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F290CB-0E2C-4E7A-BF71-473021507DD7}"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305752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634A00-0379-46E1-AF87-E3A3D19EFFCE}"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365516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990A7C-2355-4DE7-916C-AFD0D6995A3A}"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036414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C3FF1D-867E-40D4-96F8-71C701E23A2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990218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158619-9724-4BF1-963E-F0B753FD59D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428911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11475A-89B6-4583-8994-89C45F53E6C3}"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229814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CA6B8B-239A-4E5B-8FEA-19AB29ACF4EB}"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60332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346E502-FDBB-45F2-A4C1-EACA3560D655}"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95E88B8-2E7A-4798-AC9A-146F9A9B1163}" type="datetimeFigureOut">
              <a:rPr lang="en-US" smtClean="0"/>
              <a:t>8/14/2019</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120FB5-D897-4B28-AC23-9E7AB6E244A2}"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4141244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120FB5-D897-4B28-AC23-9E7AB6E244A2}"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5803071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120FB5-D897-4B28-AC23-9E7AB6E244A2}"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7499563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120FB5-D897-4B28-AC23-9E7AB6E244A2}"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0268882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120FB5-D897-4B28-AC23-9E7AB6E244A2}"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0488428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120FB5-D897-4B28-AC23-9E7AB6E244A2}"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9286569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120FB5-D897-4B28-AC23-9E7AB6E244A2}"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5045272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120FB5-D897-4B28-AC23-9E7AB6E244A2}"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843760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120FB5-D897-4B28-AC23-9E7AB6E244A2}"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015311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120FB5-D897-4B28-AC23-9E7AB6E244A2}"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4217917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120FB5-D897-4B28-AC23-9E7AB6E244A2}"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271424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120FB5-D897-4B28-AC23-9E7AB6E244A2}"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3955465"/>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120FB5-D897-4B28-AC23-9E7AB6E244A2}"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505423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120FB5-D897-4B28-AC23-9E7AB6E244A2}"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3787519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120FB5-D897-4B28-AC23-9E7AB6E244A2}"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141103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120FB5-D897-4B28-AC23-9E7AB6E244A2}"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9103394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120FB5-D897-4B28-AC23-9E7AB6E244A2}"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5712332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120FB5-D897-4B28-AC23-9E7AB6E244A2}"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9678172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120FB5-D897-4B28-AC23-9E7AB6E244A2}"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6217389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www.google.com/url?sa=i&amp;source=images&amp;cd=&amp;ved=2ahUKEwiXiv-utsLcAhVskeAKHcAPAKEQjRx6BAgBEAU&amp;url=https://sites.google.com/site/georgiaregions/home&amp;psig=AOvVaw0djDDgH_uAolvLKXiRaePz&amp;ust=1532888910505868" TargetMode="External"/><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https://upload.wikimedia.org/wikipedia/commons/8/84/Cloudland_canyon_view.JPG" TargetMode="External"/><Relationship Id="rId1" Type="http://schemas.openxmlformats.org/officeDocument/2006/relationships/slideLayout" Target="../slideLayouts/slideLayout2.xml"/><Relationship Id="rId6" Type="http://schemas.openxmlformats.org/officeDocument/2006/relationships/hyperlink" Target="http://city.expert/georgia/lookout-mountain" TargetMode="External"/><Relationship Id="rId5" Type="http://schemas.openxmlformats.org/officeDocument/2006/relationships/image" Target="../media/image14.jpeg"/><Relationship Id="rId10" Type="http://schemas.microsoft.com/office/2007/relationships/hdphoto" Target="../media/hdphoto1.wdp"/><Relationship Id="rId4" Type="http://schemas.openxmlformats.org/officeDocument/2006/relationships/hyperlink" Target="https://www.abritel.fr/d/876/lookout-mountain" TargetMode="External"/><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hyperlink" Target="https://www.google.com/url?sa=i&amp;source=images&amp;cd=&amp;ved=2ahUKEwiXiv-utsLcAhVskeAKHcAPAKEQjRx6BAgBEAU&amp;url=https://sites.google.com/site/georgiaregions/home&amp;psig=AOvVaw0djDDgH_uAolvLKXiRaePz&amp;ust=1532888910505868" TargetMode="External"/><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https://upload.wikimedia.org/wikipedia/commons/8/84/Cloudland_canyon_view.JPG" TargetMode="External"/><Relationship Id="rId1" Type="http://schemas.openxmlformats.org/officeDocument/2006/relationships/slideLayout" Target="../slideLayouts/slideLayout2.xml"/><Relationship Id="rId6" Type="http://schemas.openxmlformats.org/officeDocument/2006/relationships/hyperlink" Target="http://city.expert/georgia/lookout-mountain" TargetMode="External"/><Relationship Id="rId5" Type="http://schemas.openxmlformats.org/officeDocument/2006/relationships/image" Target="../media/image14.jpeg"/><Relationship Id="rId10" Type="http://schemas.microsoft.com/office/2007/relationships/hdphoto" Target="../media/hdphoto1.wdp"/><Relationship Id="rId4" Type="http://schemas.openxmlformats.org/officeDocument/2006/relationships/hyperlink" Target="https://www.abritel.fr/d/876/lookout-mountain" TargetMode="Externa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7.png"/><Relationship Id="rId7" Type="http://schemas.openxmlformats.org/officeDocument/2006/relationships/hyperlink" Target="https://www.georgiaencyclopedia.org/articles/science-medicine/valley-and-ridge-geologic-province" TargetMode="External"/><Relationship Id="rId2" Type="http://schemas.openxmlformats.org/officeDocument/2006/relationships/hyperlink" Target="https://www.google.com/url?sa=i&amp;source=images&amp;cd=&amp;ved=2ahUKEwiXiv-utsLcAhVskeAKHcAPAKEQjRx6BAgBEAU&amp;url=https://sites.google.com/site/georgiaregions/home&amp;psig=AOvVaw0djDDgH_uAolvLKXiRaePz&amp;ust=1532888910505868"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www.tes.com/lessons/bg4VGGtFi0Gwrg/georgia" TargetMode="Externa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url?sa=i&amp;source=images&amp;cd=&amp;ved=2ahUKEwiXiv-utsLcAhVskeAKHcAPAKEQjRx6BAgBEAU&amp;url=https://sites.google.com/site/georgiaregions/home&amp;psig=AOvVaw0djDDgH_uAolvLKXiRaePz&amp;ust=1532888910505868" TargetMode="External"/><Relationship Id="rId2" Type="http://schemas.openxmlformats.org/officeDocument/2006/relationships/image" Target="../media/image19.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7.jpeg"/><Relationship Id="rId2" Type="http://schemas.openxmlformats.org/officeDocument/2006/relationships/hyperlink" Target="https://www.google.com/url?sa=i&amp;source=images&amp;cd=&amp;ved=2ahUKEwiXiv-utsLcAhVskeAKHcAPAKEQjRx6BAgBEAU&amp;url=https://sites.google.com/site/georgiaregions/home&amp;psig=AOvVaw0djDDgH_uAolvLKXiRaePz&amp;ust=1532888910505868" TargetMode="Externa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s://scholarblogs.emory.edu/landscapes/native-peoples-of-the-ridge-and-valley-region/" TargetMode="Externa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m/url?sa=i&amp;source=images&amp;cd=&amp;ved=2ahUKEwiXiv-utsLcAhVskeAKHcAPAKEQjRx6BAgBEAU&amp;url=https://sites.google.com/site/georgiaregions/home&amp;psig=AOvVaw0djDDgH_uAolvLKXiRaePz&amp;ust=1532888910505868"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m/url?sa=i&amp;source=images&amp;cd=&amp;ved=2ahUKEwiXiv-utsLcAhVskeAKHcAPAKEQjRx6BAgBEAU&amp;url=https://sites.google.com/site/georgiaregions/home&amp;psig=AOvVaw0djDDgH_uAolvLKXiRaePz&amp;ust=1532888910505868"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8" Type="http://schemas.openxmlformats.org/officeDocument/2006/relationships/hyperlink" Target="https://www.google.com/url?sa=i&amp;source=images&amp;cd=&amp;ved=2ahUKEwiXiv-utsLcAhVskeAKHcAPAKEQjRx6BAgBEAU&amp;url=https://sites.google.com/site/georgiaregions/home&amp;psig=AOvVaw0djDDgH_uAolvLKXiRaePz&amp;ust=1532888910505868" TargetMode="External"/><Relationship Id="rId3" Type="http://schemas.openxmlformats.org/officeDocument/2006/relationships/image" Target="../media/image29.jpeg"/><Relationship Id="rId7" Type="http://schemas.openxmlformats.org/officeDocument/2006/relationships/image" Target="../media/image31.jpeg"/><Relationship Id="rId2" Type="http://schemas.openxmlformats.org/officeDocument/2006/relationships/hyperlink" Target="https://www.pinterest.com/pin/480337116480734012/" TargetMode="External"/><Relationship Id="rId1" Type="http://schemas.openxmlformats.org/officeDocument/2006/relationships/slideLayout" Target="../slideLayouts/slideLayout2.xml"/><Relationship Id="rId6" Type="http://schemas.openxmlformats.org/officeDocument/2006/relationships/hyperlink" Target="https://www.youtube.com/watch?v=4L1qOvy18b4" TargetMode="External"/><Relationship Id="rId5" Type="http://schemas.openxmlformats.org/officeDocument/2006/relationships/image" Target="../media/image30.jpeg"/><Relationship Id="rId10" Type="http://schemas.microsoft.com/office/2007/relationships/hdphoto" Target="../media/hdphoto1.wdp"/><Relationship Id="rId4" Type="http://schemas.openxmlformats.org/officeDocument/2006/relationships/hyperlink" Target="https://milestepper.com/trips/Adam-Horton/2393-Appalachian-Trail-Hike-Summer-2015" TargetMode="Externa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8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0.xml"/><Relationship Id="rId1" Type="http://schemas.openxmlformats.org/officeDocument/2006/relationships/themeOverride" Target="../theme/themeOverride1.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m/url?sa=i&amp;source=images&amp;cd=&amp;ved=2ahUKEwiXiv-utsLcAhVskeAKHcAPAKEQjRx6BAgBEAU&amp;url=https://sites.google.com/site/georgiaregions/home&amp;psig=AOvVaw0djDDgH_uAolvLKXiRaePz&amp;ust=1532888910505868"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upload.wikimedia.org/wikipedia/commons/d/d1/Georgia_in_United_States.svg"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knowyourmeme.com/memes/easy-peasy-lemon-squeezy" TargetMode="External"/><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m/url?sa=i&amp;source=images&amp;cd=&amp;ved=2ahUKEwiXiv-utsLcAhVskeAKHcAPAKEQjRx6BAgBEAU&amp;url=https://sites.google.com/site/georgiaregions/home&amp;psig=AOvVaw0djDDgH_uAolvLKXiRaePz&amp;ust=1532888910505868"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hyperlink" Target="https://www.landthink.com/the-hobby-and-the-farm-small-acreage-livestock-producers/" TargetMode="External"/><Relationship Id="rId3" Type="http://schemas.openxmlformats.org/officeDocument/2006/relationships/image" Target="../media/image41.jpeg"/><Relationship Id="rId7" Type="http://schemas.openxmlformats.org/officeDocument/2006/relationships/image" Target="../media/image43.png"/><Relationship Id="rId12" Type="http://schemas.openxmlformats.org/officeDocument/2006/relationships/image" Target="../media/image45.jpeg"/><Relationship Id="rId2" Type="http://schemas.openxmlformats.org/officeDocument/2006/relationships/hyperlink" Target="https://www.pinterest.com/cwierwille/red-clay/" TargetMode="External"/><Relationship Id="rId1" Type="http://schemas.openxmlformats.org/officeDocument/2006/relationships/slideLayout" Target="../slideLayouts/slideLayout2.xml"/><Relationship Id="rId6" Type="http://schemas.openxmlformats.org/officeDocument/2006/relationships/hyperlink" Target="https://www.emaze.com/@ALTQQZIR" TargetMode="External"/><Relationship Id="rId11" Type="http://schemas.openxmlformats.org/officeDocument/2006/relationships/hyperlink" Target="https://www.farmflavor.com/georgia/georgia-ag-products/top-10-commodities-georgia/" TargetMode="External"/><Relationship Id="rId5" Type="http://schemas.openxmlformats.org/officeDocument/2006/relationships/image" Target="../media/image42.jpeg"/><Relationship Id="rId10" Type="http://schemas.openxmlformats.org/officeDocument/2006/relationships/image" Target="../media/image44.jpeg"/><Relationship Id="rId4" Type="http://schemas.openxmlformats.org/officeDocument/2006/relationships/hyperlink" Target="https://www.atlantaga.gov/" TargetMode="External"/><Relationship Id="rId9" Type="http://schemas.openxmlformats.org/officeDocument/2006/relationships/hyperlink" Target="https://www.onlyinyourstate.com/delaware/11-natural-wonders-in-delaware/" TargetMode="External"/><Relationship Id="rId14" Type="http://schemas.openxmlformats.org/officeDocument/2006/relationships/image" Target="../media/image46.jpeg"/></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105.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116.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m/url?sa=i&amp;source=images&amp;cd=&amp;ved=2ahUKEwiXiv-utsLcAhVskeAKHcAPAKEQjRx6BAgBEAU&amp;url=https://sites.google.com/site/georgiaregions/home&amp;psig=AOvVaw0djDDgH_uAolvLKXiRaePz&amp;ust=1532888910505868"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m/url?sa=i&amp;source=images&amp;cd=&amp;ved=2ahUKEwiXiv-utsLcAhVskeAKHcAPAKEQjRx6BAgBEAU&amp;url=https://sites.google.com/site/georgiaregions/home&amp;psig=AOvVaw0djDDgH_uAolvLKXiRaePz&amp;ust=1532888910505868" TargetMode="External"/><Relationship Id="rId1" Type="http://schemas.openxmlformats.org/officeDocument/2006/relationships/slideLayout" Target="../slideLayouts/slideLayout2.xml"/><Relationship Id="rId5" Type="http://schemas.openxmlformats.org/officeDocument/2006/relationships/image" Target="../media/image49.jpg"/><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7" Type="http://schemas.microsoft.com/office/2007/relationships/hdphoto" Target="../media/hdphoto1.wdp"/><Relationship Id="rId2" Type="http://schemas.openxmlformats.org/officeDocument/2006/relationships/hyperlink" Target="https://www.google.com/url?sa=i&amp;source=images&amp;cd=&amp;ved=2ahUKEwiZg-7vysLcAhWKd98KHVKKDAcQjRx6BAgBEAU&amp;url=https://sites.google.com/site/georgiaregions/coastalplain&amp;psig=AOvVaw2-0jI5I6awqsOHaN1nrNWn&amp;ust=1532894414138133"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google.com/url?sa=i&amp;source=images&amp;cd=&amp;ved=2ahUKEwiXiv-utsLcAhVskeAKHcAPAKEQjRx6BAgBEAU&amp;url=https://sites.google.com/site/georgiaregions/home&amp;psig=AOvVaw0djDDgH_uAolvLKXiRaePz&amp;ust=1532888910505868" TargetMode="External"/><Relationship Id="rId4" Type="http://schemas.microsoft.com/office/2007/relationships/hdphoto" Target="../media/hdphoto3.wdp"/></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google.com/url?sa=i&amp;source=images&amp;cd=&amp;ved=2ahUKEwiZg-7vysLcAhWKd98KHVKKDAcQjRx6BAgBEAU&amp;url=https://sites.google.com/site/georgiaregions/coastalplain&amp;psig=AOvVaw2-0jI5I6awqsOHaN1nrNWn&amp;ust=1532894414138133" TargetMode="External"/><Relationship Id="rId1" Type="http://schemas.openxmlformats.org/officeDocument/2006/relationships/slideLayout" Target="../slideLayouts/slideLayout2.xml"/><Relationship Id="rId4" Type="http://schemas.microsoft.com/office/2007/relationships/hdphoto" Target="../media/hdphoto3.wdp"/></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www.alamy.com/stock-photo-commercial-cabbage-field-coastal-plains-agriculture-douglass-georgia-33659737.html" TargetMode="External"/><Relationship Id="rId3" Type="http://schemas.openxmlformats.org/officeDocument/2006/relationships/image" Target="../media/image52.jpeg"/><Relationship Id="rId7" Type="http://schemas.openxmlformats.org/officeDocument/2006/relationships/image" Target="../media/image54.jpeg"/><Relationship Id="rId2" Type="http://schemas.openxmlformats.org/officeDocument/2006/relationships/hyperlink" Target="https://www.myajc.com/barrier-islands-map/" TargetMode="External"/><Relationship Id="rId1" Type="http://schemas.openxmlformats.org/officeDocument/2006/relationships/slideLayout" Target="../slideLayouts/slideLayout7.xml"/><Relationship Id="rId6" Type="http://schemas.openxmlformats.org/officeDocument/2006/relationships/hyperlink" Target="https://georgiainfo.galileo.usg.edu/topics/geography/gallery/coastal-plain-province/coastal-plain-province-agriculture" TargetMode="External"/><Relationship Id="rId11" Type="http://schemas.openxmlformats.org/officeDocument/2006/relationships/image" Target="../media/image56.jpeg"/><Relationship Id="rId5" Type="http://schemas.openxmlformats.org/officeDocument/2006/relationships/image" Target="../media/image53.jpeg"/><Relationship Id="rId10" Type="http://schemas.openxmlformats.org/officeDocument/2006/relationships/hyperlink" Target="https://www.georgiaencyclopedia.org/articles/geography-environment/lower-coastal-plain-and-coastal-islands" TargetMode="External"/><Relationship Id="rId4" Type="http://schemas.openxmlformats.org/officeDocument/2006/relationships/hyperlink" Target="https://www.google.com/url?sa=i&amp;source=images&amp;cd=&amp;ved=2ahUKEwjjv6-S08LcAhWwT98KHS_ACu4QjRx6BAgBEAU&amp;url=https://www.youtube.com/watch?v%3D83xz7LX7gWQ&amp;psig=AOvVaw11NkTSFNwawv1ihsb4L1kc&amp;ust=1532896644101665" TargetMode="External"/><Relationship Id="rId9" Type="http://schemas.openxmlformats.org/officeDocument/2006/relationships/image" Target="../media/image55.jpe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hyperlink" Target="https://knowyourmeme.com/memes/easy-peasy-lemon-squeezy"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google.com/url?sa=i&amp;source=images&amp;cd=&amp;ved=2ahUKEwiZg-7vysLcAhWKd98KHVKKDAcQjRx6BAgBEAU&amp;url=https://sites.google.com/site/georgiaregions/coastalplain&amp;psig=AOvVaw2-0jI5I6awqsOHaN1nrNWn&amp;ust=1532894414138133" TargetMode="External"/><Relationship Id="rId1" Type="http://schemas.openxmlformats.org/officeDocument/2006/relationships/slideLayout" Target="../slideLayouts/slideLayout2.xml"/><Relationship Id="rId4" Type="http://schemas.microsoft.com/office/2007/relationships/hdphoto" Target="../media/hdphoto3.wdp"/></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128.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139.xml"/></Relationships>
</file>

<file path=ppt/slides/_rels/slide5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6.xml"/><Relationship Id="rId1" Type="http://schemas.openxmlformats.org/officeDocument/2006/relationships/slideLayout" Target="../slideLayouts/slideLayout150.xml"/></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7.xml"/><Relationship Id="rId1" Type="http://schemas.openxmlformats.org/officeDocument/2006/relationships/slideLayout" Target="../slideLayouts/slideLayout161.xml"/></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8.xml"/><Relationship Id="rId1" Type="http://schemas.openxmlformats.org/officeDocument/2006/relationships/slideLayout" Target="../slideLayouts/slideLayout172.xml"/></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9.xml"/><Relationship Id="rId1" Type="http://schemas.openxmlformats.org/officeDocument/2006/relationships/slideLayout" Target="../slideLayouts/slideLayout183.xml"/></Relationships>
</file>

<file path=ppt/slides/_rels/slide5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0.xml"/><Relationship Id="rId1" Type="http://schemas.openxmlformats.org/officeDocument/2006/relationships/slideLayout" Target="../slideLayouts/slideLayout194.xml"/></Relationships>
</file>

<file path=ppt/slides/_rels/slide5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1.xml"/><Relationship Id="rId1" Type="http://schemas.openxmlformats.org/officeDocument/2006/relationships/slideLayout" Target="../slideLayouts/slideLayout205.xml"/></Relationships>
</file>

<file path=ppt/slides/_rels/slide5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2.xml"/><Relationship Id="rId1" Type="http://schemas.openxmlformats.org/officeDocument/2006/relationships/slideLayout" Target="../slideLayouts/slideLayout2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google.com/url?sa=i&amp;source=images&amp;cd=&amp;ved=2ahUKEwiZg-7vysLcAhWKd98KHVKKDAcQjRx6BAgBEAU&amp;url=https://sites.google.com/site/georgiaregions/coastalplain&amp;psig=AOvVaw2-0jI5I6awqsOHaN1nrNWn&amp;ust=1532894414138133" TargetMode="External"/><Relationship Id="rId1" Type="http://schemas.openxmlformats.org/officeDocument/2006/relationships/slideLayout" Target="../slideLayouts/slideLayout2.xml"/><Relationship Id="rId4" Type="http://schemas.microsoft.com/office/2007/relationships/hdphoto" Target="../media/hdphoto3.wdp"/></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google.com/url?sa=i&amp;source=images&amp;cd=&amp;ved=2ahUKEwiZg-7vysLcAhWKd98KHVKKDAcQjRx6BAgBEAU&amp;url=https://sites.google.com/site/georgiaregions/coastalplain&amp;psig=AOvVaw2-0jI5I6awqsOHaN1nrNWn&amp;ust=1532894414138133" TargetMode="External"/><Relationship Id="rId1" Type="http://schemas.openxmlformats.org/officeDocument/2006/relationships/slideLayout" Target="../slideLayouts/slideLayout2.xml"/><Relationship Id="rId4" Type="http://schemas.microsoft.com/office/2007/relationships/hdphoto" Target="../media/hdphoto3.wdp"/></Relationships>
</file>

<file path=ppt/slides/_rels/slide6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profitablespeech.com/2017/06/are-you-paying-attention/"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profitablespeech.com/2017/06/are-you-paying-attent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m/url?sa=i&amp;source=images&amp;cd=&amp;ved=2ahUKEwiXiv-utsLcAhVskeAKHcAPAKEQjRx6BAgBEAU&amp;url=https://sites.google.com/site/georgiaregions/home&amp;psig=AOvVaw0djDDgH_uAolvLKXiRaePz&amp;ust=1532888910505868"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m/url?sa=i&amp;source=images&amp;cd=&amp;ved=2ahUKEwiXiv-utsLcAhVskeAKHcAPAKEQjRx6BAgBEAU&amp;url=https://sites.google.com/site/georgiaregions/home&amp;psig=AOvVaw0djDDgH_uAolvLKXiRaePz&amp;ust=1532888910505868"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Georgia’s Geography</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6577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hangglider lookout m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1534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722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cloudland cany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83820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210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lookout mountai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254000"/>
            <a:ext cx="47625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820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RockCitySevenStates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0"/>
            <a:ext cx="86106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899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620000" cy="1143000"/>
          </a:xfrm>
        </p:spPr>
        <p:txBody>
          <a:bodyPr/>
          <a:lstStyle/>
          <a:p>
            <a:r>
              <a:rPr lang="en-US" dirty="0"/>
              <a:t>Remember</a:t>
            </a:r>
          </a:p>
        </p:txBody>
      </p:sp>
      <p:sp>
        <p:nvSpPr>
          <p:cNvPr id="3" name="Content Placeholder 2"/>
          <p:cNvSpPr>
            <a:spLocks noGrp="1"/>
          </p:cNvSpPr>
          <p:nvPr>
            <p:ph idx="1"/>
          </p:nvPr>
        </p:nvSpPr>
        <p:spPr>
          <a:xfrm>
            <a:off x="533400" y="1219200"/>
            <a:ext cx="7620000" cy="4800600"/>
          </a:xfrm>
        </p:spPr>
        <p:txBody>
          <a:bodyPr/>
          <a:lstStyle/>
          <a:p>
            <a:r>
              <a:rPr lang="en-US" dirty="0"/>
              <a:t>Smallest region</a:t>
            </a:r>
          </a:p>
          <a:p>
            <a:r>
              <a:rPr lang="en-US" dirty="0"/>
              <a:t>TAG Corner (the “A” can stand for Alabama or you can remember “Appalachian”)</a:t>
            </a:r>
          </a:p>
          <a:p>
            <a:r>
              <a:rPr lang="en-US" dirty="0"/>
              <a:t>Colder temps due to northern location and higher elevation</a:t>
            </a:r>
          </a:p>
          <a:p>
            <a:r>
              <a:rPr lang="en-US" dirty="0"/>
              <a:t>Poor soil, some corn and soybeans grown</a:t>
            </a:r>
          </a:p>
          <a:p>
            <a:r>
              <a:rPr lang="en-US" dirty="0"/>
              <a:t>Tourism, forestry, coal (only source of coal in GA), limestone</a:t>
            </a:r>
          </a:p>
          <a:p>
            <a:r>
              <a:rPr lang="en-US" dirty="0"/>
              <a:t>Cloudland Canyon and Lookout Mountain. Caves.</a:t>
            </a:r>
          </a:p>
        </p:txBody>
      </p:sp>
      <p:pic>
        <p:nvPicPr>
          <p:cNvPr id="3075" name="Picture 3" descr="File:Cloudland canyon view.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267200"/>
            <a:ext cx="3138897" cy="209129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Related imag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5343325"/>
            <a:ext cx="2895600" cy="130492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Image result for lookout mountain georgia">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8200" y="4367514"/>
            <a:ext cx="2438400" cy="1628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appalachian plateau region">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2667" b="91667" l="0" r="98750">
                        <a14:backgroundMark x1="61250" y1="15833" x2="99500" y2="55167"/>
                        <a14:backgroundMark x1="60500" y1="17000" x2="55000" y2="12167"/>
                      </a14:backgroundRemoval>
                    </a14:imgEffect>
                  </a14:imgLayer>
                </a14:imgProps>
              </a:ext>
              <a:ext uri="{28A0092B-C50C-407E-A947-70E740481C1C}">
                <a14:useLocalDpi xmlns:a14="http://schemas.microsoft.com/office/drawing/2010/main" val="0"/>
              </a:ext>
            </a:extLst>
          </a:blip>
          <a:srcRect/>
          <a:stretch>
            <a:fillRect/>
          </a:stretch>
        </p:blipFill>
        <p:spPr bwMode="auto">
          <a:xfrm>
            <a:off x="7589520" y="-182880"/>
            <a:ext cx="1600200" cy="21870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10300" y="115669"/>
            <a:ext cx="1485900" cy="646331"/>
          </a:xfrm>
          <a:prstGeom prst="rect">
            <a:avLst/>
          </a:prstGeom>
          <a:noFill/>
        </p:spPr>
        <p:txBody>
          <a:bodyPr wrap="square" rtlCol="0">
            <a:spAutoFit/>
          </a:bodyPr>
          <a:lstStyle/>
          <a:p>
            <a:r>
              <a:rPr lang="en-US" dirty="0">
                <a:solidFill>
                  <a:srgbClr val="FF0000"/>
                </a:solidFill>
              </a:rPr>
              <a:t>Smallest region!</a:t>
            </a:r>
          </a:p>
        </p:txBody>
      </p:sp>
      <p:cxnSp>
        <p:nvCxnSpPr>
          <p:cNvPr id="9" name="Straight Arrow Connector 8"/>
          <p:cNvCxnSpPr/>
          <p:nvPr/>
        </p:nvCxnSpPr>
        <p:spPr>
          <a:xfrm flipV="1">
            <a:off x="7124700" y="228600"/>
            <a:ext cx="495300" cy="2102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006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7620000" cy="4800600"/>
          </a:xfrm>
        </p:spPr>
        <p:txBody>
          <a:bodyPr>
            <a:normAutofit/>
          </a:bodyPr>
          <a:lstStyle/>
          <a:p>
            <a:r>
              <a:rPr lang="en-US" sz="2800" b="1" dirty="0"/>
              <a:t>I told my </a:t>
            </a:r>
            <a:r>
              <a:rPr lang="en-US" sz="2800" b="1" dirty="0" smtClean="0"/>
              <a:t>friend </a:t>
            </a:r>
            <a:r>
              <a:rPr lang="en-US" sz="2800" b="1" dirty="0"/>
              <a:t>not to go hiking with a serial killer – or at least not on the same walking </a:t>
            </a:r>
            <a:r>
              <a:rPr lang="en-US" sz="2800" b="1" dirty="0" smtClean="0"/>
              <a:t>trail </a:t>
            </a:r>
            <a:r>
              <a:rPr lang="en-US" sz="2800" b="1" dirty="0"/>
              <a:t>as me. In the end he took the psychopath.</a:t>
            </a:r>
          </a:p>
        </p:txBody>
      </p:sp>
      <p:pic>
        <p:nvPicPr>
          <p:cNvPr id="3075" name="Picture 3" descr="File:Cloudland canyon view.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267200"/>
            <a:ext cx="3138897" cy="209129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Related imag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5343325"/>
            <a:ext cx="2895600" cy="130492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Image result for lookout mountain georgia">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8200" y="4367514"/>
            <a:ext cx="2438400" cy="1628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appalachian plateau region">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2667" b="91667" l="0" r="98750">
                        <a14:backgroundMark x1="61250" y1="15833" x2="99500" y2="55167"/>
                        <a14:backgroundMark x1="60500" y1="17000" x2="55000" y2="12167"/>
                      </a14:backgroundRemoval>
                    </a14:imgEffect>
                  </a14:imgLayer>
                </a14:imgProps>
              </a:ext>
              <a:ext uri="{28A0092B-C50C-407E-A947-70E740481C1C}">
                <a14:useLocalDpi xmlns:a14="http://schemas.microsoft.com/office/drawing/2010/main" val="0"/>
              </a:ext>
            </a:extLst>
          </a:blip>
          <a:srcRect/>
          <a:stretch>
            <a:fillRect/>
          </a:stretch>
        </p:blipFill>
        <p:spPr bwMode="auto">
          <a:xfrm>
            <a:off x="7589520" y="-182880"/>
            <a:ext cx="1600200" cy="21870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10300" y="115669"/>
            <a:ext cx="1485900" cy="646331"/>
          </a:xfrm>
          <a:prstGeom prst="rect">
            <a:avLst/>
          </a:prstGeom>
          <a:noFill/>
        </p:spPr>
        <p:txBody>
          <a:bodyPr wrap="square" rtlCol="0">
            <a:spAutoFit/>
          </a:bodyPr>
          <a:lstStyle/>
          <a:p>
            <a:r>
              <a:rPr lang="en-US" dirty="0">
                <a:solidFill>
                  <a:srgbClr val="FF0000"/>
                </a:solidFill>
              </a:rPr>
              <a:t>Smallest region!</a:t>
            </a:r>
          </a:p>
        </p:txBody>
      </p:sp>
      <p:cxnSp>
        <p:nvCxnSpPr>
          <p:cNvPr id="9" name="Straight Arrow Connector 8"/>
          <p:cNvCxnSpPr/>
          <p:nvPr/>
        </p:nvCxnSpPr>
        <p:spPr>
          <a:xfrm flipV="1">
            <a:off x="7124700" y="228600"/>
            <a:ext cx="495300" cy="2102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790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0"/>
            <a:ext cx="5978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noChangeArrowheads="1"/>
          </p:cNvSpPr>
          <p:nvPr>
            <p:ph type="title" idx="4294967295"/>
          </p:nvPr>
        </p:nvSpPr>
        <p:spPr>
          <a:xfrm>
            <a:off x="2819400" y="5715000"/>
            <a:ext cx="3505200" cy="1143000"/>
          </a:xfrm>
        </p:spPr>
        <p:txBody>
          <a:bodyPr/>
          <a:lstStyle/>
          <a:p>
            <a:pPr eaLnBrk="1" hangingPunct="1"/>
            <a:r>
              <a:rPr lang="en-US" altLang="en-US" smtClean="0">
                <a:solidFill>
                  <a:schemeClr val="bg1"/>
                </a:solidFill>
              </a:rPr>
              <a:t>Georgia</a:t>
            </a:r>
          </a:p>
        </p:txBody>
      </p:sp>
      <p:sp>
        <p:nvSpPr>
          <p:cNvPr id="27652" name="Text Box 4"/>
          <p:cNvSpPr txBox="1">
            <a:spLocks noChangeArrowheads="1"/>
          </p:cNvSpPr>
          <p:nvPr/>
        </p:nvSpPr>
        <p:spPr bwMode="auto">
          <a:xfrm>
            <a:off x="3276600" y="1905000"/>
            <a:ext cx="1828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spcBef>
                <a:spcPct val="50000"/>
              </a:spcBef>
            </a:pPr>
            <a:endParaRPr lang="en-US" altLang="en-US"/>
          </a:p>
        </p:txBody>
      </p:sp>
      <p:sp>
        <p:nvSpPr>
          <p:cNvPr id="27653" name="Text Box 5"/>
          <p:cNvSpPr txBox="1">
            <a:spLocks noChangeArrowheads="1"/>
          </p:cNvSpPr>
          <p:nvPr/>
        </p:nvSpPr>
        <p:spPr bwMode="auto">
          <a:xfrm>
            <a:off x="2743200" y="1600200"/>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eaLnBrk="1" hangingPunct="1">
              <a:spcBef>
                <a:spcPct val="50000"/>
              </a:spcBef>
            </a:pPr>
            <a:r>
              <a:rPr lang="en-US" altLang="en-US" sz="2000">
                <a:solidFill>
                  <a:schemeClr val="bg1"/>
                </a:solidFill>
              </a:rPr>
              <a:t>Ridge and Valley</a:t>
            </a:r>
          </a:p>
        </p:txBody>
      </p:sp>
      <p:sp>
        <p:nvSpPr>
          <p:cNvPr id="27654" name="Line 6"/>
          <p:cNvSpPr>
            <a:spLocks noChangeShapeType="1"/>
          </p:cNvSpPr>
          <p:nvPr/>
        </p:nvSpPr>
        <p:spPr bwMode="auto">
          <a:xfrm flipH="1" flipV="1">
            <a:off x="2895600" y="1143000"/>
            <a:ext cx="76200" cy="3810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775462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62251"/>
          </a:xfrm>
        </p:spPr>
        <p:txBody>
          <a:bodyPr/>
          <a:lstStyle/>
          <a:p>
            <a:r>
              <a:rPr lang="en-US" dirty="0"/>
              <a:t>Valley and Ridge Region</a:t>
            </a:r>
          </a:p>
        </p:txBody>
      </p:sp>
      <p:sp>
        <p:nvSpPr>
          <p:cNvPr id="3" name="Content Placeholder 2"/>
          <p:cNvSpPr>
            <a:spLocks noGrp="1"/>
          </p:cNvSpPr>
          <p:nvPr>
            <p:ph idx="1"/>
          </p:nvPr>
        </p:nvSpPr>
        <p:spPr>
          <a:xfrm>
            <a:off x="0" y="1600200"/>
            <a:ext cx="8686800" cy="4800600"/>
          </a:xfrm>
        </p:spPr>
        <p:txBody>
          <a:bodyPr>
            <a:noAutofit/>
          </a:bodyPr>
          <a:lstStyle/>
          <a:p>
            <a:r>
              <a:rPr lang="en-US" sz="2600" dirty="0"/>
              <a:t>LOCATION: </a:t>
            </a:r>
            <a:r>
              <a:rPr lang="en-US" sz="2600" b="1" dirty="0"/>
              <a:t>northern GA</a:t>
            </a:r>
            <a:r>
              <a:rPr lang="en-US" sz="2600" dirty="0"/>
              <a:t>, this region lies </a:t>
            </a:r>
            <a:r>
              <a:rPr lang="en-US" sz="2600" b="1" dirty="0"/>
              <a:t>between the Appalachian Plateau region and the Blue Ridge region. </a:t>
            </a:r>
          </a:p>
          <a:p>
            <a:r>
              <a:rPr lang="en-US" sz="2600" dirty="0"/>
              <a:t>PHYSICAL CHARACTERISTICS: </a:t>
            </a:r>
            <a:r>
              <a:rPr lang="en-US" sz="2600" b="1" dirty="0"/>
              <a:t>Long, parallel ridges </a:t>
            </a:r>
            <a:r>
              <a:rPr lang="en-US" sz="2600" dirty="0"/>
              <a:t>(layers of rock) </a:t>
            </a:r>
            <a:r>
              <a:rPr lang="en-US" sz="2600" b="1" dirty="0"/>
              <a:t>separated by wide, fertile valleys. </a:t>
            </a:r>
            <a:endParaRPr lang="en-US" sz="2600" dirty="0"/>
          </a:p>
          <a:p>
            <a:r>
              <a:rPr lang="en-US" sz="2600" dirty="0"/>
              <a:t>CLIMATE: The climate of this region has </a:t>
            </a:r>
            <a:r>
              <a:rPr lang="en-US" sz="2600" b="1" dirty="0"/>
              <a:t>cooler temperatures due to its higher elevation and northern latitude</a:t>
            </a:r>
            <a:r>
              <a:rPr lang="en-US" sz="2600" dirty="0"/>
              <a:t>. </a:t>
            </a:r>
            <a:r>
              <a:rPr lang="en-US" sz="2600" b="1" dirty="0"/>
              <a:t>Some snow and ice in </a:t>
            </a:r>
            <a:r>
              <a:rPr lang="en-US" sz="2600" b="1" dirty="0" smtClean="0"/>
              <a:t>winter. Summers can get warm</a:t>
            </a:r>
            <a:r>
              <a:rPr lang="en-US" sz="2800" b="1" dirty="0" smtClean="0"/>
              <a:t>.</a:t>
            </a:r>
            <a:endParaRPr lang="en-US" sz="2800" b="1" dirty="0"/>
          </a:p>
        </p:txBody>
      </p:sp>
      <p:pic>
        <p:nvPicPr>
          <p:cNvPr id="4" name="Picture 2" descr="Image result for appalachian plateau region">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2667" b="91667" l="0" r="98750">
                        <a14:backgroundMark x1="61250" y1="15833" x2="99500" y2="55167"/>
                        <a14:backgroundMark x1="60500" y1="17000" x2="55000" y2="12167"/>
                      </a14:backgroundRemoval>
                    </a14:imgEffect>
                  </a14:imgLayer>
                </a14:imgProps>
              </a:ext>
              <a:ext uri="{28A0092B-C50C-407E-A947-70E740481C1C}">
                <a14:useLocalDpi xmlns:a14="http://schemas.microsoft.com/office/drawing/2010/main" val="0"/>
              </a:ext>
            </a:extLst>
          </a:blip>
          <a:srcRect/>
          <a:stretch>
            <a:fillRect/>
          </a:stretch>
        </p:blipFill>
        <p:spPr bwMode="auto">
          <a:xfrm>
            <a:off x="7589520" y="-182880"/>
            <a:ext cx="1600200" cy="21870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10300" y="115669"/>
            <a:ext cx="1485900" cy="584775"/>
          </a:xfrm>
          <a:prstGeom prst="rect">
            <a:avLst/>
          </a:prstGeom>
          <a:noFill/>
        </p:spPr>
        <p:txBody>
          <a:bodyPr wrap="square" rtlCol="0">
            <a:spAutoFit/>
          </a:bodyPr>
          <a:lstStyle/>
          <a:p>
            <a:r>
              <a:rPr lang="en-US" sz="1600" dirty="0">
                <a:solidFill>
                  <a:srgbClr val="FF0000"/>
                </a:solidFill>
              </a:rPr>
              <a:t>B/w App. Plat. And B. Ridge!</a:t>
            </a:r>
          </a:p>
        </p:txBody>
      </p:sp>
      <p:cxnSp>
        <p:nvCxnSpPr>
          <p:cNvPr id="7" name="Straight Arrow Connector 6"/>
          <p:cNvCxnSpPr/>
          <p:nvPr/>
        </p:nvCxnSpPr>
        <p:spPr>
          <a:xfrm flipV="1">
            <a:off x="7391400" y="359508"/>
            <a:ext cx="457200" cy="40249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descr="Image result for ridge and valley  georgi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7650" y="4840060"/>
            <a:ext cx="289560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ridge and valley  georgia">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7800" y="4944836"/>
            <a:ext cx="2286000" cy="1714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257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Valley and Ridge Region</a:t>
            </a:r>
          </a:p>
        </p:txBody>
      </p:sp>
      <p:sp>
        <p:nvSpPr>
          <p:cNvPr id="3" name="Content Placeholder 2"/>
          <p:cNvSpPr>
            <a:spLocks noGrp="1"/>
          </p:cNvSpPr>
          <p:nvPr>
            <p:ph idx="1"/>
          </p:nvPr>
        </p:nvSpPr>
        <p:spPr>
          <a:xfrm>
            <a:off x="15240" y="1221105"/>
            <a:ext cx="8138160" cy="4800600"/>
          </a:xfrm>
        </p:spPr>
        <p:txBody>
          <a:bodyPr>
            <a:normAutofit/>
          </a:bodyPr>
          <a:lstStyle/>
          <a:p>
            <a:r>
              <a:rPr lang="en-US" sz="2800" dirty="0"/>
              <a:t>AGRICULTURE: Approximately 4% of the </a:t>
            </a:r>
            <a:r>
              <a:rPr lang="en-US" sz="2800" b="1" dirty="0"/>
              <a:t>valleys</a:t>
            </a:r>
            <a:r>
              <a:rPr lang="en-US" sz="2800" dirty="0"/>
              <a:t> are </a:t>
            </a:r>
            <a:r>
              <a:rPr lang="en-US" sz="2800" b="1" dirty="0"/>
              <a:t>farmed and used as pastures</a:t>
            </a:r>
            <a:r>
              <a:rPr lang="en-US" sz="2800" dirty="0"/>
              <a:t>. Crops include </a:t>
            </a:r>
            <a:r>
              <a:rPr lang="en-US" sz="2800" b="1" dirty="0"/>
              <a:t>corn, soybeans, wheat and cotton</a:t>
            </a:r>
            <a:r>
              <a:rPr lang="en-US" sz="2800" dirty="0"/>
              <a:t>. </a:t>
            </a:r>
            <a:r>
              <a:rPr lang="en-US" sz="2800" b="1" dirty="0"/>
              <a:t>Hardwood and pine timber </a:t>
            </a:r>
            <a:r>
              <a:rPr lang="en-US" sz="2800" dirty="0"/>
              <a:t>is harvested as well. </a:t>
            </a:r>
          </a:p>
          <a:p>
            <a:r>
              <a:rPr lang="en-US" sz="2800" dirty="0"/>
              <a:t>ECONOMIC CONTRIBUTIONS: </a:t>
            </a:r>
            <a:r>
              <a:rPr lang="en-US" sz="2800" b="1" dirty="0"/>
              <a:t>Textiles and carpets</a:t>
            </a:r>
            <a:r>
              <a:rPr lang="en-US" sz="2800" dirty="0"/>
              <a:t> are produced in this region. Some </a:t>
            </a:r>
            <a:r>
              <a:rPr lang="en-US" sz="2800" b="1" dirty="0"/>
              <a:t>mining</a:t>
            </a:r>
            <a:r>
              <a:rPr lang="en-US" sz="2800" dirty="0"/>
              <a:t>.</a:t>
            </a:r>
          </a:p>
          <a:p>
            <a:r>
              <a:rPr lang="en-US" sz="2800" dirty="0"/>
              <a:t>FEATURES: </a:t>
            </a:r>
            <a:r>
              <a:rPr lang="en-US" sz="2800" b="1" dirty="0"/>
              <a:t>Dalton, Georgia is the “carpet capital of the world.”</a:t>
            </a:r>
            <a:r>
              <a:rPr lang="en-US" sz="2800" dirty="0"/>
              <a:t> Numerous </a:t>
            </a:r>
            <a:r>
              <a:rPr lang="en-US" sz="2800" b="1" dirty="0"/>
              <a:t>caves.</a:t>
            </a:r>
            <a:endParaRPr lang="en-US" sz="2800" dirty="0"/>
          </a:p>
        </p:txBody>
      </p:sp>
      <p:pic>
        <p:nvPicPr>
          <p:cNvPr id="5122" name="Picture 2" descr="Dalton Georgia Carpet Capital Www Allaboutyouth 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010150"/>
            <a:ext cx="4560494" cy="18478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appalachian plateau region">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2667" b="91667" l="0" r="98750">
                        <a14:backgroundMark x1="61250" y1="15833" x2="99500" y2="55167"/>
                        <a14:backgroundMark x1="60500" y1="17000" x2="55000" y2="12167"/>
                      </a14:backgroundRemoval>
                    </a14:imgEffect>
                  </a14:imgLayer>
                </a14:imgProps>
              </a:ext>
              <a:ext uri="{28A0092B-C50C-407E-A947-70E740481C1C}">
                <a14:useLocalDpi xmlns:a14="http://schemas.microsoft.com/office/drawing/2010/main" val="0"/>
              </a:ext>
            </a:extLst>
          </a:blip>
          <a:srcRect/>
          <a:stretch>
            <a:fillRect/>
          </a:stretch>
        </p:blipFill>
        <p:spPr bwMode="auto">
          <a:xfrm>
            <a:off x="7696200" y="-228600"/>
            <a:ext cx="1600200" cy="2187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259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cviog.uga.edu/Projects/gainfo/photogallery/images/ridgevalle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713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SS8G1 Describe Georgia’s geography and climate. </a:t>
            </a:r>
          </a:p>
          <a:p>
            <a:r>
              <a:rPr lang="en-US" dirty="0"/>
              <a:t>a. Locate Georgia in relation to region, nation, continent, and hemispheres</a:t>
            </a:r>
          </a:p>
        </p:txBody>
      </p:sp>
    </p:spTree>
    <p:extLst>
      <p:ext uri="{BB962C8B-B14F-4D97-AF65-F5344CB8AC3E}">
        <p14:creationId xmlns:p14="http://schemas.microsoft.com/office/powerpoint/2010/main" val="2713519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029200" y="1981200"/>
            <a:ext cx="3733800" cy="1676400"/>
          </a:xfrm>
          <a:ln>
            <a:miter lim="800000"/>
            <a:headEnd/>
            <a:tailEnd/>
          </a:ln>
          <a:extLst/>
        </p:spPr>
        <p:txBody>
          <a:bodyPr rtlCol="0">
            <a:normAutofit/>
            <a:scene3d>
              <a:camera prst="orthographicFront"/>
              <a:lightRig rig="soft" dir="t"/>
            </a:scene3d>
            <a:sp3d prstMaterial="softEdge">
              <a:bevelT w="25400" h="25400"/>
            </a:sp3d>
          </a:bodyPr>
          <a:lstStyle/>
          <a:p>
            <a:pPr eaLnBrk="1" fontAlgn="auto" hangingPunct="1">
              <a:spcAft>
                <a:spcPts val="0"/>
              </a:spcAft>
              <a:defRPr/>
            </a:pPr>
            <a:r>
              <a:rPr lang="en-US" sz="4100" b="1" kern="1200" dirty="0">
                <a:effectLst>
                  <a:outerShdw blurRad="31750" dist="25400" dir="5400000" algn="tl" rotWithShape="0">
                    <a:srgbClr val="000000">
                      <a:alpha val="25000"/>
                    </a:srgbClr>
                  </a:outerShdw>
                </a:effectLst>
              </a:rPr>
              <a:t>Berry College Water Mill</a:t>
            </a:r>
          </a:p>
        </p:txBody>
      </p:sp>
      <p:pic>
        <p:nvPicPr>
          <p:cNvPr id="31747" name="Picture 2" descr="http://www.cviog.uga.edu/Projects/gainfo/photogallery/images/berrywatermill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3"/>
            <a:ext cx="4953000" cy="68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514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cviog.uga.edu/Projects/gainfo/photogallery/images/ridgevalley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idx="4294967295"/>
          </p:nvPr>
        </p:nvSpPr>
        <p:spPr>
          <a:xfrm>
            <a:off x="457200" y="274638"/>
            <a:ext cx="8229600" cy="1143000"/>
          </a:xfrm>
          <a:ln>
            <a:miter lim="800000"/>
            <a:headEnd/>
            <a:tailEnd/>
          </a:ln>
          <a:extLst/>
        </p:spPr>
        <p:txBody>
          <a:bodyPr rtlCol="0">
            <a:normAutofit fontScale="90000"/>
            <a:scene3d>
              <a:camera prst="orthographicFront"/>
              <a:lightRig rig="soft" dir="t"/>
            </a:scene3d>
            <a:sp3d prstMaterial="softEdge">
              <a:bevelT w="25400" h="25400"/>
            </a:sp3d>
          </a:bodyPr>
          <a:lstStyle/>
          <a:p>
            <a:pPr eaLnBrk="1" fontAlgn="auto" hangingPunct="1">
              <a:spcAft>
                <a:spcPts val="0"/>
              </a:spcAft>
              <a:defRPr/>
            </a:pPr>
            <a:r>
              <a:rPr lang="en-US" sz="4100" b="1" kern="1200" dirty="0">
                <a:effectLst>
                  <a:outerShdw blurRad="31750" dist="25400" dir="5400000" algn="tl" rotWithShape="0">
                    <a:srgbClr val="000000">
                      <a:alpha val="25000"/>
                    </a:srgbClr>
                  </a:outerShdw>
                </a:effectLst>
              </a:rPr>
              <a:t>Johns Mountain </a:t>
            </a:r>
            <a:br>
              <a:rPr lang="en-US" sz="4100" b="1" kern="1200" dirty="0">
                <a:effectLst>
                  <a:outerShdw blurRad="31750" dist="25400" dir="5400000" algn="tl" rotWithShape="0">
                    <a:srgbClr val="000000">
                      <a:alpha val="25000"/>
                    </a:srgbClr>
                  </a:outerShdw>
                </a:effectLst>
              </a:rPr>
            </a:br>
            <a:r>
              <a:rPr lang="en-US" sz="4100" b="1" kern="1200" dirty="0">
                <a:effectLst>
                  <a:outerShdw blurRad="31750" dist="25400" dir="5400000" algn="tl" rotWithShape="0">
                    <a:srgbClr val="000000">
                      <a:alpha val="25000"/>
                    </a:srgbClr>
                  </a:outerShdw>
                </a:effectLst>
              </a:rPr>
              <a:t>Northeast Floyd County</a:t>
            </a:r>
          </a:p>
        </p:txBody>
      </p:sp>
    </p:spTree>
    <p:extLst>
      <p:ext uri="{BB962C8B-B14F-4D97-AF65-F5344CB8AC3E}">
        <p14:creationId xmlns:p14="http://schemas.microsoft.com/office/powerpoint/2010/main" val="87073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apple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65163"/>
            <a:ext cx="7162800"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3835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carpet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78486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132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carpets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588" y="381000"/>
            <a:ext cx="620553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720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p>
        </p:txBody>
      </p:sp>
      <p:sp>
        <p:nvSpPr>
          <p:cNvPr id="3" name="Content Placeholder 2"/>
          <p:cNvSpPr>
            <a:spLocks noGrp="1"/>
          </p:cNvSpPr>
          <p:nvPr>
            <p:ph idx="1"/>
          </p:nvPr>
        </p:nvSpPr>
        <p:spPr/>
        <p:txBody>
          <a:bodyPr>
            <a:normAutofit/>
          </a:bodyPr>
          <a:lstStyle/>
          <a:p>
            <a:r>
              <a:rPr lang="en-US" sz="2000" dirty="0"/>
              <a:t>Northern region b/w App. Plat. And B. Ridge</a:t>
            </a:r>
          </a:p>
          <a:p>
            <a:r>
              <a:rPr lang="en-US" sz="2000" dirty="0"/>
              <a:t>Long, parallel ridges separated by wide, fertile valleys</a:t>
            </a:r>
          </a:p>
          <a:p>
            <a:r>
              <a:rPr lang="en-US" sz="2000" dirty="0"/>
              <a:t>Climate cooler due to northern location and higher elevation</a:t>
            </a:r>
          </a:p>
          <a:p>
            <a:r>
              <a:rPr lang="en-US" sz="2000" dirty="0"/>
              <a:t>Some valleys used as farms/pastures. Corn, soybeans, wheat, cotton. Hardwood and pine.</a:t>
            </a:r>
          </a:p>
          <a:p>
            <a:r>
              <a:rPr lang="en-US" sz="2000" dirty="0"/>
              <a:t>Textiles and carpets produced, some mining</a:t>
            </a:r>
          </a:p>
          <a:p>
            <a:r>
              <a:rPr lang="en-US" sz="2000" dirty="0"/>
              <a:t>Dalton, GA is “carpet capital of the world”</a:t>
            </a:r>
          </a:p>
        </p:txBody>
      </p:sp>
      <p:pic>
        <p:nvPicPr>
          <p:cNvPr id="4" name="Picture 2" descr="Image result for appalachian plateau region">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2667" b="91667" l="0" r="98750">
                        <a14:backgroundMark x1="61250" y1="15833" x2="99500" y2="55167"/>
                        <a14:backgroundMark x1="60500" y1="17000" x2="55000" y2="12167"/>
                      </a14:backgroundRemoval>
                    </a14:imgEffect>
                  </a14:imgLayer>
                </a14:imgProps>
              </a:ext>
              <a:ext uri="{28A0092B-C50C-407E-A947-70E740481C1C}">
                <a14:useLocalDpi xmlns:a14="http://schemas.microsoft.com/office/drawing/2010/main" val="0"/>
              </a:ext>
            </a:extLst>
          </a:blip>
          <a:srcRect/>
          <a:stretch>
            <a:fillRect/>
          </a:stretch>
        </p:blipFill>
        <p:spPr bwMode="auto">
          <a:xfrm>
            <a:off x="7589520" y="-182880"/>
            <a:ext cx="1600200" cy="21870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10300" y="115669"/>
            <a:ext cx="1485900" cy="584775"/>
          </a:xfrm>
          <a:prstGeom prst="rect">
            <a:avLst/>
          </a:prstGeom>
          <a:noFill/>
        </p:spPr>
        <p:txBody>
          <a:bodyPr wrap="square" rtlCol="0">
            <a:spAutoFit/>
          </a:bodyPr>
          <a:lstStyle/>
          <a:p>
            <a:r>
              <a:rPr lang="en-US" sz="1600" dirty="0">
                <a:solidFill>
                  <a:srgbClr val="FF0000"/>
                </a:solidFill>
              </a:rPr>
              <a:t>B/w App. Plat. And B. Ridge!</a:t>
            </a:r>
          </a:p>
        </p:txBody>
      </p:sp>
      <p:cxnSp>
        <p:nvCxnSpPr>
          <p:cNvPr id="6" name="Straight Arrow Connector 5"/>
          <p:cNvCxnSpPr/>
          <p:nvPr/>
        </p:nvCxnSpPr>
        <p:spPr>
          <a:xfrm flipV="1">
            <a:off x="7391400" y="359508"/>
            <a:ext cx="457200" cy="40249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6" descr="Image result for ridge and valley  georgi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137715"/>
            <a:ext cx="2590800" cy="259080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he City Of Dalton Carpet Capital World Trademark Registration Number 5013226 Serial 85924363 Justia Trademark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4137715"/>
            <a:ext cx="2590800" cy="257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834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 y="34119"/>
            <a:ext cx="6629400" cy="6629400"/>
          </a:xfrm>
          <a:prstGeom prst="rect">
            <a:avLst/>
          </a:prstGeom>
        </p:spPr>
      </p:pic>
    </p:spTree>
    <p:extLst>
      <p:ext uri="{BB962C8B-B14F-4D97-AF65-F5344CB8AC3E}">
        <p14:creationId xmlns:p14="http://schemas.microsoft.com/office/powerpoint/2010/main" val="2709554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Blue Ridge Region</a:t>
            </a:r>
          </a:p>
        </p:txBody>
      </p:sp>
      <p:sp>
        <p:nvSpPr>
          <p:cNvPr id="3" name="Content Placeholder 2"/>
          <p:cNvSpPr>
            <a:spLocks noGrp="1"/>
          </p:cNvSpPr>
          <p:nvPr>
            <p:ph idx="1"/>
          </p:nvPr>
        </p:nvSpPr>
        <p:spPr>
          <a:xfrm>
            <a:off x="0" y="1600200"/>
            <a:ext cx="8991600" cy="4800600"/>
          </a:xfrm>
        </p:spPr>
        <p:txBody>
          <a:bodyPr>
            <a:noAutofit/>
          </a:bodyPr>
          <a:lstStyle/>
          <a:p>
            <a:r>
              <a:rPr lang="en-US" sz="2800" dirty="0"/>
              <a:t>LOCATION: </a:t>
            </a:r>
            <a:r>
              <a:rPr lang="en-US" sz="2800" b="1" dirty="0"/>
              <a:t>Northeastern corner of GA</a:t>
            </a:r>
          </a:p>
          <a:p>
            <a:r>
              <a:rPr lang="en-US" sz="2800" dirty="0"/>
              <a:t>PHYSICAL CHARACTERISTICS: The </a:t>
            </a:r>
            <a:r>
              <a:rPr lang="en-US" sz="2800" b="1" dirty="0"/>
              <a:t>Blue Ridge Mountains are the highest in the Appalachian Highlands.</a:t>
            </a:r>
            <a:r>
              <a:rPr lang="en-US" sz="2800" dirty="0"/>
              <a:t> The name of this region comes from the blue haze that seems to envelop the mountains. </a:t>
            </a:r>
          </a:p>
          <a:p>
            <a:r>
              <a:rPr lang="en-US" sz="2800" dirty="0"/>
              <a:t>CLIMATE: Due to high elevation, the Blue Ridge region features </a:t>
            </a:r>
            <a:r>
              <a:rPr lang="en-US" sz="2800" b="1" dirty="0"/>
              <a:t>cooler weather</a:t>
            </a:r>
            <a:r>
              <a:rPr lang="en-US" sz="2800" dirty="0"/>
              <a:t>. It is the region with the </a:t>
            </a:r>
            <a:r>
              <a:rPr lang="en-US" sz="2800" b="1" dirty="0"/>
              <a:t>highest precipitation rate </a:t>
            </a:r>
            <a:r>
              <a:rPr lang="en-US" sz="2800" dirty="0"/>
              <a:t>at over 80 inches of rain per year. As a result</a:t>
            </a:r>
            <a:r>
              <a:rPr lang="en-US" sz="2800" b="1" dirty="0"/>
              <a:t>, the major rivers, including the Chattahoochee and Savannah Rivers, originate in the Blue Ridge region. </a:t>
            </a:r>
          </a:p>
        </p:txBody>
      </p:sp>
      <p:pic>
        <p:nvPicPr>
          <p:cNvPr id="4" name="Picture 2" descr="Image result for appalachian plateau region">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2667" b="91667" l="0" r="98750">
                        <a14:backgroundMark x1="61250" y1="15833" x2="99500" y2="55167"/>
                        <a14:backgroundMark x1="60500" y1="17000" x2="55000" y2="12167"/>
                      </a14:backgroundRemoval>
                    </a14:imgEffect>
                  </a14:imgLayer>
                </a14:imgProps>
              </a:ext>
              <a:ext uri="{28A0092B-C50C-407E-A947-70E740481C1C}">
                <a14:useLocalDpi xmlns:a14="http://schemas.microsoft.com/office/drawing/2010/main" val="0"/>
              </a:ext>
            </a:extLst>
          </a:blip>
          <a:srcRect/>
          <a:stretch>
            <a:fillRect/>
          </a:stretch>
        </p:blipFill>
        <p:spPr bwMode="auto">
          <a:xfrm>
            <a:off x="7589520" y="-182880"/>
            <a:ext cx="1600200" cy="21870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10300" y="115669"/>
            <a:ext cx="1485900" cy="584775"/>
          </a:xfrm>
          <a:prstGeom prst="rect">
            <a:avLst/>
          </a:prstGeom>
          <a:noFill/>
        </p:spPr>
        <p:txBody>
          <a:bodyPr wrap="square" rtlCol="0">
            <a:spAutoFit/>
          </a:bodyPr>
          <a:lstStyle/>
          <a:p>
            <a:r>
              <a:rPr lang="en-US" sz="1600" dirty="0">
                <a:solidFill>
                  <a:srgbClr val="FF0000"/>
                </a:solidFill>
              </a:rPr>
              <a:t>NE corner- Blue Ridge </a:t>
            </a:r>
            <a:r>
              <a:rPr lang="en-US" sz="1600" dirty="0" err="1">
                <a:solidFill>
                  <a:srgbClr val="FF0000"/>
                </a:solidFill>
              </a:rPr>
              <a:t>Mts</a:t>
            </a:r>
            <a:r>
              <a:rPr lang="en-US" sz="1600" dirty="0">
                <a:solidFill>
                  <a:srgbClr val="FF0000"/>
                </a:solidFill>
              </a:rPr>
              <a:t>!</a:t>
            </a:r>
          </a:p>
        </p:txBody>
      </p:sp>
      <p:cxnSp>
        <p:nvCxnSpPr>
          <p:cNvPr id="6" name="Straight Arrow Connector 5"/>
          <p:cNvCxnSpPr/>
          <p:nvPr/>
        </p:nvCxnSpPr>
        <p:spPr>
          <a:xfrm flipV="1">
            <a:off x="7315200" y="206810"/>
            <a:ext cx="838200" cy="4936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797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Blue Ridge Region</a:t>
            </a:r>
          </a:p>
        </p:txBody>
      </p:sp>
      <p:sp>
        <p:nvSpPr>
          <p:cNvPr id="3" name="Content Placeholder 2"/>
          <p:cNvSpPr>
            <a:spLocks noGrp="1"/>
          </p:cNvSpPr>
          <p:nvPr>
            <p:ph idx="1"/>
          </p:nvPr>
        </p:nvSpPr>
        <p:spPr>
          <a:xfrm>
            <a:off x="0" y="1143000"/>
            <a:ext cx="8496300" cy="4800600"/>
          </a:xfrm>
        </p:spPr>
        <p:txBody>
          <a:bodyPr>
            <a:noAutofit/>
          </a:bodyPr>
          <a:lstStyle/>
          <a:p>
            <a:r>
              <a:rPr lang="en-US" sz="2800" dirty="0"/>
              <a:t>AGRICULTURE: </a:t>
            </a:r>
            <a:r>
              <a:rPr lang="en-US" sz="2800" b="1" dirty="0"/>
              <a:t>Small farms</a:t>
            </a:r>
            <a:r>
              <a:rPr lang="en-US" sz="2800" dirty="0"/>
              <a:t>, located in the region’s </a:t>
            </a:r>
            <a:r>
              <a:rPr lang="en-US" sz="2800" b="1" dirty="0"/>
              <a:t>valleys</a:t>
            </a:r>
            <a:r>
              <a:rPr lang="en-US" sz="2800" dirty="0"/>
              <a:t>, produce </a:t>
            </a:r>
            <a:r>
              <a:rPr lang="en-US" sz="2800" b="1" dirty="0"/>
              <a:t>apples, corn, and vegetables</a:t>
            </a:r>
            <a:r>
              <a:rPr lang="en-US" sz="2800" dirty="0"/>
              <a:t>. </a:t>
            </a:r>
            <a:r>
              <a:rPr lang="en-US" sz="2800" b="1" dirty="0"/>
              <a:t>Pastures</a:t>
            </a:r>
            <a:r>
              <a:rPr lang="en-US" sz="2800" dirty="0"/>
              <a:t> are home to large animals. </a:t>
            </a:r>
          </a:p>
          <a:p>
            <a:r>
              <a:rPr lang="en-US" sz="2800" dirty="0"/>
              <a:t>ECONOMIC CONTRIBUTIONS: Historically, </a:t>
            </a:r>
            <a:r>
              <a:rPr lang="en-US" sz="2800" b="1" dirty="0"/>
              <a:t>mining</a:t>
            </a:r>
            <a:r>
              <a:rPr lang="en-US" sz="2800" dirty="0"/>
              <a:t> (</a:t>
            </a:r>
            <a:r>
              <a:rPr lang="en-US" sz="2800" b="1" dirty="0"/>
              <a:t>Gold mining) </a:t>
            </a:r>
            <a:r>
              <a:rPr lang="en-US" sz="2800" dirty="0"/>
              <a:t>opportunities have been profitable and encouraged </a:t>
            </a:r>
            <a:r>
              <a:rPr lang="en-US" sz="2800" b="1" dirty="0"/>
              <a:t>tourism</a:t>
            </a:r>
            <a:r>
              <a:rPr lang="en-US" sz="2800" dirty="0"/>
              <a:t>. </a:t>
            </a:r>
            <a:r>
              <a:rPr lang="en-US" sz="2800" b="1" dirty="0"/>
              <a:t>Timber</a:t>
            </a:r>
            <a:r>
              <a:rPr lang="en-US" sz="2800" dirty="0"/>
              <a:t> is profitable for the region. </a:t>
            </a:r>
          </a:p>
          <a:p>
            <a:r>
              <a:rPr lang="en-US" sz="2800" dirty="0"/>
              <a:t>FEATURES: </a:t>
            </a:r>
            <a:r>
              <a:rPr lang="en-US" sz="2800" b="1" dirty="0" err="1"/>
              <a:t>Brasstown</a:t>
            </a:r>
            <a:r>
              <a:rPr lang="en-US" sz="2800" b="1" dirty="0"/>
              <a:t> Bald, Georgia’s highest peak</a:t>
            </a:r>
            <a:r>
              <a:rPr lang="en-US" sz="2800" dirty="0"/>
              <a:t>, and the </a:t>
            </a:r>
            <a:r>
              <a:rPr lang="en-US" sz="2800" b="1" dirty="0"/>
              <a:t>beginning of the Appalachian Trail </a:t>
            </a:r>
            <a:r>
              <a:rPr lang="en-US" sz="2800" dirty="0"/>
              <a:t>(Springer Mt.). </a:t>
            </a:r>
            <a:r>
              <a:rPr lang="en-US" sz="2800" b="1" dirty="0"/>
              <a:t>Dahlonega, the home to the United States’ first gold rush, offers mining opportunities</a:t>
            </a:r>
            <a:r>
              <a:rPr lang="en-US" sz="2800" dirty="0"/>
              <a:t> to willing tourists.</a:t>
            </a:r>
          </a:p>
        </p:txBody>
      </p:sp>
      <p:pic>
        <p:nvPicPr>
          <p:cNvPr id="4" name="Picture 2" descr="Image result for appalachian plateau region">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2667" b="91667" l="0" r="98750">
                        <a14:backgroundMark x1="61250" y1="15833" x2="99500" y2="55167"/>
                        <a14:backgroundMark x1="60500" y1="17000" x2="55000" y2="12167"/>
                      </a14:backgroundRemoval>
                    </a14:imgEffect>
                  </a14:imgLayer>
                </a14:imgProps>
              </a:ext>
              <a:ext uri="{28A0092B-C50C-407E-A947-70E740481C1C}">
                <a14:useLocalDpi xmlns:a14="http://schemas.microsoft.com/office/drawing/2010/main" val="0"/>
              </a:ext>
            </a:extLst>
          </a:blip>
          <a:srcRect/>
          <a:stretch>
            <a:fillRect/>
          </a:stretch>
        </p:blipFill>
        <p:spPr bwMode="auto">
          <a:xfrm>
            <a:off x="7696200" y="-228600"/>
            <a:ext cx="1600200" cy="2187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995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p>
        </p:txBody>
      </p:sp>
      <p:sp>
        <p:nvSpPr>
          <p:cNvPr id="3" name="Content Placeholder 2"/>
          <p:cNvSpPr>
            <a:spLocks noGrp="1"/>
          </p:cNvSpPr>
          <p:nvPr>
            <p:ph idx="1"/>
          </p:nvPr>
        </p:nvSpPr>
        <p:spPr/>
        <p:txBody>
          <a:bodyPr/>
          <a:lstStyle/>
          <a:p>
            <a:r>
              <a:rPr lang="en-US" dirty="0"/>
              <a:t>NE corner of GA</a:t>
            </a:r>
          </a:p>
          <a:p>
            <a:r>
              <a:rPr lang="en-US" dirty="0"/>
              <a:t>Blue Ridge Mts. (part of Appalachian Mts.)</a:t>
            </a:r>
          </a:p>
          <a:p>
            <a:r>
              <a:rPr lang="en-US" dirty="0"/>
              <a:t>Cooler weather. Most precipitation in GA results in origination of major rivers like Chattahoochee and Savannah</a:t>
            </a:r>
          </a:p>
          <a:p>
            <a:r>
              <a:rPr lang="en-US" dirty="0"/>
              <a:t>Valley pastures and farming- apples, corn, vegetables</a:t>
            </a:r>
          </a:p>
          <a:p>
            <a:r>
              <a:rPr lang="en-US" dirty="0"/>
              <a:t>Mining, timber, tourism</a:t>
            </a:r>
          </a:p>
          <a:p>
            <a:r>
              <a:rPr lang="en-US" dirty="0" err="1"/>
              <a:t>Brasstown</a:t>
            </a:r>
            <a:r>
              <a:rPr lang="en-US" dirty="0"/>
              <a:t> Bald (GA’s highest peak), beginning of Appalachian Trail, Dahlonega (first gold rush in U.S.)</a:t>
            </a:r>
          </a:p>
          <a:p>
            <a:endParaRPr lang="en-US" dirty="0"/>
          </a:p>
        </p:txBody>
      </p:sp>
      <p:pic>
        <p:nvPicPr>
          <p:cNvPr id="819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770121"/>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springer mountain appalachian trail">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4419600"/>
            <a:ext cx="2895600" cy="217170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dahlonega georgia">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0" y="4770121"/>
            <a:ext cx="2895600"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appalachian plateau region">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2667" b="91667" l="0" r="98750">
                        <a14:backgroundMark x1="61250" y1="15833" x2="99500" y2="55167"/>
                        <a14:backgroundMark x1="60500" y1="17000" x2="55000" y2="12167"/>
                      </a14:backgroundRemoval>
                    </a14:imgEffect>
                  </a14:imgLayer>
                </a14:imgProps>
              </a:ext>
              <a:ext uri="{28A0092B-C50C-407E-A947-70E740481C1C}">
                <a14:useLocalDpi xmlns:a14="http://schemas.microsoft.com/office/drawing/2010/main" val="0"/>
              </a:ext>
            </a:extLst>
          </a:blip>
          <a:srcRect/>
          <a:stretch>
            <a:fillRect/>
          </a:stretch>
        </p:blipFill>
        <p:spPr bwMode="auto">
          <a:xfrm>
            <a:off x="7589520" y="-182880"/>
            <a:ext cx="1600200" cy="21870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10300" y="115669"/>
            <a:ext cx="1485900" cy="584775"/>
          </a:xfrm>
          <a:prstGeom prst="rect">
            <a:avLst/>
          </a:prstGeom>
          <a:noFill/>
        </p:spPr>
        <p:txBody>
          <a:bodyPr wrap="square" rtlCol="0">
            <a:spAutoFit/>
          </a:bodyPr>
          <a:lstStyle/>
          <a:p>
            <a:r>
              <a:rPr lang="en-US" sz="1600" dirty="0">
                <a:solidFill>
                  <a:srgbClr val="FF0000"/>
                </a:solidFill>
              </a:rPr>
              <a:t>NE corner- Blue Ridge </a:t>
            </a:r>
            <a:r>
              <a:rPr lang="en-US" sz="1600" dirty="0" err="1">
                <a:solidFill>
                  <a:srgbClr val="FF0000"/>
                </a:solidFill>
              </a:rPr>
              <a:t>Mts</a:t>
            </a:r>
            <a:r>
              <a:rPr lang="en-US" sz="1600" dirty="0">
                <a:solidFill>
                  <a:srgbClr val="FF0000"/>
                </a:solidFill>
              </a:rPr>
              <a:t>!</a:t>
            </a:r>
          </a:p>
        </p:txBody>
      </p:sp>
      <p:cxnSp>
        <p:nvCxnSpPr>
          <p:cNvPr id="9" name="Straight Arrow Connector 8"/>
          <p:cNvCxnSpPr/>
          <p:nvPr/>
        </p:nvCxnSpPr>
        <p:spPr>
          <a:xfrm flipV="1">
            <a:off x="7315200" y="206810"/>
            <a:ext cx="838200" cy="4936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728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sp>
        <p:nvSpPr>
          <p:cNvPr id="3" name="Content Placeholder 2"/>
          <p:cNvSpPr>
            <a:spLocks noGrp="1"/>
          </p:cNvSpPr>
          <p:nvPr>
            <p:ph idx="1"/>
          </p:nvPr>
        </p:nvSpPr>
        <p:spPr/>
        <p:txBody>
          <a:bodyPr/>
          <a:lstStyle/>
          <a:p>
            <a:r>
              <a:rPr lang="en-US" dirty="0"/>
              <a:t>Cardinal Directions</a:t>
            </a:r>
          </a:p>
          <a:p>
            <a:r>
              <a:rPr lang="en-US" dirty="0"/>
              <a:t>Intermediate directions</a:t>
            </a:r>
          </a:p>
        </p:txBody>
      </p:sp>
    </p:spTree>
    <p:extLst>
      <p:ext uri="{BB962C8B-B14F-4D97-AF65-F5344CB8AC3E}">
        <p14:creationId xmlns:p14="http://schemas.microsoft.com/office/powerpoint/2010/main" val="2531193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cviog.uga.edu/Projects/gainfo/photogallery/images/blueridgemt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4366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590800" y="152400"/>
            <a:ext cx="4038600" cy="685800"/>
          </a:xfrm>
        </p:spPr>
        <p:txBody>
          <a:bodyPr/>
          <a:lstStyle/>
          <a:p>
            <a:pPr eaLnBrk="1" hangingPunct="1"/>
            <a:r>
              <a:rPr lang="en-US" altLang="en-US" sz="3200" smtClean="0"/>
              <a:t>Brasstown Bald</a:t>
            </a:r>
          </a:p>
        </p:txBody>
      </p:sp>
      <p:sp>
        <p:nvSpPr>
          <p:cNvPr id="43011" name="Rectangle 3"/>
          <p:cNvSpPr>
            <a:spLocks noGrp="1" noChangeArrowheads="1"/>
          </p:cNvSpPr>
          <p:nvPr>
            <p:ph type="body" idx="1"/>
          </p:nvPr>
        </p:nvSpPr>
        <p:spPr/>
        <p:txBody>
          <a:bodyPr/>
          <a:lstStyle/>
          <a:p>
            <a:pPr eaLnBrk="1" hangingPunct="1"/>
            <a:endParaRPr lang="en-US" altLang="en-US" dirty="0" smtClean="0"/>
          </a:p>
        </p:txBody>
      </p:sp>
    </p:spTree>
    <p:extLst>
      <p:ext uri="{BB962C8B-B14F-4D97-AF65-F5344CB8AC3E}">
        <p14:creationId xmlns:p14="http://schemas.microsoft.com/office/powerpoint/2010/main" val="2887749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981200" y="0"/>
            <a:ext cx="4800600" cy="1143000"/>
          </a:xfrm>
        </p:spPr>
        <p:txBody>
          <a:bodyPr/>
          <a:lstStyle/>
          <a:p>
            <a:pPr eaLnBrk="1" hangingPunct="1"/>
            <a:r>
              <a:rPr lang="en-US" altLang="en-US" smtClean="0">
                <a:solidFill>
                  <a:schemeClr val="accent2"/>
                </a:solidFill>
              </a:rPr>
              <a:t>Brasstown Bald</a:t>
            </a:r>
          </a:p>
        </p:txBody>
      </p:sp>
      <p:sp>
        <p:nvSpPr>
          <p:cNvPr id="44035" name="Rectangle 3"/>
          <p:cNvSpPr>
            <a:spLocks noGrp="1" noChangeArrowheads="1"/>
          </p:cNvSpPr>
          <p:nvPr>
            <p:ph type="body" idx="1"/>
          </p:nvPr>
        </p:nvSpPr>
        <p:spPr/>
        <p:txBody>
          <a:bodyPr/>
          <a:lstStyle/>
          <a:p>
            <a:pPr eaLnBrk="1" hangingPunct="1"/>
            <a:endParaRPr lang="en-US" altLang="en-US" smtClean="0"/>
          </a:p>
        </p:txBody>
      </p:sp>
    </p:spTree>
    <p:extLst>
      <p:ext uri="{BB962C8B-B14F-4D97-AF65-F5344CB8AC3E}">
        <p14:creationId xmlns:p14="http://schemas.microsoft.com/office/powerpoint/2010/main" val="3619392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endParaRPr lang="en-US" altLang="en-US" smtClean="0"/>
          </a:p>
        </p:txBody>
      </p:sp>
      <p:sp>
        <p:nvSpPr>
          <p:cNvPr id="46083" name="Rectangle 3"/>
          <p:cNvSpPr>
            <a:spLocks noGrp="1" noChangeArrowheads="1"/>
          </p:cNvSpPr>
          <p:nvPr>
            <p:ph type="body" idx="1"/>
          </p:nvPr>
        </p:nvSpPr>
        <p:spPr/>
        <p:txBody>
          <a:bodyPr/>
          <a:lstStyle/>
          <a:p>
            <a:pPr eaLnBrk="1" hangingPunct="1"/>
            <a:endParaRPr lang="en-US" altLang="en-US" smtClean="0"/>
          </a:p>
        </p:txBody>
      </p:sp>
    </p:spTree>
    <p:extLst>
      <p:ext uri="{BB962C8B-B14F-4D97-AF65-F5344CB8AC3E}">
        <p14:creationId xmlns:p14="http://schemas.microsoft.com/office/powerpoint/2010/main" val="281461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cviog.uga.edu/Projects/gainfo/photogallery/images/blueridgemt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4"/>
          <p:cNvSpPr txBox="1">
            <a:spLocks noChangeArrowheads="1"/>
          </p:cNvSpPr>
          <p:nvPr/>
        </p:nvSpPr>
        <p:spPr bwMode="auto">
          <a:xfrm>
            <a:off x="2895600" y="304800"/>
            <a:ext cx="525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Lucida Sans Unicode" pitchFamily="34" charset="0"/>
                <a:ea typeface="+mn-ea"/>
                <a:cs typeface="Arial" charset="0"/>
              </a:rPr>
              <a:t>Blue Ridge Mountains in Fall</a:t>
            </a:r>
            <a:r>
              <a:rPr kumimoji="0" lang="en-US" altLang="en-US" sz="3200" b="0" i="0" u="none" strike="noStrike" kern="1200" cap="none" spc="0" normalizeH="0" baseline="0" noProof="0">
                <a:ln>
                  <a:noFill/>
                </a:ln>
                <a:solidFill>
                  <a:srgbClr val="000000"/>
                </a:solidFill>
                <a:effectLst/>
                <a:uLnTx/>
                <a:uFillTx/>
                <a:latin typeface="Lucida Sans Unicode" pitchFamily="34" charset="0"/>
                <a:ea typeface="+mn-ea"/>
                <a:cs typeface="Arial" charset="0"/>
              </a:rPr>
              <a:t> </a:t>
            </a:r>
          </a:p>
        </p:txBody>
      </p:sp>
    </p:spTree>
    <p:extLst>
      <p:ext uri="{BB962C8B-B14F-4D97-AF65-F5344CB8AC3E}">
        <p14:creationId xmlns:p14="http://schemas.microsoft.com/office/powerpoint/2010/main" val="12274304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cviog.uga.edu/Projects/gainfo/photogallery/images/blueridgefa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Box 4"/>
          <p:cNvSpPr txBox="1">
            <a:spLocks noChangeArrowheads="1"/>
          </p:cNvSpPr>
          <p:nvPr/>
        </p:nvSpPr>
        <p:spPr bwMode="auto">
          <a:xfrm>
            <a:off x="2286000" y="228600"/>
            <a:ext cx="502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Lucida Sans Unicode" pitchFamily="34" charset="0"/>
                <a:ea typeface="+mn-ea"/>
                <a:cs typeface="Arial" charset="0"/>
              </a:rPr>
              <a:t>Blue Ridge Mountain Farm </a:t>
            </a:r>
          </a:p>
        </p:txBody>
      </p:sp>
    </p:spTree>
    <p:extLst>
      <p:ext uri="{BB962C8B-B14F-4D97-AF65-F5344CB8AC3E}">
        <p14:creationId xmlns:p14="http://schemas.microsoft.com/office/powerpoint/2010/main" val="26010493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cviog.uga.edu/Projects/gainfo/photogallery/images/skyvall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1905000" y="0"/>
            <a:ext cx="5181600" cy="1371600"/>
          </a:xfrm>
          <a:ln>
            <a:miter lim="800000"/>
            <a:headEnd/>
            <a:tailEnd/>
          </a:ln>
          <a:extLst/>
        </p:spPr>
        <p:txBody>
          <a:bodyPr rtlCol="0">
            <a:noAutofit/>
            <a:scene3d>
              <a:camera prst="orthographicFront"/>
              <a:lightRig rig="soft" dir="t"/>
            </a:scene3d>
            <a:sp3d prstMaterial="softEdge">
              <a:bevelT w="25400" h="25400"/>
            </a:sp3d>
          </a:bodyPr>
          <a:lstStyle/>
          <a:p>
            <a:pPr algn="l" eaLnBrk="1" fontAlgn="auto" hangingPunct="1">
              <a:spcAft>
                <a:spcPts val="0"/>
              </a:spcAft>
              <a:defRPr/>
            </a:pPr>
            <a:r>
              <a:rPr lang="en-US" sz="3200" b="1" kern="1200" dirty="0">
                <a:effectLst>
                  <a:outerShdw blurRad="31750" dist="25400" dir="5400000" algn="tl" rotWithShape="0">
                    <a:srgbClr val="000000">
                      <a:alpha val="25000"/>
                    </a:srgbClr>
                  </a:outerShdw>
                </a:effectLst>
              </a:rPr>
              <a:t>Sky Valley Ski Resort </a:t>
            </a:r>
            <a:br>
              <a:rPr lang="en-US" sz="3200" b="1" kern="1200" dirty="0">
                <a:effectLst>
                  <a:outerShdw blurRad="31750" dist="25400" dir="5400000" algn="tl" rotWithShape="0">
                    <a:srgbClr val="000000">
                      <a:alpha val="25000"/>
                    </a:srgbClr>
                  </a:outerShdw>
                </a:effectLst>
              </a:rPr>
            </a:br>
            <a:r>
              <a:rPr lang="en-US" sz="3200" b="1" kern="1200" dirty="0">
                <a:effectLst>
                  <a:outerShdw blurRad="31750" dist="25400" dir="5400000" algn="tl" rotWithShape="0">
                    <a:srgbClr val="000000">
                      <a:alpha val="25000"/>
                    </a:srgbClr>
                  </a:outerShdw>
                </a:effectLst>
              </a:rPr>
              <a:t>(Rabun County</a:t>
            </a:r>
            <a:br>
              <a:rPr lang="en-US" sz="3200" b="1" kern="1200" dirty="0">
                <a:effectLst>
                  <a:outerShdw blurRad="31750" dist="25400" dir="5400000" algn="tl" rotWithShape="0">
                    <a:srgbClr val="000000">
                      <a:alpha val="25000"/>
                    </a:srgbClr>
                  </a:outerShdw>
                </a:effectLst>
              </a:rPr>
            </a:br>
            <a:endParaRPr lang="en-US" sz="3200" b="1" kern="1200" dirty="0">
              <a:effectLst>
                <a:outerShdw blurRad="31750" dist="25400" dir="5400000" algn="tl" rotWithShape="0">
                  <a:srgbClr val="000000">
                    <a:alpha val="25000"/>
                  </a:srgbClr>
                </a:outerShdw>
              </a:effectLst>
            </a:endParaRPr>
          </a:p>
        </p:txBody>
      </p:sp>
    </p:spTree>
    <p:extLst>
      <p:ext uri="{BB962C8B-B14F-4D97-AF65-F5344CB8AC3E}">
        <p14:creationId xmlns:p14="http://schemas.microsoft.com/office/powerpoint/2010/main" val="22468482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cviog.uga.edu/Projects/gainfo/photogallery/images/tallulahgo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57912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5791200" y="1219200"/>
            <a:ext cx="3352800" cy="3276600"/>
          </a:xfrm>
          <a:ln>
            <a:miter lim="800000"/>
            <a:headEnd/>
            <a:tailEnd/>
          </a:ln>
          <a:extLst/>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n-US" sz="4100" b="1" kern="1200" dirty="0">
                <a:effectLst>
                  <a:outerShdw blurRad="31750" dist="25400" dir="5400000" algn="tl" rotWithShape="0">
                    <a:srgbClr val="000000">
                      <a:alpha val="25000"/>
                    </a:srgbClr>
                  </a:outerShdw>
                </a:effectLst>
              </a:rPr>
              <a:t>Tallulah </a:t>
            </a:r>
            <a:br>
              <a:rPr lang="en-US" sz="4100" b="1" kern="1200" dirty="0">
                <a:effectLst>
                  <a:outerShdw blurRad="31750" dist="25400" dir="5400000" algn="tl" rotWithShape="0">
                    <a:srgbClr val="000000">
                      <a:alpha val="25000"/>
                    </a:srgbClr>
                  </a:outerShdw>
                </a:effectLst>
              </a:rPr>
            </a:br>
            <a:r>
              <a:rPr lang="en-US" sz="4100" b="1" kern="1200" dirty="0">
                <a:effectLst>
                  <a:outerShdw blurRad="31750" dist="25400" dir="5400000" algn="tl" rotWithShape="0">
                    <a:srgbClr val="000000">
                      <a:alpha val="25000"/>
                    </a:srgbClr>
                  </a:outerShdw>
                </a:effectLst>
              </a:rPr>
              <a:t>Gorge </a:t>
            </a:r>
          </a:p>
        </p:txBody>
      </p:sp>
    </p:spTree>
    <p:extLst>
      <p:ext uri="{BB962C8B-B14F-4D97-AF65-F5344CB8AC3E}">
        <p14:creationId xmlns:p14="http://schemas.microsoft.com/office/powerpoint/2010/main" val="20585517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0"/>
            <a:ext cx="7772400" cy="1143000"/>
          </a:xfrm>
        </p:spPr>
        <p:txBody>
          <a:bodyPr/>
          <a:lstStyle/>
          <a:p>
            <a:pPr eaLnBrk="1" hangingPunct="1"/>
            <a:r>
              <a:rPr lang="en-US" altLang="en-US" smtClean="0">
                <a:solidFill>
                  <a:schemeClr val="bg1"/>
                </a:solidFill>
              </a:rPr>
              <a:t>Tallulah Gorge</a:t>
            </a:r>
          </a:p>
        </p:txBody>
      </p:sp>
      <p:sp>
        <p:nvSpPr>
          <p:cNvPr id="55299" name="Rectangle 3"/>
          <p:cNvSpPr>
            <a:spLocks noGrp="1" noChangeArrowheads="1"/>
          </p:cNvSpPr>
          <p:nvPr>
            <p:ph type="body" idx="1"/>
          </p:nvPr>
        </p:nvSpPr>
        <p:spPr/>
        <p:txBody>
          <a:bodyPr/>
          <a:lstStyle/>
          <a:p>
            <a:pPr eaLnBrk="1" hangingPunct="1"/>
            <a:endParaRPr lang="en-US" altLang="en-US" smtClean="0"/>
          </a:p>
        </p:txBody>
      </p:sp>
    </p:spTree>
    <p:extLst>
      <p:ext uri="{BB962C8B-B14F-4D97-AF65-F5344CB8AC3E}">
        <p14:creationId xmlns:p14="http://schemas.microsoft.com/office/powerpoint/2010/main" val="35175573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762000"/>
          </a:xfrm>
        </p:spPr>
        <p:txBody>
          <a:bodyPr/>
          <a:lstStyle/>
          <a:p>
            <a:r>
              <a:rPr lang="en-US" sz="4400" b="1" dirty="0"/>
              <a:t>Piedmont Region</a:t>
            </a:r>
          </a:p>
        </p:txBody>
      </p:sp>
      <p:sp>
        <p:nvSpPr>
          <p:cNvPr id="3" name="Content Placeholder 2"/>
          <p:cNvSpPr>
            <a:spLocks noGrp="1"/>
          </p:cNvSpPr>
          <p:nvPr>
            <p:ph idx="1"/>
          </p:nvPr>
        </p:nvSpPr>
        <p:spPr>
          <a:xfrm>
            <a:off x="0" y="900045"/>
            <a:ext cx="8496300" cy="6186555"/>
          </a:xfrm>
        </p:spPr>
        <p:txBody>
          <a:bodyPr>
            <a:noAutofit/>
          </a:bodyPr>
          <a:lstStyle/>
          <a:p>
            <a:r>
              <a:rPr lang="en-US" sz="2800" dirty="0"/>
              <a:t>LOCATION: </a:t>
            </a:r>
            <a:r>
              <a:rPr lang="en-US" sz="2800" b="1" dirty="0"/>
              <a:t>Central part of GA</a:t>
            </a:r>
            <a:r>
              <a:rPr lang="en-US" sz="2800" dirty="0"/>
              <a:t>. The </a:t>
            </a:r>
            <a:r>
              <a:rPr lang="en-US" sz="2800" b="1" dirty="0"/>
              <a:t>Fall Line separates Piedmont from the lower Coastal Plain </a:t>
            </a:r>
            <a:r>
              <a:rPr lang="en-US" sz="2800" b="1" dirty="0" smtClean="0"/>
              <a:t>region</a:t>
            </a:r>
          </a:p>
          <a:p>
            <a:endParaRPr lang="en-US" sz="2800" b="1" dirty="0"/>
          </a:p>
          <a:p>
            <a:r>
              <a:rPr lang="en-US" sz="2800" dirty="0"/>
              <a:t>PHYSICAL CHARACTERISTICS: </a:t>
            </a:r>
            <a:r>
              <a:rPr lang="en-US" sz="2800" b="1" dirty="0"/>
              <a:t>Gently rolling hills</a:t>
            </a:r>
            <a:r>
              <a:rPr lang="en-US" sz="2800" dirty="0"/>
              <a:t>. The term Piedmont means “foot of the hills”. Featured in this region are </a:t>
            </a:r>
            <a:r>
              <a:rPr lang="en-US" sz="2800" b="1" dirty="0"/>
              <a:t>major rivers flowing south toward the Coastal Plain</a:t>
            </a:r>
            <a:r>
              <a:rPr lang="en-US" sz="2800" dirty="0"/>
              <a:t>. These rivers tend to be shallow and can feature waterfalls or rapids. Rivers and waterfalls are used to generate energy. </a:t>
            </a:r>
            <a:r>
              <a:rPr lang="en-US" sz="2800" b="1" dirty="0"/>
              <a:t>Red clay, </a:t>
            </a:r>
            <a:r>
              <a:rPr lang="en-US" sz="2800" dirty="0"/>
              <a:t>formed when water mixes with the iron rust, is a characteristic </a:t>
            </a:r>
            <a:endParaRPr lang="en-US" sz="2800" dirty="0" smtClean="0"/>
          </a:p>
          <a:p>
            <a:endParaRPr lang="en-US" sz="2800" dirty="0"/>
          </a:p>
          <a:p>
            <a:r>
              <a:rPr lang="en-US" sz="2800" dirty="0"/>
              <a:t>Climate: Steamy and </a:t>
            </a:r>
            <a:r>
              <a:rPr lang="en-US" sz="2800" b="1" dirty="0"/>
              <a:t>hot in the summers </a:t>
            </a:r>
            <a:r>
              <a:rPr lang="en-US" sz="2800" dirty="0"/>
              <a:t>and </a:t>
            </a:r>
            <a:r>
              <a:rPr lang="en-US" sz="2800" b="1" dirty="0"/>
              <a:t>sometimes snow in the winters</a:t>
            </a:r>
            <a:r>
              <a:rPr lang="en-US" sz="2800" dirty="0"/>
              <a:t>. </a:t>
            </a:r>
          </a:p>
        </p:txBody>
      </p:sp>
      <p:pic>
        <p:nvPicPr>
          <p:cNvPr id="4" name="Picture 2" descr="Image result for appalachian plateau region">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2667" b="91667" l="0" r="98750">
                        <a14:backgroundMark x1="61250" y1="15833" x2="99500" y2="55167"/>
                        <a14:backgroundMark x1="60500" y1="17000" x2="55000" y2="12167"/>
                      </a14:backgroundRemoval>
                    </a14:imgEffect>
                  </a14:imgLayer>
                </a14:imgProps>
              </a:ext>
              <a:ext uri="{28A0092B-C50C-407E-A947-70E740481C1C}">
                <a14:useLocalDpi xmlns:a14="http://schemas.microsoft.com/office/drawing/2010/main" val="0"/>
              </a:ext>
            </a:extLst>
          </a:blip>
          <a:srcRect/>
          <a:stretch>
            <a:fillRect/>
          </a:stretch>
        </p:blipFill>
        <p:spPr bwMode="auto">
          <a:xfrm>
            <a:off x="7696200" y="-228600"/>
            <a:ext cx="1600200" cy="21870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10300" y="233835"/>
            <a:ext cx="1485900" cy="584775"/>
          </a:xfrm>
          <a:prstGeom prst="rect">
            <a:avLst/>
          </a:prstGeom>
          <a:noFill/>
        </p:spPr>
        <p:txBody>
          <a:bodyPr wrap="square" rtlCol="0">
            <a:spAutoFit/>
          </a:bodyPr>
          <a:lstStyle/>
          <a:p>
            <a:r>
              <a:rPr lang="en-US" sz="1600" dirty="0">
                <a:solidFill>
                  <a:srgbClr val="FF0000"/>
                </a:solidFill>
              </a:rPr>
              <a:t>Most populated!</a:t>
            </a:r>
          </a:p>
        </p:txBody>
      </p:sp>
      <p:cxnSp>
        <p:nvCxnSpPr>
          <p:cNvPr id="6" name="Straight Arrow Connector 5"/>
          <p:cNvCxnSpPr/>
          <p:nvPr/>
        </p:nvCxnSpPr>
        <p:spPr>
          <a:xfrm>
            <a:off x="7162800" y="381000"/>
            <a:ext cx="9906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9031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126" y="304800"/>
            <a:ext cx="7620000" cy="4800600"/>
          </a:xfrm>
        </p:spPr>
        <p:txBody>
          <a:bodyPr>
            <a:normAutofit/>
          </a:bodyPr>
          <a:lstStyle/>
          <a:p>
            <a:r>
              <a:rPr lang="en-US" sz="3200" dirty="0"/>
              <a:t>The state of Georgia is located in the </a:t>
            </a:r>
            <a:r>
              <a:rPr lang="en-US" sz="3200" b="1" dirty="0"/>
              <a:t>southeastern area  of the nation of the United States of America</a:t>
            </a:r>
            <a:r>
              <a:rPr lang="en-US" sz="3200" dirty="0"/>
              <a:t>. It is located on the </a:t>
            </a:r>
            <a:r>
              <a:rPr lang="en-US" sz="3200" b="1" dirty="0"/>
              <a:t>continent of North America</a:t>
            </a:r>
            <a:r>
              <a:rPr lang="en-US" sz="3200" dirty="0"/>
              <a:t>, and it is in the </a:t>
            </a:r>
            <a:r>
              <a:rPr lang="en-US" sz="3200" b="1" dirty="0"/>
              <a:t>Northern (latitude) and Western (longitude) Hemispheres. </a:t>
            </a:r>
          </a:p>
        </p:txBody>
      </p:sp>
      <p:pic>
        <p:nvPicPr>
          <p:cNvPr id="1027" name="Picture 3" descr="File:Georgia in United States.sv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657600"/>
            <a:ext cx="307878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www.worldatlas.com/aatlas/newart/hemisphere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428999"/>
            <a:ext cx="4521714" cy="268605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3284527" y="5368290"/>
            <a:ext cx="990599" cy="7239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743700" y="5562600"/>
            <a:ext cx="8763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15000" y="6248400"/>
            <a:ext cx="2057400" cy="369332"/>
          </a:xfrm>
          <a:prstGeom prst="rect">
            <a:avLst/>
          </a:prstGeom>
          <a:noFill/>
        </p:spPr>
        <p:txBody>
          <a:bodyPr wrap="square" rtlCol="0">
            <a:spAutoFit/>
          </a:bodyPr>
          <a:lstStyle/>
          <a:p>
            <a:r>
              <a:rPr lang="en-US" dirty="0">
                <a:solidFill>
                  <a:srgbClr val="FF0000"/>
                </a:solidFill>
              </a:rPr>
              <a:t>Prime Meridian</a:t>
            </a:r>
          </a:p>
        </p:txBody>
      </p:sp>
      <p:sp>
        <p:nvSpPr>
          <p:cNvPr id="18" name="TextBox 17"/>
          <p:cNvSpPr txBox="1"/>
          <p:nvPr/>
        </p:nvSpPr>
        <p:spPr>
          <a:xfrm>
            <a:off x="2590800" y="6111002"/>
            <a:ext cx="2057400" cy="369332"/>
          </a:xfrm>
          <a:prstGeom prst="rect">
            <a:avLst/>
          </a:prstGeom>
          <a:noFill/>
        </p:spPr>
        <p:txBody>
          <a:bodyPr wrap="square" rtlCol="0">
            <a:spAutoFit/>
          </a:bodyPr>
          <a:lstStyle/>
          <a:p>
            <a:r>
              <a:rPr lang="en-US" dirty="0">
                <a:solidFill>
                  <a:srgbClr val="FF0000"/>
                </a:solidFill>
              </a:rPr>
              <a:t>Equator </a:t>
            </a:r>
          </a:p>
        </p:txBody>
      </p:sp>
      <p:pic>
        <p:nvPicPr>
          <p:cNvPr id="1031" name="Picture 7" descr="Image result for eas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5895" y="459695"/>
            <a:ext cx="5478462" cy="547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57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533400"/>
          </a:xfrm>
        </p:spPr>
        <p:txBody>
          <a:bodyPr/>
          <a:lstStyle/>
          <a:p>
            <a:r>
              <a:rPr lang="en-US" sz="3600" dirty="0"/>
              <a:t>Piedmont Region</a:t>
            </a:r>
          </a:p>
        </p:txBody>
      </p:sp>
      <p:sp>
        <p:nvSpPr>
          <p:cNvPr id="3" name="Content Placeholder 2"/>
          <p:cNvSpPr>
            <a:spLocks noGrp="1"/>
          </p:cNvSpPr>
          <p:nvPr>
            <p:ph idx="1"/>
          </p:nvPr>
        </p:nvSpPr>
        <p:spPr>
          <a:xfrm>
            <a:off x="0" y="533400"/>
            <a:ext cx="8610600" cy="6324600"/>
          </a:xfrm>
        </p:spPr>
        <p:txBody>
          <a:bodyPr>
            <a:noAutofit/>
          </a:bodyPr>
          <a:lstStyle/>
          <a:p>
            <a:r>
              <a:rPr lang="en-US" sz="2400" dirty="0"/>
              <a:t>AGRICULTURE: </a:t>
            </a:r>
            <a:r>
              <a:rPr lang="en-US" sz="2400" b="1" dirty="0"/>
              <a:t>Significant</a:t>
            </a:r>
            <a:r>
              <a:rPr lang="en-US" sz="2400" dirty="0"/>
              <a:t> agricultural production. Crops produced include </a:t>
            </a:r>
            <a:r>
              <a:rPr lang="en-US" sz="2400" b="1" dirty="0"/>
              <a:t>cotton, soybeans, and wheat. Poultry/eggs, hogs, and cattle/beef</a:t>
            </a:r>
            <a:r>
              <a:rPr lang="en-US" sz="2400" dirty="0"/>
              <a:t> are produced</a:t>
            </a:r>
            <a:r>
              <a:rPr lang="en-US" sz="2400" dirty="0" smtClean="0"/>
              <a:t>.</a:t>
            </a:r>
          </a:p>
          <a:p>
            <a:endParaRPr lang="en-US" sz="2400" dirty="0"/>
          </a:p>
          <a:p>
            <a:r>
              <a:rPr lang="en-US" sz="2400" dirty="0"/>
              <a:t>ECONOMIC CONTRIBUTIONS: </a:t>
            </a:r>
            <a:r>
              <a:rPr lang="en-US" sz="2400" b="1" dirty="0"/>
              <a:t>Timber</a:t>
            </a:r>
            <a:r>
              <a:rPr lang="en-US" sz="2400" dirty="0"/>
              <a:t> is harvested. </a:t>
            </a:r>
            <a:r>
              <a:rPr lang="en-US" sz="2400" b="1" dirty="0"/>
              <a:t>Industrialization</a:t>
            </a:r>
            <a:r>
              <a:rPr lang="en-US" sz="2400" dirty="0"/>
              <a:t> produces a diverse type of products, including </a:t>
            </a:r>
            <a:r>
              <a:rPr lang="en-US" sz="2400" b="1" dirty="0"/>
              <a:t>carpet milling, aircraft and automobile manufacturing, and poultry processing</a:t>
            </a:r>
            <a:r>
              <a:rPr lang="en-US" sz="2400" dirty="0"/>
              <a:t>. </a:t>
            </a:r>
            <a:r>
              <a:rPr lang="en-US" sz="2400" b="1" dirty="0"/>
              <a:t>Farming</a:t>
            </a:r>
            <a:r>
              <a:rPr lang="en-US" sz="2400" dirty="0"/>
              <a:t> is still economically important in this region, but </a:t>
            </a:r>
            <a:r>
              <a:rPr lang="en-US" sz="2400" b="1" dirty="0"/>
              <a:t>animal products such as poultry, eggs, and beef</a:t>
            </a:r>
            <a:r>
              <a:rPr lang="en-US" sz="2400" dirty="0"/>
              <a:t> </a:t>
            </a:r>
            <a:r>
              <a:rPr lang="en-US" sz="2400" b="1" dirty="0"/>
              <a:t>are</a:t>
            </a:r>
            <a:r>
              <a:rPr lang="en-US" sz="2400" dirty="0"/>
              <a:t> </a:t>
            </a:r>
            <a:r>
              <a:rPr lang="en-US" sz="2400" b="1" dirty="0"/>
              <a:t>dominant</a:t>
            </a:r>
            <a:r>
              <a:rPr lang="en-US" sz="2400" dirty="0" smtClean="0"/>
              <a:t>.</a:t>
            </a:r>
          </a:p>
          <a:p>
            <a:r>
              <a:rPr lang="en-US" sz="2400" dirty="0" smtClean="0"/>
              <a:t> </a:t>
            </a:r>
            <a:endParaRPr lang="en-US" sz="2400" dirty="0"/>
          </a:p>
          <a:p>
            <a:r>
              <a:rPr lang="en-US" sz="2400" dirty="0"/>
              <a:t>FEATURES: </a:t>
            </a:r>
            <a:r>
              <a:rPr lang="en-US" sz="2400" b="1" dirty="0"/>
              <a:t>Second largest region</a:t>
            </a:r>
            <a:r>
              <a:rPr lang="en-US" sz="2400" dirty="0"/>
              <a:t>. Location of important </a:t>
            </a:r>
            <a:r>
              <a:rPr lang="en-US" sz="2400" b="1" dirty="0"/>
              <a:t>urban cities like Atlanta, Columbus, Macon and Augusta among others</a:t>
            </a:r>
            <a:r>
              <a:rPr lang="en-US" sz="2400" dirty="0"/>
              <a:t>. </a:t>
            </a:r>
            <a:r>
              <a:rPr lang="en-US" sz="2400" b="1" dirty="0"/>
              <a:t>Tornadoes</a:t>
            </a:r>
            <a:r>
              <a:rPr lang="en-US" sz="2400" dirty="0"/>
              <a:t> can exact </a:t>
            </a:r>
            <a:r>
              <a:rPr lang="en-US" sz="2400" b="1" dirty="0"/>
              <a:t>destruction</a:t>
            </a:r>
            <a:r>
              <a:rPr lang="en-US" sz="2400" dirty="0"/>
              <a:t> in this region</a:t>
            </a:r>
            <a:r>
              <a:rPr lang="en-US" sz="2800" dirty="0"/>
              <a:t>.</a:t>
            </a:r>
          </a:p>
        </p:txBody>
      </p:sp>
      <p:pic>
        <p:nvPicPr>
          <p:cNvPr id="4" name="Picture 2" descr="Image result for appalachian plateau region">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2667" b="91667" l="0" r="98750">
                        <a14:backgroundMark x1="61250" y1="15833" x2="99500" y2="55167"/>
                        <a14:backgroundMark x1="60500" y1="17000" x2="55000" y2="12167"/>
                      </a14:backgroundRemoval>
                    </a14:imgEffect>
                  </a14:imgLayer>
                </a14:imgProps>
              </a:ext>
              <a:ext uri="{28A0092B-C50C-407E-A947-70E740481C1C}">
                <a14:useLocalDpi xmlns:a14="http://schemas.microsoft.com/office/drawing/2010/main" val="0"/>
              </a:ext>
            </a:extLst>
          </a:blip>
          <a:srcRect/>
          <a:stretch>
            <a:fillRect/>
          </a:stretch>
        </p:blipFill>
        <p:spPr bwMode="auto">
          <a:xfrm>
            <a:off x="7696200" y="-228600"/>
            <a:ext cx="1600200" cy="2187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506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Piedmont Region</a:t>
            </a:r>
          </a:p>
        </p:txBody>
      </p:sp>
      <p:pic>
        <p:nvPicPr>
          <p:cNvPr id="11266" name="Picture 2" descr="Image result for georgia red cla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42611"/>
            <a:ext cx="2755283"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atlanta georgi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19" y="4471155"/>
            <a:ext cx="3097509" cy="154875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fall line georgia">
            <a:hlinkClick r:id="rId6"/>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009" b="93973" l="833" r="100000"/>
                    </a14:imgEffect>
                  </a14:imgLayer>
                </a14:imgProps>
              </a:ext>
              <a:ext uri="{28A0092B-C50C-407E-A947-70E740481C1C}">
                <a14:useLocalDpi xmlns:a14="http://schemas.microsoft.com/office/drawing/2010/main" val="0"/>
              </a:ext>
            </a:extLst>
          </a:blip>
          <a:srcRect/>
          <a:stretch>
            <a:fillRect/>
          </a:stretch>
        </p:blipFill>
        <p:spPr bwMode="auto">
          <a:xfrm>
            <a:off x="6438900" y="2789991"/>
            <a:ext cx="2705100" cy="336232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5791200" y="4248388"/>
            <a:ext cx="18288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09260" y="3917156"/>
            <a:ext cx="1524000" cy="369332"/>
          </a:xfrm>
          <a:prstGeom prst="rect">
            <a:avLst/>
          </a:prstGeom>
          <a:noFill/>
        </p:spPr>
        <p:txBody>
          <a:bodyPr wrap="square" rtlCol="0">
            <a:spAutoFit/>
          </a:bodyPr>
          <a:lstStyle/>
          <a:p>
            <a:r>
              <a:rPr lang="en-US" dirty="0">
                <a:solidFill>
                  <a:srgbClr val="FF0000"/>
                </a:solidFill>
              </a:rPr>
              <a:t>FALL LINE</a:t>
            </a:r>
          </a:p>
        </p:txBody>
      </p:sp>
      <p:pic>
        <p:nvPicPr>
          <p:cNvPr id="11272" name="Picture 8" descr="Image result for piedmont georgia rolling hills">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4500" y="381000"/>
            <a:ext cx="3307080" cy="2197469"/>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Image result for piedmont georgia agriculture">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87439" y="4817492"/>
            <a:ext cx="2836221" cy="1811907"/>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Image result for piedmont region georgia beef">
            <a:hlinkClick r:id="rId13"/>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1948" r="26473"/>
          <a:stretch/>
        </p:blipFill>
        <p:spPr bwMode="auto">
          <a:xfrm>
            <a:off x="3131820" y="1854568"/>
            <a:ext cx="1783080" cy="144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5866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0"/>
            <a:ext cx="7772400" cy="1143000"/>
          </a:xfrm>
        </p:spPr>
        <p:txBody>
          <a:bodyPr/>
          <a:lstStyle/>
          <a:p>
            <a:pPr eaLnBrk="1" hangingPunct="1"/>
            <a:r>
              <a:rPr lang="en-US" altLang="en-US" smtClean="0"/>
              <a:t>Atlanta</a:t>
            </a:r>
          </a:p>
        </p:txBody>
      </p:sp>
      <p:pic>
        <p:nvPicPr>
          <p:cNvPr id="67587" name="Picture 4" descr="atlant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7467600" cy="537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4641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304800"/>
            <a:ext cx="7772400" cy="1143000"/>
          </a:xfrm>
        </p:spPr>
        <p:txBody>
          <a:bodyPr/>
          <a:lstStyle/>
          <a:p>
            <a:pPr eaLnBrk="1" hangingPunct="1"/>
            <a:r>
              <a:rPr lang="en-US" altLang="en-US" smtClean="0"/>
              <a:t>Stone Mountain</a:t>
            </a:r>
          </a:p>
        </p:txBody>
      </p:sp>
      <p:pic>
        <p:nvPicPr>
          <p:cNvPr id="69635" name="Picture 4" descr="stonem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28750"/>
            <a:ext cx="74676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0085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p>
        </p:txBody>
      </p:sp>
      <p:sp>
        <p:nvSpPr>
          <p:cNvPr id="3" name="Content Placeholder 2"/>
          <p:cNvSpPr>
            <a:spLocks noGrp="1"/>
          </p:cNvSpPr>
          <p:nvPr>
            <p:ph idx="1"/>
          </p:nvPr>
        </p:nvSpPr>
        <p:spPr/>
        <p:txBody>
          <a:bodyPr>
            <a:normAutofit lnSpcReduction="10000"/>
          </a:bodyPr>
          <a:lstStyle/>
          <a:p>
            <a:r>
              <a:rPr lang="en-US" dirty="0"/>
              <a:t>Largest population</a:t>
            </a:r>
          </a:p>
          <a:p>
            <a:r>
              <a:rPr lang="en-US" dirty="0"/>
              <a:t>Located in middle of the state- Fall Line divides Piedmont from lower Coastal Plain</a:t>
            </a:r>
          </a:p>
          <a:p>
            <a:r>
              <a:rPr lang="en-US" dirty="0"/>
              <a:t>Gently rolling hills, major rivers flowing south, red clay</a:t>
            </a:r>
          </a:p>
          <a:p>
            <a:r>
              <a:rPr lang="en-US" dirty="0"/>
              <a:t>Hot summers, cooler winters with occasional snow</a:t>
            </a:r>
          </a:p>
          <a:p>
            <a:r>
              <a:rPr lang="en-US" dirty="0"/>
              <a:t>Significant agricultural production- cotton, soybeans, wheat; Dominant animal product industry: Poultry/eggs, hogs, and cattle/beef</a:t>
            </a:r>
          </a:p>
          <a:p>
            <a:r>
              <a:rPr lang="en-US" dirty="0"/>
              <a:t>Timber, industrialization creates products like carpet milling, aircraft/automobile manufacturing, poultry processing. Agricultural and animal products </a:t>
            </a:r>
          </a:p>
          <a:p>
            <a:r>
              <a:rPr lang="en-US" dirty="0"/>
              <a:t>Second largest region, urban cities like Atlanta, Columbus, Macon and Augusta; tornadoes can cause destruction</a:t>
            </a:r>
          </a:p>
          <a:p>
            <a:r>
              <a:rPr lang="en-US" dirty="0"/>
              <a:t>Power generated by rivers and waterfalls</a:t>
            </a:r>
          </a:p>
        </p:txBody>
      </p:sp>
      <p:pic>
        <p:nvPicPr>
          <p:cNvPr id="4" name="Picture 2" descr="Image result for appalachian plateau region">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2667" b="91667" l="0" r="98750">
                        <a14:backgroundMark x1="61250" y1="15833" x2="99500" y2="55167"/>
                        <a14:backgroundMark x1="60500" y1="17000" x2="55000" y2="12167"/>
                      </a14:backgroundRemoval>
                    </a14:imgEffect>
                  </a14:imgLayer>
                </a14:imgProps>
              </a:ext>
              <a:ext uri="{28A0092B-C50C-407E-A947-70E740481C1C}">
                <a14:useLocalDpi xmlns:a14="http://schemas.microsoft.com/office/drawing/2010/main" val="0"/>
              </a:ext>
            </a:extLst>
          </a:blip>
          <a:srcRect/>
          <a:stretch>
            <a:fillRect/>
          </a:stretch>
        </p:blipFill>
        <p:spPr bwMode="auto">
          <a:xfrm>
            <a:off x="7673340" y="-274916"/>
            <a:ext cx="1600200" cy="21870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10300" y="233835"/>
            <a:ext cx="1485900" cy="584775"/>
          </a:xfrm>
          <a:prstGeom prst="rect">
            <a:avLst/>
          </a:prstGeom>
          <a:noFill/>
        </p:spPr>
        <p:txBody>
          <a:bodyPr wrap="square" rtlCol="0">
            <a:spAutoFit/>
          </a:bodyPr>
          <a:lstStyle/>
          <a:p>
            <a:r>
              <a:rPr lang="en-US" sz="1600" dirty="0">
                <a:solidFill>
                  <a:srgbClr val="FF0000"/>
                </a:solidFill>
              </a:rPr>
              <a:t>Most populated!</a:t>
            </a:r>
          </a:p>
        </p:txBody>
      </p:sp>
      <p:cxnSp>
        <p:nvCxnSpPr>
          <p:cNvPr id="6" name="Straight Arrow Connector 5"/>
          <p:cNvCxnSpPr/>
          <p:nvPr/>
        </p:nvCxnSpPr>
        <p:spPr>
          <a:xfrm>
            <a:off x="7162800" y="381000"/>
            <a:ext cx="9906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6291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p>
        </p:txBody>
      </p:sp>
      <p:sp>
        <p:nvSpPr>
          <p:cNvPr id="3" name="Content Placeholder 2"/>
          <p:cNvSpPr>
            <a:spLocks noGrp="1"/>
          </p:cNvSpPr>
          <p:nvPr>
            <p:ph idx="1"/>
          </p:nvPr>
        </p:nvSpPr>
        <p:spPr/>
        <p:txBody>
          <a:bodyPr>
            <a:normAutofit/>
          </a:bodyPr>
          <a:lstStyle/>
          <a:p>
            <a:r>
              <a:rPr lang="en-US" sz="2400" b="1" dirty="0"/>
              <a:t>What do you call a Sasquatch who loves working with </a:t>
            </a:r>
            <a:r>
              <a:rPr lang="en-US" sz="2400" b="1" dirty="0" smtClean="0"/>
              <a:t>Georgia’s red clay</a:t>
            </a:r>
            <a:r>
              <a:rPr lang="en-US" sz="2400" b="1" dirty="0"/>
              <a:t>?</a:t>
            </a:r>
          </a:p>
          <a:p>
            <a:r>
              <a:rPr lang="en-US" sz="2400" b="1" dirty="0"/>
              <a:t>A hairy potter</a:t>
            </a:r>
            <a:r>
              <a:rPr lang="en-US" sz="2400" b="1" dirty="0" smtClean="0"/>
              <a:t>.</a:t>
            </a:r>
          </a:p>
          <a:p>
            <a:endParaRPr lang="en-US" sz="2400" dirty="0"/>
          </a:p>
          <a:p>
            <a:endParaRPr lang="en-US" sz="2400" dirty="0"/>
          </a:p>
        </p:txBody>
      </p:sp>
      <p:pic>
        <p:nvPicPr>
          <p:cNvPr id="4" name="Picture 2" descr="Image result for appalachian plateau region">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2667" b="91667" l="0" r="98750">
                        <a14:backgroundMark x1="61250" y1="15833" x2="99500" y2="55167"/>
                        <a14:backgroundMark x1="60500" y1="17000" x2="55000" y2="12167"/>
                      </a14:backgroundRemoval>
                    </a14:imgEffect>
                  </a14:imgLayer>
                </a14:imgProps>
              </a:ext>
              <a:ext uri="{28A0092B-C50C-407E-A947-70E740481C1C}">
                <a14:useLocalDpi xmlns:a14="http://schemas.microsoft.com/office/drawing/2010/main" val="0"/>
              </a:ext>
            </a:extLst>
          </a:blip>
          <a:srcRect/>
          <a:stretch>
            <a:fillRect/>
          </a:stretch>
        </p:blipFill>
        <p:spPr bwMode="auto">
          <a:xfrm>
            <a:off x="7673340" y="-274916"/>
            <a:ext cx="1600200" cy="21870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10300" y="233835"/>
            <a:ext cx="1485900" cy="584775"/>
          </a:xfrm>
          <a:prstGeom prst="rect">
            <a:avLst/>
          </a:prstGeom>
          <a:noFill/>
        </p:spPr>
        <p:txBody>
          <a:bodyPr wrap="square" rtlCol="0">
            <a:spAutoFit/>
          </a:bodyPr>
          <a:lstStyle/>
          <a:p>
            <a:r>
              <a:rPr lang="en-US" sz="1600" dirty="0">
                <a:solidFill>
                  <a:srgbClr val="FF0000"/>
                </a:solidFill>
              </a:rPr>
              <a:t>Most populated!</a:t>
            </a:r>
          </a:p>
        </p:txBody>
      </p:sp>
      <p:cxnSp>
        <p:nvCxnSpPr>
          <p:cNvPr id="6" name="Straight Arrow Connector 5"/>
          <p:cNvCxnSpPr/>
          <p:nvPr/>
        </p:nvCxnSpPr>
        <p:spPr>
          <a:xfrm>
            <a:off x="7162800" y="381000"/>
            <a:ext cx="9906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599" y="2213990"/>
            <a:ext cx="3495021" cy="4644009"/>
          </a:xfrm>
          <a:prstGeom prst="rect">
            <a:avLst/>
          </a:prstGeom>
        </p:spPr>
      </p:pic>
    </p:spTree>
    <p:extLst>
      <p:ext uri="{BB962C8B-B14F-4D97-AF65-F5344CB8AC3E}">
        <p14:creationId xmlns:p14="http://schemas.microsoft.com/office/powerpoint/2010/main" val="32323644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inner coastal plains outer coastal plains georgia">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5781" l="0" r="100000"/>
                    </a14:imgEffect>
                  </a14:imgLayer>
                </a14:imgProps>
              </a:ext>
              <a:ext uri="{28A0092B-C50C-407E-A947-70E740481C1C}">
                <a14:useLocalDpi xmlns:a14="http://schemas.microsoft.com/office/drawing/2010/main" val="0"/>
              </a:ext>
            </a:extLst>
          </a:blip>
          <a:srcRect/>
          <a:stretch>
            <a:fillRect/>
          </a:stretch>
        </p:blipFill>
        <p:spPr bwMode="auto">
          <a:xfrm>
            <a:off x="2743200" y="2209800"/>
            <a:ext cx="3073400" cy="36787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9562" y="844740"/>
            <a:ext cx="7620000" cy="1143000"/>
          </a:xfrm>
        </p:spPr>
        <p:txBody>
          <a:bodyPr/>
          <a:lstStyle/>
          <a:p>
            <a:r>
              <a:rPr lang="en-US" dirty="0"/>
              <a:t>Coastal Plain(s) Region</a:t>
            </a:r>
          </a:p>
        </p:txBody>
      </p:sp>
      <p:pic>
        <p:nvPicPr>
          <p:cNvPr id="4" name="Picture 2" descr="Image result for appalachian plateau region">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2667" b="91667" l="0" r="98750">
                        <a14:backgroundMark x1="61250" y1="15833" x2="99500" y2="55167"/>
                        <a14:backgroundMark x1="60500" y1="17000" x2="55000" y2="12167"/>
                      </a14:backgroundRemoval>
                    </a14:imgEffect>
                  </a14:imgLayer>
                </a14:imgProps>
              </a:ext>
              <a:ext uri="{28A0092B-C50C-407E-A947-70E740481C1C}">
                <a14:useLocalDpi xmlns:a14="http://schemas.microsoft.com/office/drawing/2010/main" val="0"/>
              </a:ext>
            </a:extLst>
          </a:blip>
          <a:srcRect/>
          <a:stretch>
            <a:fillRect/>
          </a:stretch>
        </p:blipFill>
        <p:spPr bwMode="auto">
          <a:xfrm>
            <a:off x="6057900" y="-248786"/>
            <a:ext cx="1600200" cy="218705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2228850" y="3744690"/>
            <a:ext cx="1276350" cy="75111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76600" y="35715"/>
            <a:ext cx="3429000" cy="338554"/>
          </a:xfrm>
          <a:prstGeom prst="rect">
            <a:avLst/>
          </a:prstGeom>
          <a:noFill/>
        </p:spPr>
        <p:txBody>
          <a:bodyPr wrap="square" rtlCol="0">
            <a:spAutoFit/>
          </a:bodyPr>
          <a:lstStyle/>
          <a:p>
            <a:r>
              <a:rPr lang="en-US" sz="1600" dirty="0">
                <a:solidFill>
                  <a:srgbClr val="FF0000"/>
                </a:solidFill>
              </a:rPr>
              <a:t>Inner Coastal Plains- Agriculture</a:t>
            </a:r>
          </a:p>
        </p:txBody>
      </p:sp>
      <p:cxnSp>
        <p:nvCxnSpPr>
          <p:cNvPr id="8" name="Straight Arrow Connector 7"/>
          <p:cNvCxnSpPr/>
          <p:nvPr/>
        </p:nvCxnSpPr>
        <p:spPr>
          <a:xfrm flipH="1">
            <a:off x="7386637" y="977002"/>
            <a:ext cx="542925" cy="3755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91400" y="121282"/>
            <a:ext cx="1752600" cy="830997"/>
          </a:xfrm>
          <a:prstGeom prst="rect">
            <a:avLst/>
          </a:prstGeom>
          <a:noFill/>
        </p:spPr>
        <p:txBody>
          <a:bodyPr wrap="square" rtlCol="0">
            <a:spAutoFit/>
          </a:bodyPr>
          <a:lstStyle/>
          <a:p>
            <a:r>
              <a:rPr lang="en-US" sz="1600" dirty="0">
                <a:solidFill>
                  <a:srgbClr val="FF0000"/>
                </a:solidFill>
              </a:rPr>
              <a:t>Outer Coastal Plains-  swampy,, ocean coast</a:t>
            </a:r>
          </a:p>
        </p:txBody>
      </p:sp>
      <p:sp>
        <p:nvSpPr>
          <p:cNvPr id="13" name="Rectangle 12"/>
          <p:cNvSpPr/>
          <p:nvPr/>
        </p:nvSpPr>
        <p:spPr>
          <a:xfrm>
            <a:off x="605050" y="3018472"/>
            <a:ext cx="1833350" cy="1754326"/>
          </a:xfrm>
          <a:prstGeom prst="rect">
            <a:avLst/>
          </a:prstGeom>
        </p:spPr>
        <p:txBody>
          <a:bodyPr wrap="square">
            <a:spAutoFit/>
          </a:bodyPr>
          <a:lstStyle/>
          <a:p>
            <a:r>
              <a:rPr lang="en-US" dirty="0">
                <a:solidFill>
                  <a:srgbClr val="FF0000"/>
                </a:solidFill>
              </a:rPr>
              <a:t>Inner Coastal Plains-</a:t>
            </a:r>
          </a:p>
          <a:p>
            <a:r>
              <a:rPr lang="en-US" dirty="0">
                <a:solidFill>
                  <a:srgbClr val="FF0000"/>
                </a:solidFill>
              </a:rPr>
              <a:t>Western area, touches Alabama, agriculture </a:t>
            </a:r>
            <a:endParaRPr lang="en-US" dirty="0"/>
          </a:p>
        </p:txBody>
      </p:sp>
      <p:sp>
        <p:nvSpPr>
          <p:cNvPr id="14" name="Rectangle 13"/>
          <p:cNvSpPr/>
          <p:nvPr/>
        </p:nvSpPr>
        <p:spPr>
          <a:xfrm>
            <a:off x="5683721" y="3054548"/>
            <a:ext cx="2451100" cy="923330"/>
          </a:xfrm>
          <a:prstGeom prst="rect">
            <a:avLst/>
          </a:prstGeom>
        </p:spPr>
        <p:txBody>
          <a:bodyPr wrap="square">
            <a:spAutoFit/>
          </a:bodyPr>
          <a:lstStyle/>
          <a:p>
            <a:r>
              <a:rPr lang="en-US" dirty="0">
                <a:solidFill>
                  <a:srgbClr val="FF0000"/>
                </a:solidFill>
              </a:rPr>
              <a:t>Outer Coastal Plains- Eastern  area, touches Atlantic Ocean</a:t>
            </a:r>
            <a:endParaRPr lang="en-US" dirty="0"/>
          </a:p>
        </p:txBody>
      </p:sp>
      <p:cxnSp>
        <p:nvCxnSpPr>
          <p:cNvPr id="16" name="Straight Arrow Connector 15"/>
          <p:cNvCxnSpPr/>
          <p:nvPr/>
        </p:nvCxnSpPr>
        <p:spPr>
          <a:xfrm flipH="1">
            <a:off x="5160163" y="4074043"/>
            <a:ext cx="1749108" cy="5743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551170" y="413669"/>
            <a:ext cx="1154430" cy="75111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07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533400"/>
          </a:xfrm>
        </p:spPr>
        <p:txBody>
          <a:bodyPr/>
          <a:lstStyle/>
          <a:p>
            <a:r>
              <a:rPr lang="en-US" sz="4000" b="1" dirty="0"/>
              <a:t>Coastal Plain(s) Region</a:t>
            </a:r>
          </a:p>
        </p:txBody>
      </p:sp>
      <p:sp>
        <p:nvSpPr>
          <p:cNvPr id="3" name="Content Placeholder 2"/>
          <p:cNvSpPr>
            <a:spLocks noGrp="1"/>
          </p:cNvSpPr>
          <p:nvPr>
            <p:ph idx="1"/>
          </p:nvPr>
        </p:nvSpPr>
        <p:spPr>
          <a:xfrm>
            <a:off x="152400" y="990600"/>
            <a:ext cx="8382000" cy="5791200"/>
          </a:xfrm>
        </p:spPr>
        <p:txBody>
          <a:bodyPr>
            <a:noAutofit/>
          </a:bodyPr>
          <a:lstStyle/>
          <a:p>
            <a:r>
              <a:rPr lang="en-US" sz="2400" dirty="0"/>
              <a:t>LOCATION: The </a:t>
            </a:r>
            <a:r>
              <a:rPr lang="en-US" sz="2400" b="1" dirty="0"/>
              <a:t>largest and southernmost </a:t>
            </a:r>
            <a:r>
              <a:rPr lang="en-US" sz="2400" dirty="0"/>
              <a:t>region</a:t>
            </a:r>
            <a:r>
              <a:rPr lang="en-US" sz="2400" dirty="0" smtClean="0"/>
              <a:t>.</a:t>
            </a:r>
          </a:p>
          <a:p>
            <a:pPr marL="114300" indent="0">
              <a:buNone/>
            </a:pPr>
            <a:r>
              <a:rPr lang="en-US" sz="2400" dirty="0" smtClean="0"/>
              <a:t> </a:t>
            </a:r>
            <a:endParaRPr lang="en-US" sz="2400" dirty="0"/>
          </a:p>
          <a:p>
            <a:r>
              <a:rPr lang="en-US" sz="2400" dirty="0"/>
              <a:t>PHYSICAL CHARACTERISTICS: This region, 60% of the state, can be divided into </a:t>
            </a:r>
            <a:r>
              <a:rPr lang="en-US" sz="2400" b="1" dirty="0"/>
              <a:t>two regions</a:t>
            </a:r>
            <a:r>
              <a:rPr lang="en-US" sz="2400" dirty="0"/>
              <a:t>: the Inner Coastal Plain and the Outer Coastal Plain. The </a:t>
            </a:r>
            <a:r>
              <a:rPr lang="en-US" sz="2400" b="1" dirty="0"/>
              <a:t>Inner Coastal Plain </a:t>
            </a:r>
            <a:r>
              <a:rPr lang="en-US" sz="2400" dirty="0"/>
              <a:t>(in the western part of the region) is the </a:t>
            </a:r>
            <a:r>
              <a:rPr lang="en-US" sz="2400" b="1" dirty="0"/>
              <a:t>agricultural heartland </a:t>
            </a:r>
            <a:r>
              <a:rPr lang="en-US" sz="2400" dirty="0"/>
              <a:t>of the state. The </a:t>
            </a:r>
            <a:r>
              <a:rPr lang="en-US" sz="2400" b="1" dirty="0"/>
              <a:t>Outer Coastal Plain </a:t>
            </a:r>
            <a:r>
              <a:rPr lang="en-US" sz="2400" dirty="0"/>
              <a:t>includes the </a:t>
            </a:r>
            <a:r>
              <a:rPr lang="en-US" sz="2400" b="1" dirty="0"/>
              <a:t>coast of GA </a:t>
            </a:r>
            <a:r>
              <a:rPr lang="en-US" sz="2400" dirty="0"/>
              <a:t>and the </a:t>
            </a:r>
            <a:r>
              <a:rPr lang="en-US" sz="2400" b="1" dirty="0"/>
              <a:t>Okefenokee Swamp</a:t>
            </a:r>
            <a:r>
              <a:rPr lang="en-US" sz="2400" dirty="0"/>
              <a:t>. </a:t>
            </a:r>
            <a:r>
              <a:rPr lang="en-US" sz="2400" b="1" dirty="0"/>
              <a:t>Major rivers flow </a:t>
            </a:r>
            <a:r>
              <a:rPr lang="en-US" sz="2400" dirty="0"/>
              <a:t>through this region to the </a:t>
            </a:r>
            <a:r>
              <a:rPr lang="en-US" sz="2400" b="1" dirty="0"/>
              <a:t>GA coast or the Gulf of Mexico</a:t>
            </a:r>
            <a:r>
              <a:rPr lang="en-US" sz="2400" dirty="0" smtClean="0"/>
              <a:t>.</a:t>
            </a:r>
          </a:p>
          <a:p>
            <a:r>
              <a:rPr lang="en-US" sz="2400" dirty="0" smtClean="0"/>
              <a:t> </a:t>
            </a:r>
            <a:endParaRPr lang="en-US" sz="2400" dirty="0"/>
          </a:p>
          <a:p>
            <a:r>
              <a:rPr lang="en-US" sz="2400" dirty="0"/>
              <a:t>CLIMATE: This region of Georgia is characterized by </a:t>
            </a:r>
            <a:r>
              <a:rPr lang="en-US" sz="2400" b="1" dirty="0"/>
              <a:t>hot, steamy summers</a:t>
            </a:r>
            <a:r>
              <a:rPr lang="en-US" sz="2400" dirty="0"/>
              <a:t> </a:t>
            </a:r>
            <a:r>
              <a:rPr lang="en-US" sz="2400" b="1" dirty="0"/>
              <a:t>and mild winters</a:t>
            </a:r>
            <a:r>
              <a:rPr lang="en-US" sz="2400" dirty="0"/>
              <a:t>. Snowfall and ice are less likely to occur in this region</a:t>
            </a:r>
          </a:p>
        </p:txBody>
      </p:sp>
      <p:pic>
        <p:nvPicPr>
          <p:cNvPr id="4" name="Picture 2" descr="Image result for inner coastal plains outer coastal plains georgia">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5781" l="0" r="100000"/>
                    </a14:imgEffect>
                  </a14:imgLayer>
                </a14:imgProps>
              </a:ext>
              <a:ext uri="{28A0092B-C50C-407E-A947-70E740481C1C}">
                <a14:useLocalDpi xmlns:a14="http://schemas.microsoft.com/office/drawing/2010/main" val="0"/>
              </a:ext>
            </a:extLst>
          </a:blip>
          <a:srcRect/>
          <a:stretch>
            <a:fillRect/>
          </a:stretch>
        </p:blipFill>
        <p:spPr bwMode="auto">
          <a:xfrm>
            <a:off x="7696200" y="152400"/>
            <a:ext cx="1354560" cy="162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7834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02920"/>
            <a:ext cx="5486400" cy="6324600"/>
          </a:xfrm>
        </p:spPr>
        <p:txBody>
          <a:bodyPr>
            <a:normAutofit fontScale="92500"/>
          </a:bodyPr>
          <a:lstStyle/>
          <a:p>
            <a:r>
              <a:rPr lang="en-US" dirty="0"/>
              <a:t>In prehistoric times, the Coastal Plain was covered by ocean. The waves wore down hills and land formations, causing a relatively flat and low-lying landscape. </a:t>
            </a:r>
          </a:p>
          <a:p>
            <a:r>
              <a:rPr lang="en-US" dirty="0"/>
              <a:t>The ocean reached the Fall Line, which is what separates the Piedmont region (higher elevation) from the worn-down Coastal Plain region</a:t>
            </a:r>
          </a:p>
          <a:p>
            <a:r>
              <a:rPr lang="en-US" dirty="0"/>
              <a:t>Due to the low-lying and flat land, rivers in the Coastal Plain are wider and slower after going over the Fall Line.</a:t>
            </a:r>
          </a:p>
          <a:p>
            <a:r>
              <a:rPr lang="en-US" dirty="0"/>
              <a:t>When the ocean retreated, great buildups of soft and sandy sediment were left. The closer to the Atlantic Ocean, the sandier and swampier the soil is. The further from the Atlantic Ocean, the better soil is for agriculture.</a:t>
            </a:r>
          </a:p>
          <a:p>
            <a:r>
              <a:rPr lang="en-US" dirty="0"/>
              <a:t>“</a:t>
            </a:r>
            <a:r>
              <a:rPr lang="en-US" dirty="0" err="1"/>
              <a:t>Okenfenokee</a:t>
            </a:r>
            <a:r>
              <a:rPr lang="en-US" dirty="0"/>
              <a:t>”- Native American word meaning “trembling Earth” (soft/unstable soil)</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447799"/>
            <a:ext cx="3328405" cy="3889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5673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Image result for barrier islands georgi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04800"/>
            <a:ext cx="5875865" cy="3305176"/>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Image result for okefenokee swamp">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152400"/>
            <a:ext cx="3166534" cy="1781176"/>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Image result for coastal plain agricultur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389120"/>
            <a:ext cx="2895600" cy="2019301"/>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Image result for coastal plain agriculture">
            <a:hlinkClick r:id="rId8"/>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9158"/>
          <a:stretch/>
        </p:blipFill>
        <p:spPr bwMode="auto">
          <a:xfrm>
            <a:off x="4360069" y="3962400"/>
            <a:ext cx="2488247" cy="2668318"/>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Image result for coastal plain river georgia">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1000" y="2133600"/>
            <a:ext cx="2226733" cy="1670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133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2C6119-7DEE-4A96-B59E-488009549357}"/>
              </a:ext>
            </a:extLst>
          </p:cNvPr>
          <p:cNvSpPr>
            <a:spLocks noGrp="1"/>
          </p:cNvSpPr>
          <p:nvPr>
            <p:ph sz="quarter" idx="1"/>
          </p:nvPr>
        </p:nvSpPr>
        <p:spPr>
          <a:xfrm>
            <a:off x="-14111" y="1752600"/>
            <a:ext cx="4495800" cy="4525962"/>
          </a:xfrm>
        </p:spPr>
        <p:txBody>
          <a:bodyPr>
            <a:normAutofit/>
          </a:bodyPr>
          <a:lstStyle/>
          <a:p>
            <a:pPr>
              <a:buFont typeface="Wingdings 2" panose="05020102010507070707" pitchFamily="18" charset="2"/>
              <a:buNone/>
              <a:defRPr/>
            </a:pPr>
            <a:r>
              <a:rPr lang="en-US" sz="2400" dirty="0"/>
              <a:t/>
            </a:r>
            <a:br>
              <a:rPr lang="en-US" sz="2400" dirty="0"/>
            </a:br>
            <a:r>
              <a:rPr lang="en-US" sz="4800" dirty="0">
                <a:solidFill>
                  <a:srgbClr val="FF0000"/>
                </a:solidFill>
              </a:rPr>
              <a:t>N</a:t>
            </a:r>
            <a:r>
              <a:rPr lang="en-US" sz="4800" dirty="0"/>
              <a:t>orth Carolina</a:t>
            </a:r>
            <a:br>
              <a:rPr lang="en-US" sz="4800" dirty="0"/>
            </a:br>
            <a:r>
              <a:rPr lang="en-US" sz="4800" dirty="0">
                <a:solidFill>
                  <a:srgbClr val="FF0000"/>
                </a:solidFill>
              </a:rPr>
              <a:t>S</a:t>
            </a:r>
            <a:r>
              <a:rPr lang="en-US" sz="4800" dirty="0"/>
              <a:t>outh Carolina </a:t>
            </a:r>
            <a:br>
              <a:rPr lang="en-US" sz="4800" dirty="0"/>
            </a:br>
            <a:r>
              <a:rPr lang="en-US" sz="4800" dirty="0">
                <a:solidFill>
                  <a:srgbClr val="FF0000"/>
                </a:solidFill>
              </a:rPr>
              <a:t>T</a:t>
            </a:r>
            <a:r>
              <a:rPr lang="en-US" sz="4800" dirty="0"/>
              <a:t>ennessee</a:t>
            </a:r>
            <a:br>
              <a:rPr lang="en-US" sz="4800" dirty="0"/>
            </a:br>
            <a:r>
              <a:rPr lang="en-US" sz="4800" dirty="0">
                <a:solidFill>
                  <a:srgbClr val="FF0000"/>
                </a:solidFill>
              </a:rPr>
              <a:t>A</a:t>
            </a:r>
            <a:r>
              <a:rPr lang="en-US" sz="4800" dirty="0"/>
              <a:t>labama</a:t>
            </a:r>
            <a:br>
              <a:rPr lang="en-US" sz="4800" dirty="0"/>
            </a:br>
            <a:r>
              <a:rPr lang="en-US" sz="4800" dirty="0">
                <a:solidFill>
                  <a:srgbClr val="FF0000"/>
                </a:solidFill>
              </a:rPr>
              <a:t>F</a:t>
            </a:r>
            <a:r>
              <a:rPr lang="en-US" sz="4800" dirty="0"/>
              <a:t>lorida</a:t>
            </a:r>
          </a:p>
        </p:txBody>
      </p:sp>
      <p:sp>
        <p:nvSpPr>
          <p:cNvPr id="7" name="Content Placeholder 2">
            <a:extLst>
              <a:ext uri="{FF2B5EF4-FFF2-40B4-BE49-F238E27FC236}">
                <a16:creationId xmlns:a16="http://schemas.microsoft.com/office/drawing/2014/main" id="{C14E21AC-07BA-482A-A391-052131FF0591}"/>
              </a:ext>
            </a:extLst>
          </p:cNvPr>
          <p:cNvSpPr>
            <a:spLocks noGrp="1"/>
          </p:cNvSpPr>
          <p:nvPr>
            <p:ph sz="quarter" idx="2"/>
          </p:nvPr>
        </p:nvSpPr>
        <p:spPr>
          <a:xfrm>
            <a:off x="4234626" y="1752600"/>
            <a:ext cx="4495800" cy="4525962"/>
          </a:xfrm>
        </p:spPr>
        <p:txBody>
          <a:bodyPr>
            <a:normAutofit/>
          </a:bodyPr>
          <a:lstStyle/>
          <a:p>
            <a:pPr>
              <a:buFont typeface="Wingdings 2" panose="05020102010507070707" pitchFamily="18" charset="2"/>
              <a:buNone/>
              <a:defRPr/>
            </a:pPr>
            <a:r>
              <a:rPr lang="en-US" dirty="0"/>
              <a:t/>
            </a:r>
            <a:br>
              <a:rPr lang="en-US" dirty="0"/>
            </a:br>
            <a:r>
              <a:rPr lang="en-US" sz="4800" dirty="0">
                <a:solidFill>
                  <a:srgbClr val="FF0000"/>
                </a:solidFill>
              </a:rPr>
              <a:t>N</a:t>
            </a:r>
            <a:r>
              <a:rPr lang="en-US" sz="4800" dirty="0"/>
              <a:t>ever</a:t>
            </a:r>
            <a:br>
              <a:rPr lang="en-US" sz="4800" dirty="0"/>
            </a:br>
            <a:r>
              <a:rPr lang="en-US" sz="4800" dirty="0">
                <a:solidFill>
                  <a:srgbClr val="FF0000"/>
                </a:solidFill>
              </a:rPr>
              <a:t>S</a:t>
            </a:r>
            <a:r>
              <a:rPr lang="en-US" sz="4800" dirty="0"/>
              <a:t>ing </a:t>
            </a:r>
            <a:br>
              <a:rPr lang="en-US" sz="4800" dirty="0"/>
            </a:br>
            <a:r>
              <a:rPr lang="en-US" sz="4800" dirty="0">
                <a:solidFill>
                  <a:srgbClr val="FF0000"/>
                </a:solidFill>
              </a:rPr>
              <a:t>T</a:t>
            </a:r>
            <a:r>
              <a:rPr lang="en-US" sz="4800" dirty="0"/>
              <a:t>o</a:t>
            </a:r>
            <a:br>
              <a:rPr lang="en-US" sz="4800" dirty="0"/>
            </a:br>
            <a:r>
              <a:rPr lang="en-US" sz="4800" dirty="0">
                <a:solidFill>
                  <a:srgbClr val="FF0000"/>
                </a:solidFill>
              </a:rPr>
              <a:t>A</a:t>
            </a:r>
            <a:r>
              <a:rPr lang="en-US" sz="4800" dirty="0"/>
              <a:t/>
            </a:r>
            <a:br>
              <a:rPr lang="en-US" sz="4800" dirty="0"/>
            </a:br>
            <a:r>
              <a:rPr lang="en-US" sz="4800" dirty="0">
                <a:solidFill>
                  <a:srgbClr val="FF0000"/>
                </a:solidFill>
              </a:rPr>
              <a:t>F</a:t>
            </a:r>
            <a:r>
              <a:rPr lang="en-US" sz="4800" dirty="0"/>
              <a:t>ly</a:t>
            </a:r>
            <a:endParaRPr lang="en-US" sz="2400" dirty="0"/>
          </a:p>
        </p:txBody>
      </p:sp>
      <p:pic>
        <p:nvPicPr>
          <p:cNvPr id="28676" name="Picture 2" descr="http://blogs.rosemont78.org/jkaulback/files/2012/09/cschneideroldladyswallowedfly.jpg">
            <a:extLst>
              <a:ext uri="{FF2B5EF4-FFF2-40B4-BE49-F238E27FC236}">
                <a16:creationId xmlns:a16="http://schemas.microsoft.com/office/drawing/2014/main" id="{5527B49D-2563-472D-9025-14DE39617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2526" y="1981200"/>
            <a:ext cx="243618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descr="http://www.pureclipart.com/clipart/fly4.gif">
            <a:extLst>
              <a:ext uri="{FF2B5EF4-FFF2-40B4-BE49-F238E27FC236}">
                <a16:creationId xmlns:a16="http://schemas.microsoft.com/office/drawing/2014/main" id="{F4EDEF03-0CC7-4C3D-8EE9-A52ADE3A3A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341586">
            <a:off x="8051457" y="2906240"/>
            <a:ext cx="212725"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FFF057FC-6776-40C6-BCA9-9CA764BFC735}"/>
              </a:ext>
            </a:extLst>
          </p:cNvPr>
          <p:cNvSpPr>
            <a:spLocks noGrp="1"/>
          </p:cNvSpPr>
          <p:nvPr>
            <p:ph type="title"/>
          </p:nvPr>
        </p:nvSpPr>
        <p:spPr>
          <a:xfrm>
            <a:off x="457200" y="979488"/>
            <a:ext cx="5867400" cy="838200"/>
          </a:xfrm>
        </p:spPr>
        <p:txBody>
          <a:bodyPr>
            <a:normAutofit fontScale="90000"/>
          </a:bodyPr>
          <a:lstStyle/>
          <a:p>
            <a:pPr>
              <a:defRPr/>
            </a:pPr>
            <a:r>
              <a:rPr lang="en-US" dirty="0"/>
              <a:t>States Bordering Georgia</a:t>
            </a:r>
            <a:endParaRPr dirty="0"/>
          </a:p>
        </p:txBody>
      </p:sp>
      <p:pic>
        <p:nvPicPr>
          <p:cNvPr id="8" name="Picture 7" descr="Image result for eas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5895" y="459695"/>
            <a:ext cx="5478462" cy="5478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609600"/>
          </a:xfrm>
        </p:spPr>
        <p:txBody>
          <a:bodyPr/>
          <a:lstStyle/>
          <a:p>
            <a:r>
              <a:rPr lang="en-US" sz="3600" dirty="0"/>
              <a:t>Coastal Plain(s) Region</a:t>
            </a:r>
          </a:p>
        </p:txBody>
      </p:sp>
      <p:sp>
        <p:nvSpPr>
          <p:cNvPr id="3" name="Content Placeholder 2"/>
          <p:cNvSpPr>
            <a:spLocks noGrp="1"/>
          </p:cNvSpPr>
          <p:nvPr>
            <p:ph idx="1"/>
          </p:nvPr>
        </p:nvSpPr>
        <p:spPr>
          <a:xfrm>
            <a:off x="76200" y="609600"/>
            <a:ext cx="8229600" cy="6248400"/>
          </a:xfrm>
        </p:spPr>
        <p:txBody>
          <a:bodyPr>
            <a:noAutofit/>
          </a:bodyPr>
          <a:lstStyle/>
          <a:p>
            <a:r>
              <a:rPr lang="en-US" dirty="0"/>
              <a:t>AGRICULTURE: The </a:t>
            </a:r>
            <a:r>
              <a:rPr lang="en-US" b="1" dirty="0"/>
              <a:t>Inner Coastal Plain features fertile soil that produces peanuts, peaches, soybeans, cotton, Vidalia onions, and pecans.</a:t>
            </a:r>
            <a:r>
              <a:rPr lang="en-US" dirty="0"/>
              <a:t> The </a:t>
            </a:r>
            <a:r>
              <a:rPr lang="en-US" b="1" dirty="0"/>
              <a:t>Outer Coastal Plain is less fertile </a:t>
            </a:r>
            <a:r>
              <a:rPr lang="en-US" dirty="0"/>
              <a:t>due to the sandy soil. However, </a:t>
            </a:r>
            <a:r>
              <a:rPr lang="en-US" b="1" dirty="0"/>
              <a:t>pine trees </a:t>
            </a:r>
            <a:r>
              <a:rPr lang="en-US" dirty="0"/>
              <a:t>are harvested. Some crops are grown away from the coast. </a:t>
            </a:r>
            <a:endParaRPr lang="en-US" dirty="0" smtClean="0"/>
          </a:p>
          <a:p>
            <a:endParaRPr lang="en-US" dirty="0"/>
          </a:p>
          <a:p>
            <a:r>
              <a:rPr lang="en-US" dirty="0"/>
              <a:t>ECONOMIC CONTRIBUTIONS: The </a:t>
            </a:r>
            <a:r>
              <a:rPr lang="en-US" b="1" dirty="0"/>
              <a:t>pulp and paper industry </a:t>
            </a:r>
            <a:r>
              <a:rPr lang="en-US" dirty="0"/>
              <a:t>is prominent. </a:t>
            </a:r>
            <a:r>
              <a:rPr lang="en-US" b="1" dirty="0"/>
              <a:t>Commercial fishing and seafood processing occurs in coastal regions</a:t>
            </a:r>
            <a:r>
              <a:rPr lang="en-US" dirty="0"/>
              <a:t>. </a:t>
            </a:r>
            <a:r>
              <a:rPr lang="en-US" b="1" dirty="0"/>
              <a:t>Tourism and recreation in the Outer Plains </a:t>
            </a:r>
            <a:r>
              <a:rPr lang="en-US" dirty="0"/>
              <a:t>are important to coastal towns. The impact of </a:t>
            </a:r>
            <a:r>
              <a:rPr lang="en-US" b="1" dirty="0"/>
              <a:t>agriculture</a:t>
            </a:r>
            <a:r>
              <a:rPr lang="en-US" dirty="0"/>
              <a:t> on the state’s economy is </a:t>
            </a:r>
            <a:r>
              <a:rPr lang="en-US" b="1" dirty="0"/>
              <a:t>critical</a:t>
            </a:r>
            <a:r>
              <a:rPr lang="en-US" dirty="0"/>
              <a:t>. The </a:t>
            </a:r>
            <a:r>
              <a:rPr lang="en-US" b="1" dirty="0"/>
              <a:t>deep-water ports of Savannah and Brunswick </a:t>
            </a:r>
            <a:r>
              <a:rPr lang="en-US" dirty="0"/>
              <a:t>and the inland ports of Bainbridge and Columbus connect GA products with global markets. </a:t>
            </a:r>
            <a:endParaRPr lang="en-US" dirty="0" smtClean="0"/>
          </a:p>
          <a:p>
            <a:endParaRPr lang="en-US" dirty="0"/>
          </a:p>
          <a:p>
            <a:r>
              <a:rPr lang="en-US" dirty="0"/>
              <a:t>FEATURES: The </a:t>
            </a:r>
            <a:r>
              <a:rPr lang="en-US" b="1" dirty="0"/>
              <a:t>barrier islands protect mainland Georgia from hurricanes</a:t>
            </a:r>
            <a:r>
              <a:rPr lang="en-US" dirty="0"/>
              <a:t>. Okefenokee Swamp; </a:t>
            </a:r>
            <a:r>
              <a:rPr lang="en-US" dirty="0" smtClean="0"/>
              <a:t>“Okefenokee” is  a Native </a:t>
            </a:r>
            <a:r>
              <a:rPr lang="en-US" dirty="0"/>
              <a:t>American word meaning “trembling Earth” (soft/unstable soil)</a:t>
            </a:r>
          </a:p>
          <a:p>
            <a:endParaRPr lang="en-US" dirty="0"/>
          </a:p>
        </p:txBody>
      </p:sp>
      <p:pic>
        <p:nvPicPr>
          <p:cNvPr id="4" name="Picture 2" descr="Image result for inner coastal plains outer coastal plains georgia">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5781" l="0" r="100000"/>
                    </a14:imgEffect>
                  </a14:imgLayer>
                </a14:imgProps>
              </a:ext>
              <a:ext uri="{28A0092B-C50C-407E-A947-70E740481C1C}">
                <a14:useLocalDpi xmlns:a14="http://schemas.microsoft.com/office/drawing/2010/main" val="0"/>
              </a:ext>
            </a:extLst>
          </a:blip>
          <a:srcRect/>
          <a:stretch>
            <a:fillRect/>
          </a:stretch>
        </p:blipFill>
        <p:spPr bwMode="auto">
          <a:xfrm>
            <a:off x="7696200" y="152400"/>
            <a:ext cx="1354560" cy="162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42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www.cviog.uga.edu/Projects/gainfo/photogallery/images/cott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idx="4294967295"/>
          </p:nvPr>
        </p:nvSpPr>
        <p:spPr>
          <a:xfrm>
            <a:off x="381000" y="0"/>
            <a:ext cx="8229600" cy="1143000"/>
          </a:xfrm>
          <a:ln>
            <a:miter lim="800000"/>
            <a:headEnd/>
            <a:tailEnd/>
          </a:ln>
          <a:extLst/>
        </p:spPr>
        <p:txBody>
          <a:bodyPr rtlCol="0">
            <a:normAutofit/>
            <a:scene3d>
              <a:camera prst="orthographicFront"/>
              <a:lightRig rig="soft" dir="t"/>
            </a:scene3d>
            <a:sp3d prstMaterial="softEdge">
              <a:bevelT w="25400" h="25400"/>
            </a:sp3d>
          </a:bodyPr>
          <a:lstStyle/>
          <a:p>
            <a:pPr eaLnBrk="1" fontAlgn="auto" hangingPunct="1">
              <a:spcAft>
                <a:spcPts val="0"/>
              </a:spcAft>
              <a:defRPr/>
            </a:pPr>
            <a:r>
              <a:rPr lang="en-US" sz="4100" b="1" kern="1200" dirty="0">
                <a:solidFill>
                  <a:schemeClr val="tx1"/>
                </a:solidFill>
                <a:effectLst>
                  <a:outerShdw blurRad="31750" dist="25400" dir="5400000" algn="tl" rotWithShape="0">
                    <a:srgbClr val="000000">
                      <a:alpha val="25000"/>
                    </a:srgbClr>
                  </a:outerShdw>
                </a:effectLst>
              </a:rPr>
              <a:t>Cotton Farming</a:t>
            </a:r>
          </a:p>
        </p:txBody>
      </p:sp>
    </p:spTree>
    <p:extLst>
      <p:ext uri="{BB962C8B-B14F-4D97-AF65-F5344CB8AC3E}">
        <p14:creationId xmlns:p14="http://schemas.microsoft.com/office/powerpoint/2010/main" val="8519028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www.cviog.uga.edu/Projects/gainfo/photogallery/images/peaches.jp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6985000"/>
          </a:xfrm>
          <a:noFill/>
        </p:spPr>
      </p:pic>
      <p:sp>
        <p:nvSpPr>
          <p:cNvPr id="3" name="Title 2"/>
          <p:cNvSpPr>
            <a:spLocks noGrp="1"/>
          </p:cNvSpPr>
          <p:nvPr>
            <p:ph type="title" idx="4294967295"/>
          </p:nvPr>
        </p:nvSpPr>
        <p:spPr>
          <a:xfrm>
            <a:off x="228600" y="0"/>
            <a:ext cx="4114800" cy="1143000"/>
          </a:xfrm>
          <a:ln>
            <a:miter lim="800000"/>
            <a:headEnd/>
            <a:tailEnd/>
          </a:ln>
          <a:extLst/>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n-US" sz="4100" b="1" kern="1200" dirty="0">
                <a:solidFill>
                  <a:schemeClr val="tx1"/>
                </a:solidFill>
                <a:effectLst>
                  <a:outerShdw blurRad="31750" dist="25400" dir="5400000" algn="tl" rotWithShape="0">
                    <a:srgbClr val="000000">
                      <a:alpha val="25000"/>
                    </a:srgbClr>
                  </a:outerShdw>
                </a:effectLst>
              </a:rPr>
              <a:t>Peach Orchard</a:t>
            </a:r>
          </a:p>
        </p:txBody>
      </p:sp>
    </p:spTree>
    <p:extLst>
      <p:ext uri="{BB962C8B-B14F-4D97-AF65-F5344CB8AC3E}">
        <p14:creationId xmlns:p14="http://schemas.microsoft.com/office/powerpoint/2010/main" val="35942191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www.cviog.uga.edu/Projects/gainfo/photogallery/images/hogfa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00"/>
            <a:ext cx="9144000"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idx="4294967295"/>
          </p:nvPr>
        </p:nvSpPr>
        <p:spPr>
          <a:xfrm>
            <a:off x="4114800" y="5715000"/>
            <a:ext cx="5029200" cy="1143000"/>
          </a:xfrm>
          <a:ln>
            <a:miter lim="800000"/>
            <a:headEnd/>
            <a:tailEnd/>
          </a:ln>
          <a:extLst/>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n-US" sz="4100" b="1" kern="1200" dirty="0">
                <a:solidFill>
                  <a:schemeClr val="tx1"/>
                </a:solidFill>
                <a:effectLst>
                  <a:outerShdw blurRad="31750" dist="25400" dir="5400000" algn="tl" rotWithShape="0">
                    <a:srgbClr val="000000">
                      <a:alpha val="25000"/>
                    </a:srgbClr>
                  </a:outerShdw>
                </a:effectLst>
              </a:rPr>
              <a:t>Hog Farming</a:t>
            </a:r>
          </a:p>
        </p:txBody>
      </p:sp>
    </p:spTree>
    <p:extLst>
      <p:ext uri="{BB962C8B-B14F-4D97-AF65-F5344CB8AC3E}">
        <p14:creationId xmlns:p14="http://schemas.microsoft.com/office/powerpoint/2010/main" val="18810317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www.cviog.uga.edu/Projects/gainfo/photogallery/images/turkeyfa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idx="4294967295"/>
          </p:nvPr>
        </p:nvSpPr>
        <p:spPr>
          <a:xfrm>
            <a:off x="457200" y="0"/>
            <a:ext cx="8229600" cy="1143000"/>
          </a:xfrm>
          <a:ln>
            <a:miter lim="800000"/>
            <a:headEnd/>
            <a:tailEnd/>
          </a:ln>
          <a:extLst/>
        </p:spPr>
        <p:txBody>
          <a:bodyPr rtlCol="0">
            <a:normAutofit/>
            <a:scene3d>
              <a:camera prst="orthographicFront"/>
              <a:lightRig rig="soft" dir="t"/>
            </a:scene3d>
            <a:sp3d prstMaterial="softEdge">
              <a:bevelT w="25400" h="25400"/>
            </a:sp3d>
          </a:bodyPr>
          <a:lstStyle/>
          <a:p>
            <a:pPr eaLnBrk="1" fontAlgn="auto" hangingPunct="1">
              <a:spcAft>
                <a:spcPts val="0"/>
              </a:spcAft>
              <a:defRPr/>
            </a:pPr>
            <a:r>
              <a:rPr lang="en-US" sz="4100" b="1" kern="1200" dirty="0">
                <a:solidFill>
                  <a:schemeClr val="tx1"/>
                </a:solidFill>
                <a:effectLst>
                  <a:outerShdw blurRad="31750" dist="25400" dir="5400000" algn="tl" rotWithShape="0">
                    <a:srgbClr val="000000">
                      <a:alpha val="25000"/>
                    </a:srgbClr>
                  </a:outerShdw>
                </a:effectLst>
              </a:rPr>
              <a:t>Turkey Farming</a:t>
            </a:r>
          </a:p>
        </p:txBody>
      </p:sp>
    </p:spTree>
    <p:extLst>
      <p:ext uri="{BB962C8B-B14F-4D97-AF65-F5344CB8AC3E}">
        <p14:creationId xmlns:p14="http://schemas.microsoft.com/office/powerpoint/2010/main" val="16123797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www.cviog.uga.edu/Projects/gainfo/photogallery/images/pec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idx="4294967295"/>
          </p:nvPr>
        </p:nvSpPr>
        <p:spPr>
          <a:xfrm>
            <a:off x="457200" y="5715000"/>
            <a:ext cx="8229600" cy="1143000"/>
          </a:xfrm>
          <a:ln>
            <a:miter lim="800000"/>
            <a:headEnd/>
            <a:tailEnd/>
          </a:ln>
          <a:extLst/>
        </p:spPr>
        <p:txBody>
          <a:bodyPr rtlCol="0">
            <a:normAutofit/>
            <a:scene3d>
              <a:camera prst="orthographicFront"/>
              <a:lightRig rig="soft" dir="t"/>
            </a:scene3d>
            <a:sp3d prstMaterial="softEdge">
              <a:bevelT w="25400" h="25400"/>
            </a:sp3d>
          </a:bodyPr>
          <a:lstStyle/>
          <a:p>
            <a:pPr eaLnBrk="1" fontAlgn="auto" hangingPunct="1">
              <a:spcAft>
                <a:spcPts val="0"/>
              </a:spcAft>
              <a:defRPr/>
            </a:pPr>
            <a:r>
              <a:rPr lang="en-US" sz="4100" b="1" kern="1200" dirty="0">
                <a:solidFill>
                  <a:schemeClr val="tx1"/>
                </a:solidFill>
                <a:effectLst>
                  <a:outerShdw blurRad="31750" dist="25400" dir="5400000" algn="tl" rotWithShape="0">
                    <a:srgbClr val="000000">
                      <a:alpha val="25000"/>
                    </a:srgbClr>
                  </a:outerShdw>
                </a:effectLst>
              </a:rPr>
              <a:t>Pecan Orchard</a:t>
            </a:r>
          </a:p>
        </p:txBody>
      </p:sp>
    </p:spTree>
    <p:extLst>
      <p:ext uri="{BB962C8B-B14F-4D97-AF65-F5344CB8AC3E}">
        <p14:creationId xmlns:p14="http://schemas.microsoft.com/office/powerpoint/2010/main" val="21710581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www.cviog.uga.edu/Projects/gainfo/photogallery/images/providenc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idx="4294967295"/>
          </p:nvPr>
        </p:nvSpPr>
        <p:spPr>
          <a:xfrm>
            <a:off x="304800" y="5715000"/>
            <a:ext cx="8229600" cy="1143000"/>
          </a:xfrm>
          <a:ln>
            <a:miter lim="800000"/>
            <a:headEnd/>
            <a:tailEnd/>
          </a:ln>
          <a:extLst/>
        </p:spPr>
        <p:txBody>
          <a:bodyPr rtlCol="0">
            <a:normAutofit/>
            <a:scene3d>
              <a:camera prst="orthographicFront"/>
              <a:lightRig rig="soft" dir="t"/>
            </a:scene3d>
            <a:sp3d prstMaterial="softEdge">
              <a:bevelT w="25400" h="25400"/>
            </a:sp3d>
          </a:bodyPr>
          <a:lstStyle/>
          <a:p>
            <a:pPr eaLnBrk="1" fontAlgn="auto" hangingPunct="1">
              <a:spcAft>
                <a:spcPts val="0"/>
              </a:spcAft>
              <a:defRPr/>
            </a:pPr>
            <a:r>
              <a:rPr lang="en-US" sz="4100" b="1" kern="1200" dirty="0">
                <a:solidFill>
                  <a:schemeClr val="tx1"/>
                </a:solidFill>
                <a:effectLst>
                  <a:outerShdw blurRad="31750" dist="25400" dir="5400000" algn="tl" rotWithShape="0">
                    <a:srgbClr val="000000">
                      <a:alpha val="25000"/>
                    </a:srgbClr>
                  </a:outerShdw>
                </a:effectLst>
              </a:rPr>
              <a:t>Providence Canyon</a:t>
            </a:r>
          </a:p>
        </p:txBody>
      </p:sp>
    </p:spTree>
    <p:extLst>
      <p:ext uri="{BB962C8B-B14F-4D97-AF65-F5344CB8AC3E}">
        <p14:creationId xmlns:p14="http://schemas.microsoft.com/office/powerpoint/2010/main" val="13079425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www.cviog.uga.edu/Projects/gainfo/photogallery/images/savannahpor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Box 4"/>
          <p:cNvSpPr txBox="1">
            <a:spLocks noChangeArrowheads="1"/>
          </p:cNvSpPr>
          <p:nvPr/>
        </p:nvSpPr>
        <p:spPr bwMode="auto">
          <a:xfrm>
            <a:off x="1828800" y="228600"/>
            <a:ext cx="518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Times New Roman" pitchFamily="18" charset="0"/>
              </a:defRPr>
            </a:lvl1pPr>
            <a:lvl2pPr marL="742950" indent="-285750" eaLnBrk="0" hangingPunct="0">
              <a:defRPr sz="4800">
                <a:solidFill>
                  <a:schemeClr val="tx1"/>
                </a:solidFill>
                <a:latin typeface="Times New Roman" pitchFamily="18" charset="0"/>
              </a:defRPr>
            </a:lvl2pPr>
            <a:lvl3pPr marL="1143000" indent="-228600" eaLnBrk="0" hangingPunct="0">
              <a:defRPr sz="4800">
                <a:solidFill>
                  <a:schemeClr val="tx1"/>
                </a:solidFill>
                <a:latin typeface="Times New Roman" pitchFamily="18" charset="0"/>
              </a:defRPr>
            </a:lvl3pPr>
            <a:lvl4pPr marL="1600200" indent="-228600" eaLnBrk="0" hangingPunct="0">
              <a:defRPr sz="4800">
                <a:solidFill>
                  <a:schemeClr val="tx1"/>
                </a:solidFill>
                <a:latin typeface="Times New Roman" pitchFamily="18" charset="0"/>
              </a:defRPr>
            </a:lvl4pPr>
            <a:lvl5pPr marL="2057400" indent="-228600" eaLnBrk="0" hangingPunct="0">
              <a:defRPr sz="4800">
                <a:solidFill>
                  <a:schemeClr val="tx1"/>
                </a:solidFill>
                <a:latin typeface="Times New Roman" pitchFamily="18" charset="0"/>
              </a:defRPr>
            </a:lvl5pPr>
            <a:lvl6pPr marL="2514600" indent="-228600" eaLnBrk="0" fontAlgn="base" hangingPunct="0">
              <a:spcBef>
                <a:spcPct val="0"/>
              </a:spcBef>
              <a:spcAft>
                <a:spcPct val="0"/>
              </a:spcAft>
              <a:defRPr sz="4800">
                <a:solidFill>
                  <a:schemeClr val="tx1"/>
                </a:solidFill>
                <a:latin typeface="Times New Roman" pitchFamily="18" charset="0"/>
              </a:defRPr>
            </a:lvl6pPr>
            <a:lvl7pPr marL="2971800" indent="-228600" eaLnBrk="0" fontAlgn="base" hangingPunct="0">
              <a:spcBef>
                <a:spcPct val="0"/>
              </a:spcBef>
              <a:spcAft>
                <a:spcPct val="0"/>
              </a:spcAft>
              <a:defRPr sz="4800">
                <a:solidFill>
                  <a:schemeClr val="tx1"/>
                </a:solidFill>
                <a:latin typeface="Times New Roman" pitchFamily="18" charset="0"/>
              </a:defRPr>
            </a:lvl7pPr>
            <a:lvl8pPr marL="3429000" indent="-228600" eaLnBrk="0" fontAlgn="base" hangingPunct="0">
              <a:spcBef>
                <a:spcPct val="0"/>
              </a:spcBef>
              <a:spcAft>
                <a:spcPct val="0"/>
              </a:spcAft>
              <a:defRPr sz="4800">
                <a:solidFill>
                  <a:schemeClr val="tx1"/>
                </a:solidFill>
                <a:latin typeface="Times New Roman" pitchFamily="18" charset="0"/>
              </a:defRPr>
            </a:lvl8pPr>
            <a:lvl9pPr marL="3886200" indent="-228600" eaLnBrk="0" fontAlgn="base" hangingPunct="0">
              <a:spcBef>
                <a:spcPct val="0"/>
              </a:spcBef>
              <a:spcAft>
                <a:spcPct val="0"/>
              </a:spcAft>
              <a:defRPr sz="48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000000"/>
                </a:solidFill>
                <a:effectLst/>
                <a:uLnTx/>
                <a:uFillTx/>
                <a:latin typeface="Lucida Sans Unicode" pitchFamily="34" charset="0"/>
                <a:ea typeface="+mn-ea"/>
                <a:cs typeface="Arial" charset="0"/>
              </a:rPr>
              <a:t>Savannah Port</a:t>
            </a:r>
          </a:p>
        </p:txBody>
      </p:sp>
    </p:spTree>
    <p:extLst>
      <p:ext uri="{BB962C8B-B14F-4D97-AF65-F5344CB8AC3E}">
        <p14:creationId xmlns:p14="http://schemas.microsoft.com/office/powerpoint/2010/main" val="569674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www.cviog.uga.edu/Projects/gainfo/photogallery/images/seaoat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idx="4294967295"/>
          </p:nvPr>
        </p:nvSpPr>
        <p:spPr>
          <a:xfrm>
            <a:off x="457200" y="0"/>
            <a:ext cx="8229600" cy="1143000"/>
          </a:xfrm>
          <a:ln>
            <a:miter lim="800000"/>
            <a:headEnd/>
            <a:tailEnd/>
          </a:ln>
          <a:extLst/>
        </p:spPr>
        <p:txBody>
          <a:bodyPr rtlCol="0">
            <a:normAutofit/>
            <a:scene3d>
              <a:camera prst="orthographicFront"/>
              <a:lightRig rig="soft" dir="t"/>
            </a:scene3d>
            <a:sp3d prstMaterial="softEdge">
              <a:bevelT w="25400" h="25400"/>
            </a:sp3d>
          </a:bodyPr>
          <a:lstStyle/>
          <a:p>
            <a:pPr eaLnBrk="1" fontAlgn="auto" hangingPunct="1">
              <a:spcAft>
                <a:spcPts val="0"/>
              </a:spcAft>
              <a:defRPr/>
            </a:pPr>
            <a:r>
              <a:rPr lang="en-US" sz="4100" b="1" kern="1200" dirty="0">
                <a:solidFill>
                  <a:schemeClr val="tx1"/>
                </a:solidFill>
                <a:effectLst>
                  <a:outerShdw blurRad="31750" dist="25400" dir="5400000" algn="tl" rotWithShape="0">
                    <a:srgbClr val="000000">
                      <a:alpha val="25000"/>
                    </a:srgbClr>
                  </a:outerShdw>
                </a:effectLst>
              </a:rPr>
              <a:t>Georgia’s Beaches</a:t>
            </a:r>
          </a:p>
        </p:txBody>
      </p:sp>
    </p:spTree>
    <p:extLst>
      <p:ext uri="{BB962C8B-B14F-4D97-AF65-F5344CB8AC3E}">
        <p14:creationId xmlns:p14="http://schemas.microsoft.com/office/powerpoint/2010/main" val="29057260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www.cviog.uga.edu/Projects/gainfo/photogallery/images/okefenokee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idx="4294967295"/>
          </p:nvPr>
        </p:nvSpPr>
        <p:spPr>
          <a:xfrm>
            <a:off x="457200" y="274638"/>
            <a:ext cx="8229600" cy="1143000"/>
          </a:xfrm>
          <a:ln>
            <a:miter lim="800000"/>
            <a:headEnd/>
            <a:tailEnd/>
          </a:ln>
          <a:extLst/>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n-US" sz="4100" b="1" kern="1200" dirty="0">
                <a:solidFill>
                  <a:schemeClr val="tx1"/>
                </a:solidFill>
                <a:effectLst>
                  <a:outerShdw blurRad="31750" dist="25400" dir="5400000" algn="tl" rotWithShape="0">
                    <a:srgbClr val="000000">
                      <a:alpha val="25000"/>
                    </a:srgbClr>
                  </a:outerShdw>
                </a:effectLst>
              </a:rPr>
              <a:t>Okefenokee Swamp</a:t>
            </a:r>
          </a:p>
        </p:txBody>
      </p:sp>
    </p:spTree>
    <p:extLst>
      <p:ext uri="{BB962C8B-B14F-4D97-AF65-F5344CB8AC3E}">
        <p14:creationId xmlns:p14="http://schemas.microsoft.com/office/powerpoint/2010/main" val="878864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SS8G1 Describe Georgia’s geography and climate. </a:t>
            </a:r>
          </a:p>
          <a:p>
            <a:r>
              <a:rPr lang="en-US" dirty="0"/>
              <a:t>b. Distinguish among the five geographic regions of Georgia in terms of location, climate, agriculture, and economic contributions. </a:t>
            </a:r>
          </a:p>
          <a:p>
            <a:endParaRPr lang="en-US" dirty="0"/>
          </a:p>
          <a:p>
            <a:pPr marL="114300" indent="0">
              <a:buNone/>
            </a:pPr>
            <a:r>
              <a:rPr lang="en-US" b="1" dirty="0"/>
              <a:t>Five REGIONS in Georgia:</a:t>
            </a:r>
          </a:p>
          <a:p>
            <a:pPr marL="114300" indent="0">
              <a:buNone/>
            </a:pPr>
            <a:r>
              <a:rPr lang="en-US" dirty="0"/>
              <a:t>Appalachian Plateau</a:t>
            </a:r>
          </a:p>
          <a:p>
            <a:pPr marL="114300" indent="0">
              <a:buNone/>
            </a:pPr>
            <a:r>
              <a:rPr lang="en-US" dirty="0"/>
              <a:t>Valley and Ridge</a:t>
            </a:r>
          </a:p>
          <a:p>
            <a:pPr marL="114300" indent="0">
              <a:buNone/>
            </a:pPr>
            <a:r>
              <a:rPr lang="en-US" dirty="0"/>
              <a:t>Blue Ridge</a:t>
            </a:r>
          </a:p>
          <a:p>
            <a:pPr marL="114300" indent="0">
              <a:buNone/>
            </a:pPr>
            <a:r>
              <a:rPr lang="en-US" dirty="0"/>
              <a:t>Piedmont</a:t>
            </a:r>
          </a:p>
          <a:p>
            <a:pPr marL="114300" indent="0">
              <a:buNone/>
            </a:pPr>
            <a:r>
              <a:rPr lang="en-US" dirty="0"/>
              <a:t>Coastal Plains </a:t>
            </a:r>
          </a:p>
        </p:txBody>
      </p:sp>
    </p:spTree>
    <p:extLst>
      <p:ext uri="{BB962C8B-B14F-4D97-AF65-F5344CB8AC3E}">
        <p14:creationId xmlns:p14="http://schemas.microsoft.com/office/powerpoint/2010/main" val="39319739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p>
        </p:txBody>
      </p:sp>
      <p:sp>
        <p:nvSpPr>
          <p:cNvPr id="3" name="Content Placeholder 2"/>
          <p:cNvSpPr>
            <a:spLocks noGrp="1"/>
          </p:cNvSpPr>
          <p:nvPr>
            <p:ph idx="1"/>
          </p:nvPr>
        </p:nvSpPr>
        <p:spPr/>
        <p:txBody>
          <a:bodyPr>
            <a:normAutofit lnSpcReduction="10000"/>
          </a:bodyPr>
          <a:lstStyle/>
          <a:p>
            <a:r>
              <a:rPr lang="en-US" dirty="0"/>
              <a:t>Largest and southernmost region divided into two regions- swampy and sandy Outer Plain contains coast and Okefenokee Swamp;  soil-rich Inner Plain is agricultural heart of GA</a:t>
            </a:r>
          </a:p>
          <a:p>
            <a:r>
              <a:rPr lang="en-US" dirty="0"/>
              <a:t>Hot summers, mild winters. Little snow</a:t>
            </a:r>
          </a:p>
          <a:p>
            <a:r>
              <a:rPr lang="en-US" dirty="0"/>
              <a:t>Inner- peanuts, peaches, soybeans, cotton, Vidalia Onions, Pecans</a:t>
            </a:r>
          </a:p>
          <a:p>
            <a:r>
              <a:rPr lang="en-US" dirty="0"/>
              <a:t>Outer- Pine trees</a:t>
            </a:r>
          </a:p>
          <a:p>
            <a:r>
              <a:rPr lang="en-US" dirty="0"/>
              <a:t>Outer-$ comes from pulp/paper industry, fishing and seafood, tourism on coast. Deep water ports in Savannah, Brunswick and inland ports in Bainbridge and Columbus are important for trade.</a:t>
            </a:r>
          </a:p>
          <a:p>
            <a:r>
              <a:rPr lang="en-US" dirty="0"/>
              <a:t> Inner Plain has the largest agricultural industry in GA. </a:t>
            </a:r>
          </a:p>
          <a:p>
            <a:r>
              <a:rPr lang="en-US" dirty="0"/>
              <a:t>Barrier islands protect mainland GA from hurricanes; “Okefenokee” </a:t>
            </a:r>
            <a:r>
              <a:rPr lang="en-US" dirty="0" smtClean="0"/>
              <a:t>Swamp</a:t>
            </a:r>
            <a:endParaRPr lang="en-US" dirty="0"/>
          </a:p>
        </p:txBody>
      </p:sp>
      <p:pic>
        <p:nvPicPr>
          <p:cNvPr id="4" name="Picture 2" descr="Image result for inner coastal plains outer coastal plains georgia">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5781" l="0" r="100000"/>
                    </a14:imgEffect>
                  </a14:imgLayer>
                </a14:imgProps>
              </a:ext>
              <a:ext uri="{28A0092B-C50C-407E-A947-70E740481C1C}">
                <a14:useLocalDpi xmlns:a14="http://schemas.microsoft.com/office/drawing/2010/main" val="0"/>
              </a:ext>
            </a:extLst>
          </a:blip>
          <a:srcRect/>
          <a:stretch>
            <a:fillRect/>
          </a:stretch>
        </p:blipFill>
        <p:spPr bwMode="auto">
          <a:xfrm>
            <a:off x="7696200" y="152400"/>
            <a:ext cx="1354560" cy="162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4028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b="1" dirty="0"/>
              <a:t>I was stranded in the swamp for days with no food</a:t>
            </a:r>
          </a:p>
          <a:p>
            <a:endParaRPr lang="en-US" sz="2400" dirty="0" smtClean="0"/>
          </a:p>
          <a:p>
            <a:r>
              <a:rPr lang="en-US" sz="2400" b="1" dirty="0" smtClean="0"/>
              <a:t>I </a:t>
            </a:r>
            <a:r>
              <a:rPr lang="en-US" sz="2400" b="1" dirty="0"/>
              <a:t>had no choice but to hunt down large white birds and eat them. Through the whole ordeal, I found myself filled with egret.</a:t>
            </a:r>
          </a:p>
        </p:txBody>
      </p:sp>
      <p:pic>
        <p:nvPicPr>
          <p:cNvPr id="4" name="Picture 2" descr="Image result for inner coastal plains outer coastal plains georgia">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5781" l="0" r="100000"/>
                    </a14:imgEffect>
                  </a14:imgLayer>
                </a14:imgProps>
              </a:ext>
              <a:ext uri="{28A0092B-C50C-407E-A947-70E740481C1C}">
                <a14:useLocalDpi xmlns:a14="http://schemas.microsoft.com/office/drawing/2010/main" val="0"/>
              </a:ext>
            </a:extLst>
          </a:blip>
          <a:srcRect/>
          <a:stretch>
            <a:fillRect/>
          </a:stretch>
        </p:blipFill>
        <p:spPr bwMode="auto">
          <a:xfrm>
            <a:off x="7696200" y="152400"/>
            <a:ext cx="1354560" cy="162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4856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077200" cy="5486400"/>
          </a:xfrm>
        </p:spPr>
        <p:txBody>
          <a:bodyPr>
            <a:normAutofit/>
          </a:bodyPr>
          <a:lstStyle/>
          <a:p>
            <a:pPr marL="114300" indent="0">
              <a:buNone/>
            </a:pPr>
            <a:r>
              <a:rPr lang="en-US" dirty="0"/>
              <a:t>1. Region that receives the most precipitation? </a:t>
            </a:r>
          </a:p>
          <a:p>
            <a:pPr marL="114300" indent="0">
              <a:buNone/>
            </a:pPr>
            <a:r>
              <a:rPr lang="en-US" dirty="0"/>
              <a:t>2. Region containing Dalton, the “carpet capital of the world”?</a:t>
            </a:r>
          </a:p>
          <a:p>
            <a:pPr marL="114300" indent="0">
              <a:buNone/>
            </a:pPr>
            <a:r>
              <a:rPr lang="en-US" dirty="0"/>
              <a:t>3. Name of the highest peak in Georgia?</a:t>
            </a:r>
          </a:p>
          <a:p>
            <a:pPr marL="114300" indent="0">
              <a:buNone/>
            </a:pPr>
            <a:r>
              <a:rPr lang="en-US" dirty="0"/>
              <a:t>4. In what region is the highest peak in GA located?</a:t>
            </a:r>
          </a:p>
          <a:p>
            <a:pPr marL="114300" indent="0">
              <a:buNone/>
            </a:pPr>
            <a:r>
              <a:rPr lang="en-US" dirty="0"/>
              <a:t>5. What region is responsible for the most agricultural production?</a:t>
            </a:r>
          </a:p>
          <a:p>
            <a:pPr marL="114300" indent="0">
              <a:buNone/>
            </a:pPr>
            <a:r>
              <a:rPr lang="en-US" dirty="0"/>
              <a:t>6. What region is responsible for producing the most animal products?</a:t>
            </a:r>
          </a:p>
          <a:p>
            <a:pPr marL="114300" indent="0">
              <a:buNone/>
            </a:pPr>
            <a:r>
              <a:rPr lang="en-US" dirty="0"/>
              <a:t>7. Two important physical features in Coastal Plain?</a:t>
            </a:r>
          </a:p>
          <a:p>
            <a:pPr marL="114300" indent="0">
              <a:buNone/>
            </a:pPr>
            <a:r>
              <a:rPr lang="en-US" dirty="0"/>
              <a:t>8. Region that contains the TAG corner?</a:t>
            </a:r>
          </a:p>
          <a:p>
            <a:pPr marL="114300" indent="0">
              <a:buNone/>
            </a:pPr>
            <a:r>
              <a:rPr lang="en-US" dirty="0"/>
              <a:t>9. Region characterized by rolling hills and numerous major cities?</a:t>
            </a:r>
          </a:p>
          <a:p>
            <a:pPr marL="114300" indent="0">
              <a:buNone/>
            </a:pPr>
            <a:r>
              <a:rPr lang="en-US" dirty="0"/>
              <a:t>10. What is the name of the feature that separates the Piedmont region from the Coastal Plain?</a:t>
            </a:r>
          </a:p>
        </p:txBody>
      </p:sp>
      <p:pic>
        <p:nvPicPr>
          <p:cNvPr id="21506" name="Picture 2" descr="Image result for paying attentio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52400"/>
            <a:ext cx="1763712" cy="11777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0" y="444787"/>
            <a:ext cx="5257800" cy="584775"/>
          </a:xfrm>
          <a:prstGeom prst="rect">
            <a:avLst/>
          </a:prstGeom>
          <a:noFill/>
        </p:spPr>
        <p:txBody>
          <a:bodyPr wrap="square" rtlCol="0">
            <a:spAutoFit/>
          </a:bodyPr>
          <a:lstStyle/>
          <a:p>
            <a:r>
              <a:rPr lang="en-US" sz="3200" dirty="0"/>
              <a:t>Were you paying attention?</a:t>
            </a:r>
          </a:p>
        </p:txBody>
      </p:sp>
    </p:spTree>
    <p:extLst>
      <p:ext uri="{BB962C8B-B14F-4D97-AF65-F5344CB8AC3E}">
        <p14:creationId xmlns:p14="http://schemas.microsoft.com/office/powerpoint/2010/main" val="37543113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9663"/>
            <a:ext cx="8077200" cy="5486400"/>
          </a:xfrm>
        </p:spPr>
        <p:txBody>
          <a:bodyPr>
            <a:normAutofit/>
          </a:bodyPr>
          <a:lstStyle/>
          <a:p>
            <a:pPr marL="114300" indent="0">
              <a:buNone/>
            </a:pPr>
            <a:r>
              <a:rPr lang="en-US" dirty="0"/>
              <a:t>1. Region that receives the most precipitation? </a:t>
            </a:r>
            <a:r>
              <a:rPr lang="en-US" dirty="0">
                <a:solidFill>
                  <a:srgbClr val="FF0000"/>
                </a:solidFill>
              </a:rPr>
              <a:t>Blue Ridge</a:t>
            </a:r>
          </a:p>
          <a:p>
            <a:pPr marL="114300" indent="0">
              <a:buNone/>
            </a:pPr>
            <a:r>
              <a:rPr lang="en-US" dirty="0"/>
              <a:t>2. Region containing Dalton, the “carpet capital of the world”? </a:t>
            </a:r>
            <a:r>
              <a:rPr lang="en-US" dirty="0">
                <a:solidFill>
                  <a:srgbClr val="FF0000"/>
                </a:solidFill>
              </a:rPr>
              <a:t>R&amp;V</a:t>
            </a:r>
          </a:p>
          <a:p>
            <a:pPr marL="114300" indent="0">
              <a:buNone/>
            </a:pPr>
            <a:r>
              <a:rPr lang="en-US" dirty="0"/>
              <a:t>3. Name of the highest peak in Georgia? </a:t>
            </a:r>
            <a:r>
              <a:rPr lang="en-US" dirty="0" err="1">
                <a:solidFill>
                  <a:srgbClr val="FF0000"/>
                </a:solidFill>
              </a:rPr>
              <a:t>Brasstown</a:t>
            </a:r>
            <a:r>
              <a:rPr lang="en-US" dirty="0">
                <a:solidFill>
                  <a:srgbClr val="FF0000"/>
                </a:solidFill>
              </a:rPr>
              <a:t> Bald</a:t>
            </a:r>
          </a:p>
          <a:p>
            <a:pPr marL="114300" indent="0">
              <a:buNone/>
            </a:pPr>
            <a:r>
              <a:rPr lang="en-US" dirty="0"/>
              <a:t>4. In what region is the highest peak in GA located? </a:t>
            </a:r>
            <a:r>
              <a:rPr lang="en-US" dirty="0">
                <a:solidFill>
                  <a:srgbClr val="FF0000"/>
                </a:solidFill>
              </a:rPr>
              <a:t>Blue Ridge</a:t>
            </a:r>
          </a:p>
          <a:p>
            <a:pPr marL="114300" indent="0">
              <a:buNone/>
            </a:pPr>
            <a:r>
              <a:rPr lang="en-US" dirty="0"/>
              <a:t>5. What region is responsible for impacting the economy with agricultural production? </a:t>
            </a:r>
            <a:r>
              <a:rPr lang="en-US" dirty="0">
                <a:solidFill>
                  <a:srgbClr val="FF0000"/>
                </a:solidFill>
              </a:rPr>
              <a:t>(Inner) Coastal Plain</a:t>
            </a:r>
          </a:p>
          <a:p>
            <a:pPr marL="114300" indent="0">
              <a:buNone/>
            </a:pPr>
            <a:r>
              <a:rPr lang="en-US" dirty="0"/>
              <a:t>6. What region is responsible for producing the most animal products? </a:t>
            </a:r>
            <a:r>
              <a:rPr lang="en-US" dirty="0">
                <a:solidFill>
                  <a:srgbClr val="FF0000"/>
                </a:solidFill>
              </a:rPr>
              <a:t>Piedmont</a:t>
            </a:r>
          </a:p>
          <a:p>
            <a:pPr marL="114300" indent="0">
              <a:buNone/>
            </a:pPr>
            <a:r>
              <a:rPr lang="en-US" dirty="0"/>
              <a:t>7. Two important physical features in Coastal Plain? </a:t>
            </a:r>
            <a:r>
              <a:rPr lang="en-US" dirty="0">
                <a:solidFill>
                  <a:srgbClr val="FF0000"/>
                </a:solidFill>
              </a:rPr>
              <a:t>Okefenokee Swamp and Barrier Islands</a:t>
            </a:r>
          </a:p>
          <a:p>
            <a:pPr marL="114300" indent="0">
              <a:buNone/>
            </a:pPr>
            <a:r>
              <a:rPr lang="en-US" dirty="0"/>
              <a:t>8. Region that contains the TAG corner? </a:t>
            </a:r>
            <a:r>
              <a:rPr lang="en-US" dirty="0">
                <a:solidFill>
                  <a:srgbClr val="FF0000"/>
                </a:solidFill>
              </a:rPr>
              <a:t>Appalachian Plateau</a:t>
            </a:r>
          </a:p>
          <a:p>
            <a:pPr marL="114300" indent="0">
              <a:buNone/>
            </a:pPr>
            <a:r>
              <a:rPr lang="en-US" dirty="0"/>
              <a:t>9. Region characterized by rolling hills and major cities? </a:t>
            </a:r>
            <a:r>
              <a:rPr lang="en-US" dirty="0">
                <a:solidFill>
                  <a:srgbClr val="FF0000"/>
                </a:solidFill>
              </a:rPr>
              <a:t>Piedmont</a:t>
            </a:r>
          </a:p>
          <a:p>
            <a:pPr marL="114300" indent="0">
              <a:buNone/>
            </a:pPr>
            <a:r>
              <a:rPr lang="en-US" dirty="0"/>
              <a:t>10. What is the name of the feature that separates the Piedmont region from the Coastal Plain? </a:t>
            </a:r>
            <a:r>
              <a:rPr lang="en-US" dirty="0">
                <a:solidFill>
                  <a:srgbClr val="FF0000"/>
                </a:solidFill>
              </a:rPr>
              <a:t>Fall Line</a:t>
            </a:r>
          </a:p>
        </p:txBody>
      </p:sp>
      <p:pic>
        <p:nvPicPr>
          <p:cNvPr id="21506" name="Picture 2" descr="Image result for paying attentio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52400"/>
            <a:ext cx="1763712" cy="11777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0" y="444787"/>
            <a:ext cx="5257800" cy="584775"/>
          </a:xfrm>
          <a:prstGeom prst="rect">
            <a:avLst/>
          </a:prstGeom>
          <a:noFill/>
        </p:spPr>
        <p:txBody>
          <a:bodyPr wrap="square" rtlCol="0">
            <a:spAutoFit/>
          </a:bodyPr>
          <a:lstStyle/>
          <a:p>
            <a:r>
              <a:rPr lang="en-US" sz="3200" dirty="0"/>
              <a:t>Were you paying attention?</a:t>
            </a:r>
          </a:p>
        </p:txBody>
      </p:sp>
    </p:spTree>
    <p:extLst>
      <p:ext uri="{BB962C8B-B14F-4D97-AF65-F5344CB8AC3E}">
        <p14:creationId xmlns:p14="http://schemas.microsoft.com/office/powerpoint/2010/main" val="888260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Appalachian Plateau</a:t>
            </a:r>
          </a:p>
        </p:txBody>
      </p:sp>
      <p:sp>
        <p:nvSpPr>
          <p:cNvPr id="3" name="Content Placeholder 2"/>
          <p:cNvSpPr>
            <a:spLocks noGrp="1"/>
          </p:cNvSpPr>
          <p:nvPr>
            <p:ph idx="1"/>
          </p:nvPr>
        </p:nvSpPr>
        <p:spPr>
          <a:xfrm>
            <a:off x="-121920" y="1295400"/>
            <a:ext cx="8275320" cy="5410200"/>
          </a:xfrm>
        </p:spPr>
        <p:txBody>
          <a:bodyPr>
            <a:noAutofit/>
          </a:bodyPr>
          <a:lstStyle/>
          <a:p>
            <a:r>
              <a:rPr lang="en-US" sz="2800" dirty="0"/>
              <a:t>LOCATION: </a:t>
            </a:r>
            <a:r>
              <a:rPr lang="en-US" sz="2800" b="1" dirty="0"/>
              <a:t>northwest GA</a:t>
            </a:r>
            <a:r>
              <a:rPr lang="en-US" sz="2800" dirty="0"/>
              <a:t>; known as the </a:t>
            </a:r>
            <a:r>
              <a:rPr lang="en-US" sz="2800" b="1" dirty="0"/>
              <a:t>TAG corner </a:t>
            </a:r>
            <a:r>
              <a:rPr lang="en-US" sz="2800" dirty="0"/>
              <a:t>(the region connects with </a:t>
            </a:r>
            <a:r>
              <a:rPr lang="en-US" sz="2800" b="1" dirty="0"/>
              <a:t>Ten.</a:t>
            </a:r>
            <a:r>
              <a:rPr lang="en-US" sz="2800" dirty="0"/>
              <a:t> and </a:t>
            </a:r>
            <a:r>
              <a:rPr lang="en-US" sz="2800" b="1" dirty="0"/>
              <a:t>Ala</a:t>
            </a:r>
            <a:r>
              <a:rPr lang="en-US" sz="2800" dirty="0"/>
              <a:t>.). </a:t>
            </a:r>
          </a:p>
          <a:p>
            <a:r>
              <a:rPr lang="en-US" sz="2800" dirty="0"/>
              <a:t>PHYSICAL CHARACTERISTICS: This region features </a:t>
            </a:r>
            <a:r>
              <a:rPr lang="en-US" sz="2800" b="1" dirty="0"/>
              <a:t>flat/sloping land above surrounding valleys. </a:t>
            </a:r>
          </a:p>
          <a:p>
            <a:r>
              <a:rPr lang="en-US" sz="2800" dirty="0"/>
              <a:t>CLIMATE: The climate of this region has </a:t>
            </a:r>
            <a:r>
              <a:rPr lang="en-US" sz="2800" b="1" dirty="0"/>
              <a:t>cooler temperatures due to higher elevation </a:t>
            </a:r>
            <a:r>
              <a:rPr lang="en-US" sz="2800" dirty="0"/>
              <a:t>(1800-2000 feet above sea level) </a:t>
            </a:r>
            <a:r>
              <a:rPr lang="en-US" sz="2800" b="1" dirty="0"/>
              <a:t>and</a:t>
            </a:r>
            <a:r>
              <a:rPr lang="en-US" sz="2800" dirty="0"/>
              <a:t> </a:t>
            </a:r>
            <a:r>
              <a:rPr lang="en-US" sz="2800" b="1" dirty="0"/>
              <a:t>northern latitude</a:t>
            </a:r>
            <a:r>
              <a:rPr lang="en-US" sz="2800" dirty="0"/>
              <a:t>. Summer temperatures can reach to the 80’s and occasionally the 90’s while during the winter months, temperatures span from the 20’s to the 40’s</a:t>
            </a:r>
            <a:r>
              <a:rPr lang="en-US" sz="2800" b="1" dirty="0"/>
              <a:t>. During winter months, some snow</a:t>
            </a:r>
            <a:r>
              <a:rPr lang="en-US" sz="2800" dirty="0"/>
              <a:t> </a:t>
            </a:r>
            <a:r>
              <a:rPr lang="en-US" sz="2800" b="1" dirty="0"/>
              <a:t>and ice cover the region. </a:t>
            </a:r>
          </a:p>
        </p:txBody>
      </p:sp>
      <p:pic>
        <p:nvPicPr>
          <p:cNvPr id="2050" name="Picture 2" descr="Image result for appalachian plateau region">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2667" b="91667" l="0" r="98750">
                        <a14:backgroundMark x1="61250" y1="15833" x2="99500" y2="55167"/>
                        <a14:backgroundMark x1="60500" y1="17000" x2="55000" y2="12167"/>
                      </a14:backgroundRemoval>
                    </a14:imgEffect>
                  </a14:imgLayer>
                </a14:imgProps>
              </a:ext>
              <a:ext uri="{28A0092B-C50C-407E-A947-70E740481C1C}">
                <a14:useLocalDpi xmlns:a14="http://schemas.microsoft.com/office/drawing/2010/main" val="0"/>
              </a:ext>
            </a:extLst>
          </a:blip>
          <a:srcRect/>
          <a:stretch>
            <a:fillRect/>
          </a:stretch>
        </p:blipFill>
        <p:spPr bwMode="auto">
          <a:xfrm>
            <a:off x="7620000" y="-198120"/>
            <a:ext cx="1600200" cy="218705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7124700" y="228600"/>
            <a:ext cx="495300" cy="2102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210300" y="115669"/>
            <a:ext cx="1028700" cy="646331"/>
          </a:xfrm>
          <a:prstGeom prst="rect">
            <a:avLst/>
          </a:prstGeom>
          <a:noFill/>
        </p:spPr>
        <p:txBody>
          <a:bodyPr wrap="square" rtlCol="0">
            <a:spAutoFit/>
          </a:bodyPr>
          <a:lstStyle/>
          <a:p>
            <a:r>
              <a:rPr lang="en-US" dirty="0">
                <a:solidFill>
                  <a:srgbClr val="FF0000"/>
                </a:solidFill>
              </a:rPr>
              <a:t>Smallest region!</a:t>
            </a:r>
          </a:p>
        </p:txBody>
      </p:sp>
    </p:spTree>
    <p:extLst>
      <p:ext uri="{BB962C8B-B14F-4D97-AF65-F5344CB8AC3E}">
        <p14:creationId xmlns:p14="http://schemas.microsoft.com/office/powerpoint/2010/main" val="2500030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Appalachian Plateau</a:t>
            </a:r>
          </a:p>
        </p:txBody>
      </p:sp>
      <p:sp>
        <p:nvSpPr>
          <p:cNvPr id="3" name="Content Placeholder 2"/>
          <p:cNvSpPr>
            <a:spLocks noGrp="1"/>
          </p:cNvSpPr>
          <p:nvPr>
            <p:ph idx="1"/>
          </p:nvPr>
        </p:nvSpPr>
        <p:spPr/>
        <p:txBody>
          <a:bodyPr>
            <a:noAutofit/>
          </a:bodyPr>
          <a:lstStyle/>
          <a:p>
            <a:r>
              <a:rPr lang="en-US" sz="2800" dirty="0"/>
              <a:t>AGRICULTURE: </a:t>
            </a:r>
            <a:r>
              <a:rPr lang="en-US" sz="2800" b="1" dirty="0"/>
              <a:t>limited due to poor soil</a:t>
            </a:r>
            <a:r>
              <a:rPr lang="en-US" sz="2800" dirty="0"/>
              <a:t>. However, some corn and soybeans are produced in this region.</a:t>
            </a:r>
          </a:p>
          <a:p>
            <a:r>
              <a:rPr lang="en-US" sz="2800" dirty="0"/>
              <a:t>ECONOMIC CONTRIBUTIONS:  </a:t>
            </a:r>
            <a:r>
              <a:rPr lang="en-US" sz="2800" b="1" dirty="0" smtClean="0"/>
              <a:t>tourism (especially hiking)</a:t>
            </a:r>
            <a:r>
              <a:rPr lang="en-US" sz="2800" dirty="0" smtClean="0"/>
              <a:t> </a:t>
            </a:r>
            <a:r>
              <a:rPr lang="en-US" sz="2800" dirty="0"/>
              <a:t>and </a:t>
            </a:r>
            <a:r>
              <a:rPr lang="en-US" sz="2800" b="1" dirty="0"/>
              <a:t>forestry</a:t>
            </a:r>
            <a:r>
              <a:rPr lang="en-US" sz="2800" dirty="0"/>
              <a:t>. The production of </a:t>
            </a:r>
            <a:r>
              <a:rPr lang="en-US" sz="2800" b="1" dirty="0"/>
              <a:t>coal</a:t>
            </a:r>
            <a:r>
              <a:rPr lang="en-US" sz="2800" dirty="0"/>
              <a:t> and </a:t>
            </a:r>
            <a:r>
              <a:rPr lang="en-US" sz="2800" b="1" dirty="0"/>
              <a:t>limestone</a:t>
            </a:r>
            <a:r>
              <a:rPr lang="en-US" sz="2800" dirty="0"/>
              <a:t> are productive as well. This region is the </a:t>
            </a:r>
            <a:r>
              <a:rPr lang="en-US" sz="2800" b="1" dirty="0"/>
              <a:t>only known source of coal </a:t>
            </a:r>
            <a:r>
              <a:rPr lang="en-US" sz="2800" dirty="0"/>
              <a:t>in the state. </a:t>
            </a:r>
          </a:p>
          <a:p>
            <a:r>
              <a:rPr lang="en-US" sz="2800" dirty="0"/>
              <a:t>FEATURES: </a:t>
            </a:r>
            <a:r>
              <a:rPr lang="en-US" sz="2800" b="1" dirty="0"/>
              <a:t>Cloudland Canyon and Lookout Mountain</a:t>
            </a:r>
            <a:r>
              <a:rPr lang="en-US" sz="2800" dirty="0"/>
              <a:t>. No significant rivers are located in the Appalachian Plateau region. Many </a:t>
            </a:r>
            <a:r>
              <a:rPr lang="en-US" sz="2800" b="1" dirty="0"/>
              <a:t>caves</a:t>
            </a:r>
            <a:r>
              <a:rPr lang="en-US" sz="2800" dirty="0"/>
              <a:t>. </a:t>
            </a:r>
          </a:p>
        </p:txBody>
      </p:sp>
      <p:pic>
        <p:nvPicPr>
          <p:cNvPr id="4" name="Picture 2" descr="Image result for appalachian plateau region">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2667" b="91667" l="0" r="98750">
                        <a14:backgroundMark x1="61250" y1="15833" x2="99500" y2="55167"/>
                        <a14:backgroundMark x1="60500" y1="17000" x2="55000" y2="12167"/>
                      </a14:backgroundRemoval>
                    </a14:imgEffect>
                  </a14:imgLayer>
                </a14:imgProps>
              </a:ext>
              <a:ext uri="{28A0092B-C50C-407E-A947-70E740481C1C}">
                <a14:useLocalDpi xmlns:a14="http://schemas.microsoft.com/office/drawing/2010/main" val="0"/>
              </a:ext>
            </a:extLst>
          </a:blip>
          <a:srcRect/>
          <a:stretch>
            <a:fillRect/>
          </a:stretch>
        </p:blipFill>
        <p:spPr bwMode="auto">
          <a:xfrm>
            <a:off x="7589520" y="-182880"/>
            <a:ext cx="1600200" cy="2187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282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nas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6825"/>
            <a:ext cx="91440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6"/>
          <p:cNvSpPr>
            <a:spLocks noGrp="1" noChangeArrowheads="1"/>
          </p:cNvSpPr>
          <p:nvPr>
            <p:ph type="title" idx="4294967295"/>
          </p:nvPr>
        </p:nvSpPr>
        <p:spPr>
          <a:xfrm>
            <a:off x="762000" y="228600"/>
            <a:ext cx="7772400" cy="1143000"/>
          </a:xfrm>
        </p:spPr>
        <p:txBody>
          <a:bodyPr/>
          <a:lstStyle/>
          <a:p>
            <a:pPr eaLnBrk="1" hangingPunct="1"/>
            <a:r>
              <a:rPr lang="en-US" altLang="en-US" smtClean="0">
                <a:solidFill>
                  <a:schemeClr val="bg1"/>
                </a:solidFill>
              </a:rPr>
              <a:t>North America</a:t>
            </a:r>
          </a:p>
        </p:txBody>
      </p:sp>
    </p:spTree>
    <p:extLst>
      <p:ext uri="{BB962C8B-B14F-4D97-AF65-F5344CB8AC3E}">
        <p14:creationId xmlns:p14="http://schemas.microsoft.com/office/powerpoint/2010/main" val="34269444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0.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1857</TotalTime>
  <Words>2221</Words>
  <Application>Microsoft Office PowerPoint</Application>
  <PresentationFormat>On-screen Show (4:3)</PresentationFormat>
  <Paragraphs>231</Paragraphs>
  <Slides>63</Slides>
  <Notes>32</Notes>
  <HiddenSlides>0</HiddenSlides>
  <MMClips>0</MMClips>
  <ScaleCrop>false</ScaleCrop>
  <HeadingPairs>
    <vt:vector size="6" baseType="variant">
      <vt:variant>
        <vt:lpstr>Fonts Used</vt:lpstr>
      </vt:variant>
      <vt:variant>
        <vt:i4>6</vt:i4>
      </vt:variant>
      <vt:variant>
        <vt:lpstr>Theme</vt:lpstr>
      </vt:variant>
      <vt:variant>
        <vt:i4>20</vt:i4>
      </vt:variant>
      <vt:variant>
        <vt:lpstr>Slide Titles</vt:lpstr>
      </vt:variant>
      <vt:variant>
        <vt:i4>63</vt:i4>
      </vt:variant>
    </vt:vector>
  </HeadingPairs>
  <TitlesOfParts>
    <vt:vector size="89" baseType="lpstr">
      <vt:lpstr>Arial</vt:lpstr>
      <vt:lpstr>Calibri</vt:lpstr>
      <vt:lpstr>Cambria</vt:lpstr>
      <vt:lpstr>Lucida Sans Unicode</vt:lpstr>
      <vt:lpstr>Times New Roman</vt:lpstr>
      <vt:lpstr>Wingdings 2</vt:lpstr>
      <vt:lpstr>Adjacency</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Georgia’s Geography</vt:lpstr>
      <vt:lpstr>PowerPoint Presentation</vt:lpstr>
      <vt:lpstr>Vocabulary</vt:lpstr>
      <vt:lpstr>PowerPoint Presentation</vt:lpstr>
      <vt:lpstr>States Bordering Georgia</vt:lpstr>
      <vt:lpstr>PowerPoint Presentation</vt:lpstr>
      <vt:lpstr>The Appalachian Plateau</vt:lpstr>
      <vt:lpstr>The Appalachian Plateau</vt:lpstr>
      <vt:lpstr>North America</vt:lpstr>
      <vt:lpstr>PowerPoint Presentation</vt:lpstr>
      <vt:lpstr>PowerPoint Presentation</vt:lpstr>
      <vt:lpstr>PowerPoint Presentation</vt:lpstr>
      <vt:lpstr>PowerPoint Presentation</vt:lpstr>
      <vt:lpstr>Remember</vt:lpstr>
      <vt:lpstr>PowerPoint Presentation</vt:lpstr>
      <vt:lpstr>Georgia</vt:lpstr>
      <vt:lpstr>Valley and Ridge Region</vt:lpstr>
      <vt:lpstr>Valley and Ridge Region</vt:lpstr>
      <vt:lpstr>PowerPoint Presentation</vt:lpstr>
      <vt:lpstr>Berry College Water Mill</vt:lpstr>
      <vt:lpstr>Johns Mountain  Northeast Floyd County</vt:lpstr>
      <vt:lpstr>PowerPoint Presentation</vt:lpstr>
      <vt:lpstr>PowerPoint Presentation</vt:lpstr>
      <vt:lpstr>PowerPoint Presentation</vt:lpstr>
      <vt:lpstr>Remember</vt:lpstr>
      <vt:lpstr>PowerPoint Presentation</vt:lpstr>
      <vt:lpstr>Blue Ridge Region</vt:lpstr>
      <vt:lpstr>Blue Ridge Region</vt:lpstr>
      <vt:lpstr>Remember</vt:lpstr>
      <vt:lpstr>PowerPoint Presentation</vt:lpstr>
      <vt:lpstr>Brasstown Bald</vt:lpstr>
      <vt:lpstr>Brasstown Bald</vt:lpstr>
      <vt:lpstr>PowerPoint Presentation</vt:lpstr>
      <vt:lpstr>PowerPoint Presentation</vt:lpstr>
      <vt:lpstr>PowerPoint Presentation</vt:lpstr>
      <vt:lpstr>Sky Valley Ski Resort  (Rabun County </vt:lpstr>
      <vt:lpstr>Tallulah  Gorge </vt:lpstr>
      <vt:lpstr>Tallulah Gorge</vt:lpstr>
      <vt:lpstr>Piedmont Region</vt:lpstr>
      <vt:lpstr>Piedmont Region</vt:lpstr>
      <vt:lpstr>Piedmont Region</vt:lpstr>
      <vt:lpstr>Atlanta</vt:lpstr>
      <vt:lpstr>Stone Mountain</vt:lpstr>
      <vt:lpstr>Remember</vt:lpstr>
      <vt:lpstr>Remember</vt:lpstr>
      <vt:lpstr>Coastal Plain(s) Region</vt:lpstr>
      <vt:lpstr>Coastal Plain(s) Region</vt:lpstr>
      <vt:lpstr>PowerPoint Presentation</vt:lpstr>
      <vt:lpstr>PowerPoint Presentation</vt:lpstr>
      <vt:lpstr>Coastal Plain(s) Region</vt:lpstr>
      <vt:lpstr>Cotton Farming</vt:lpstr>
      <vt:lpstr>Peach Orchard</vt:lpstr>
      <vt:lpstr>Hog Farming</vt:lpstr>
      <vt:lpstr>Turkey Farming</vt:lpstr>
      <vt:lpstr>Pecan Orchard</vt:lpstr>
      <vt:lpstr>Providence Canyon</vt:lpstr>
      <vt:lpstr>PowerPoint Presentation</vt:lpstr>
      <vt:lpstr>Georgia’s Beaches</vt:lpstr>
      <vt:lpstr>Okefenokee Swamp</vt:lpstr>
      <vt:lpstr>Remember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Georgia’s Geography</dc:title>
  <dc:creator>Tyler Lewis</dc:creator>
  <cp:lastModifiedBy>Cynthia Mason (Chamblee Middle)</cp:lastModifiedBy>
  <cp:revision>38</cp:revision>
  <dcterms:created xsi:type="dcterms:W3CDTF">2018-07-28T18:13:05Z</dcterms:created>
  <dcterms:modified xsi:type="dcterms:W3CDTF">2019-08-14T17:41:38Z</dcterms:modified>
</cp:coreProperties>
</file>