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8"/>
  </p:notesMasterIdLst>
  <p:handoutMasterIdLst>
    <p:handoutMasterId r:id="rId19"/>
  </p:handoutMasterIdLst>
  <p:sldIdLst>
    <p:sldId id="256" r:id="rId2"/>
    <p:sldId id="257" r:id="rId3"/>
    <p:sldId id="258" r:id="rId4"/>
    <p:sldId id="260" r:id="rId5"/>
    <p:sldId id="263" r:id="rId6"/>
    <p:sldId id="261" r:id="rId7"/>
    <p:sldId id="262" r:id="rId8"/>
    <p:sldId id="264" r:id="rId9"/>
    <p:sldId id="265" r:id="rId10"/>
    <p:sldId id="266" r:id="rId11"/>
    <p:sldId id="267" r:id="rId12"/>
    <p:sldId id="277" r:id="rId13"/>
    <p:sldId id="276" r:id="rId14"/>
    <p:sldId id="268" r:id="rId15"/>
    <p:sldId id="269"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36CA2D-4C4F-85C8-4D8E-E8713C98192A}" v="3" dt="2019-10-23T21:33:27.609"/>
  </p1510:revLst>
</p1510:revInfo>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4660"/>
  </p:normalViewPr>
  <p:slideViewPr>
    <p:cSldViewPr snapToGrid="0">
      <p:cViewPr varScale="1">
        <p:scale>
          <a:sx n="91" d="100"/>
          <a:sy n="91" d="100"/>
        </p:scale>
        <p:origin x="126" y="90"/>
      </p:cViewPr>
      <p:guideLst/>
    </p:cSldViewPr>
  </p:slideViewPr>
  <p:notesTextViewPr>
    <p:cViewPr>
      <p:scale>
        <a:sx n="3" d="2"/>
        <a:sy n="3" d="2"/>
      </p:scale>
      <p:origin x="0" y="0"/>
    </p:cViewPr>
  </p:notesTextViewPr>
  <p:notesViewPr>
    <p:cSldViewPr snapToGrid="0">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0BA5A9-4B84-4DA9-8026-BC910C36B66F}"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F48181B4-B786-439C-9B33-6BA4224F37D2}">
      <dgm:prSet phldrT="[Text]"/>
      <dgm:spPr>
        <a:xfrm rot="16200000">
          <a:off x="1322" y="558601"/>
          <a:ext cx="2946796" cy="2946796"/>
        </a:xfrm>
        <a:solidFill>
          <a:srgbClr val="FF0000"/>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Red Sticks</a:t>
          </a:r>
        </a:p>
      </dgm:t>
    </dgm:pt>
    <dgm:pt modelId="{F0124A00-0E6D-4881-B9DA-1F95523DE0E0}" type="parTrans" cxnId="{7788E335-A7F9-4FDD-9CB1-1AED953752AF}">
      <dgm:prSet/>
      <dgm:spPr/>
      <dgm:t>
        <a:bodyPr/>
        <a:lstStyle/>
        <a:p>
          <a:endParaRPr lang="en-US"/>
        </a:p>
      </dgm:t>
    </dgm:pt>
    <dgm:pt modelId="{19199C69-F0B3-46CA-AE00-42A4A6033612}" type="sibTrans" cxnId="{7788E335-A7F9-4FDD-9CB1-1AED953752AF}">
      <dgm:prSet/>
      <dgm:spPr/>
      <dgm:t>
        <a:bodyPr/>
        <a:lstStyle/>
        <a:p>
          <a:endParaRPr lang="en-US"/>
        </a:p>
      </dgm:t>
    </dgm:pt>
    <dgm:pt modelId="{607DCD7D-E1CA-425E-82A7-792C302B9A3D}">
      <dgm:prSet phldrT="[Text]"/>
      <dgm:spPr>
        <a:xfrm rot="5400000">
          <a:off x="3124195" y="584210"/>
          <a:ext cx="2946796" cy="2946796"/>
        </a:xfrm>
        <a:solidFill>
          <a:sysClr val="window" lastClr="FFFFFF"/>
        </a:solidFill>
        <a:ln w="25400" cap="flat" cmpd="sng" algn="ctr">
          <a:solidFill>
            <a:schemeClr val="tx1"/>
          </a:solidFill>
          <a:prstDash val="solid"/>
        </a:ln>
        <a:effectLst/>
      </dgm:spPr>
      <dgm:t>
        <a:bodyPr/>
        <a:lstStyle/>
        <a:p>
          <a:r>
            <a:rPr lang="en-US" dirty="0">
              <a:solidFill>
                <a:sysClr val="windowText" lastClr="000000"/>
              </a:solidFill>
              <a:latin typeface="Calibri"/>
              <a:ea typeface="+mn-ea"/>
              <a:cs typeface="+mn-cs"/>
            </a:rPr>
            <a:t>White Sticks</a:t>
          </a:r>
          <a:endParaRPr lang="en-US" b="1" dirty="0">
            <a:solidFill>
              <a:sysClr val="windowText" lastClr="000000"/>
            </a:solidFill>
            <a:latin typeface="Calibri"/>
            <a:ea typeface="+mn-ea"/>
            <a:cs typeface="+mn-cs"/>
          </a:endParaRPr>
        </a:p>
      </dgm:t>
    </dgm:pt>
    <dgm:pt modelId="{E8BA042A-7001-4A29-B9B8-31F7EC81669D}" type="parTrans" cxnId="{EA6247A6-AA60-46DF-A800-5736221BCBC4}">
      <dgm:prSet/>
      <dgm:spPr/>
      <dgm:t>
        <a:bodyPr/>
        <a:lstStyle/>
        <a:p>
          <a:endParaRPr lang="en-US"/>
        </a:p>
      </dgm:t>
    </dgm:pt>
    <dgm:pt modelId="{7C046EDB-68E1-4C02-AEA1-63E55288B896}" type="sibTrans" cxnId="{EA6247A6-AA60-46DF-A800-5736221BCBC4}">
      <dgm:prSet/>
      <dgm:spPr/>
      <dgm:t>
        <a:bodyPr/>
        <a:lstStyle/>
        <a:p>
          <a:endParaRPr lang="en-US"/>
        </a:p>
      </dgm:t>
    </dgm:pt>
    <dgm:pt modelId="{47675B38-C0EE-4C43-93AF-1C38AB655DC9}" type="pres">
      <dgm:prSet presAssocID="{B40BA5A9-4B84-4DA9-8026-BC910C36B66F}" presName="diagram" presStyleCnt="0">
        <dgm:presLayoutVars>
          <dgm:dir/>
          <dgm:resizeHandles val="exact"/>
        </dgm:presLayoutVars>
      </dgm:prSet>
      <dgm:spPr/>
      <dgm:t>
        <a:bodyPr/>
        <a:lstStyle/>
        <a:p>
          <a:endParaRPr lang="en-US"/>
        </a:p>
      </dgm:t>
    </dgm:pt>
    <dgm:pt modelId="{01B45501-BD74-4319-AE02-7C0CC9F31DA0}" type="pres">
      <dgm:prSet presAssocID="{F48181B4-B786-439C-9B33-6BA4224F37D2}" presName="arrow" presStyleLbl="node1" presStyleIdx="0" presStyleCnt="2" custRadScaleRad="107041" custRadScaleInc="-2891">
        <dgm:presLayoutVars>
          <dgm:bulletEnabled val="1"/>
        </dgm:presLayoutVars>
      </dgm:prSet>
      <dgm:spPr>
        <a:prstGeom prst="downArrow">
          <a:avLst>
            <a:gd name="adj1" fmla="val 50000"/>
            <a:gd name="adj2" fmla="val 35000"/>
          </a:avLst>
        </a:prstGeom>
      </dgm:spPr>
      <dgm:t>
        <a:bodyPr/>
        <a:lstStyle/>
        <a:p>
          <a:endParaRPr lang="en-US"/>
        </a:p>
      </dgm:t>
    </dgm:pt>
    <dgm:pt modelId="{9B00EDA8-606A-4727-B003-3560EC7F49EC}" type="pres">
      <dgm:prSet presAssocID="{607DCD7D-E1CA-425E-82A7-792C302B9A3D}" presName="arrow" presStyleLbl="node1" presStyleIdx="1" presStyleCnt="2" custRadScaleRad="169965" custRadScaleInc="-367">
        <dgm:presLayoutVars>
          <dgm:bulletEnabled val="1"/>
        </dgm:presLayoutVars>
      </dgm:prSet>
      <dgm:spPr>
        <a:prstGeom prst="downArrow">
          <a:avLst>
            <a:gd name="adj1" fmla="val 50000"/>
            <a:gd name="adj2" fmla="val 35000"/>
          </a:avLst>
        </a:prstGeom>
      </dgm:spPr>
      <dgm:t>
        <a:bodyPr/>
        <a:lstStyle/>
        <a:p>
          <a:endParaRPr lang="en-US"/>
        </a:p>
      </dgm:t>
    </dgm:pt>
  </dgm:ptLst>
  <dgm:cxnLst>
    <dgm:cxn modelId="{7788E335-A7F9-4FDD-9CB1-1AED953752AF}" srcId="{B40BA5A9-4B84-4DA9-8026-BC910C36B66F}" destId="{F48181B4-B786-439C-9B33-6BA4224F37D2}" srcOrd="0" destOrd="0" parTransId="{F0124A00-0E6D-4881-B9DA-1F95523DE0E0}" sibTransId="{19199C69-F0B3-46CA-AE00-42A4A6033612}"/>
    <dgm:cxn modelId="{C509054A-7688-4976-BC7B-1662DAD11F10}" type="presOf" srcId="{607DCD7D-E1CA-425E-82A7-792C302B9A3D}" destId="{9B00EDA8-606A-4727-B003-3560EC7F49EC}" srcOrd="0" destOrd="0" presId="urn:microsoft.com/office/officeart/2005/8/layout/arrow5"/>
    <dgm:cxn modelId="{E440075A-7CBB-4EB2-9ED3-EDD30EB00D77}" type="presOf" srcId="{B40BA5A9-4B84-4DA9-8026-BC910C36B66F}" destId="{47675B38-C0EE-4C43-93AF-1C38AB655DC9}" srcOrd="0" destOrd="0" presId="urn:microsoft.com/office/officeart/2005/8/layout/arrow5"/>
    <dgm:cxn modelId="{EA6247A6-AA60-46DF-A800-5736221BCBC4}" srcId="{B40BA5A9-4B84-4DA9-8026-BC910C36B66F}" destId="{607DCD7D-E1CA-425E-82A7-792C302B9A3D}" srcOrd="1" destOrd="0" parTransId="{E8BA042A-7001-4A29-B9B8-31F7EC81669D}" sibTransId="{7C046EDB-68E1-4C02-AEA1-63E55288B896}"/>
    <dgm:cxn modelId="{4B2B27B3-49C8-4442-BEC1-86B32F64E57E}" type="presOf" srcId="{F48181B4-B786-439C-9B33-6BA4224F37D2}" destId="{01B45501-BD74-4319-AE02-7C0CC9F31DA0}" srcOrd="0" destOrd="0" presId="urn:microsoft.com/office/officeart/2005/8/layout/arrow5"/>
    <dgm:cxn modelId="{1FF53B64-48C7-4FE4-BF96-624E910F960E}" type="presParOf" srcId="{47675B38-C0EE-4C43-93AF-1C38AB655DC9}" destId="{01B45501-BD74-4319-AE02-7C0CC9F31DA0}" srcOrd="0" destOrd="0" presId="urn:microsoft.com/office/officeart/2005/8/layout/arrow5"/>
    <dgm:cxn modelId="{B3A4C307-B5FE-44FD-82A5-AD7A88828B4C}" type="presParOf" srcId="{47675B38-C0EE-4C43-93AF-1C38AB655DC9}" destId="{9B00EDA8-606A-4727-B003-3560EC7F49EC}"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45501-BD74-4319-AE02-7C0CC9F31DA0}">
      <dsp:nvSpPr>
        <dsp:cNvPr id="0" name=""/>
        <dsp:cNvSpPr/>
      </dsp:nvSpPr>
      <dsp:spPr>
        <a:xfrm rot="16200000">
          <a:off x="0" y="577966"/>
          <a:ext cx="2394272" cy="2394272"/>
        </a:xfrm>
        <a:prstGeom prst="downArrow">
          <a:avLst>
            <a:gd name="adj1" fmla="val 50000"/>
            <a:gd name="adj2" fmla="val 35000"/>
          </a:avLst>
        </a:prstGeom>
        <a:solidFill>
          <a:srgbClr val="FF0000"/>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a:solidFill>
                <a:sysClr val="window" lastClr="FFFFFF"/>
              </a:solidFill>
              <a:latin typeface="Calibri"/>
              <a:ea typeface="+mn-ea"/>
              <a:cs typeface="+mn-cs"/>
            </a:rPr>
            <a:t>Red Sticks</a:t>
          </a:r>
        </a:p>
      </dsp:txBody>
      <dsp:txXfrm rot="5400000">
        <a:off x="0" y="1176534"/>
        <a:ext cx="1975274" cy="1197136"/>
      </dsp:txXfrm>
    </dsp:sp>
    <dsp:sp modelId="{9B00EDA8-606A-4727-B003-3560EC7F49EC}">
      <dsp:nvSpPr>
        <dsp:cNvPr id="0" name=""/>
        <dsp:cNvSpPr/>
      </dsp:nvSpPr>
      <dsp:spPr>
        <a:xfrm rot="5400000">
          <a:off x="2558727" y="428814"/>
          <a:ext cx="2394272" cy="2394272"/>
        </a:xfrm>
        <a:prstGeom prst="downArrow">
          <a:avLst>
            <a:gd name="adj1" fmla="val 50000"/>
            <a:gd name="adj2" fmla="val 35000"/>
          </a:avLst>
        </a:prstGeom>
        <a:solidFill>
          <a:sysClr val="window" lastClr="FFFFFF"/>
        </a:solidFill>
        <a:ln w="254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a:solidFill>
                <a:sysClr val="windowText" lastClr="000000"/>
              </a:solidFill>
              <a:latin typeface="Calibri"/>
              <a:ea typeface="+mn-ea"/>
              <a:cs typeface="+mn-cs"/>
            </a:rPr>
            <a:t>White Sticks</a:t>
          </a:r>
          <a:endParaRPr lang="en-US" sz="2800" b="1" kern="1200" dirty="0">
            <a:solidFill>
              <a:sysClr val="windowText" lastClr="000000"/>
            </a:solidFill>
            <a:latin typeface="Calibri"/>
            <a:ea typeface="+mn-ea"/>
            <a:cs typeface="+mn-cs"/>
          </a:endParaRPr>
        </a:p>
      </dsp:txBody>
      <dsp:txXfrm rot="-5400000">
        <a:off x="2977725" y="1027382"/>
        <a:ext cx="1975274" cy="1197136"/>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700FC0-9E7A-4C53-8A3B-3C3C9A736C42}" type="datetimeFigureOut">
              <a:rPr lang="en-US" smtClean="0"/>
              <a:t>10/28/2019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48944F-81ED-4843-A3E6-D41A6908762D}" type="slidenum">
              <a:rPr lang="en-US" smtClean="0"/>
              <a:t>‹#›</a:t>
            </a:fld>
            <a:endParaRPr lang="en-US"/>
          </a:p>
        </p:txBody>
      </p:sp>
    </p:spTree>
    <p:extLst>
      <p:ext uri="{BB962C8B-B14F-4D97-AF65-F5344CB8AC3E}">
        <p14:creationId xmlns:p14="http://schemas.microsoft.com/office/powerpoint/2010/main" val="1450714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122B6-E47E-4A80-A9F3-23FD10D674FE}" type="datetimeFigureOut">
              <a:rPr lang="en-US" smtClean="0"/>
              <a:t>10/28/2019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1C5CE-222C-4659-9A99-B99FC42AF6EC}" type="slidenum">
              <a:rPr lang="en-US" smtClean="0"/>
              <a:t>‹#›</a:t>
            </a:fld>
            <a:endParaRPr lang="en-US"/>
          </a:p>
        </p:txBody>
      </p:sp>
    </p:spTree>
    <p:extLst>
      <p:ext uri="{BB962C8B-B14F-4D97-AF65-F5344CB8AC3E}">
        <p14:creationId xmlns:p14="http://schemas.microsoft.com/office/powerpoint/2010/main" val="2212527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6600"/>
            </a:lvl1pPr>
          </a:lstStyle>
          <a:p>
            <a:r>
              <a:rPr lang="en-US"/>
              <a:t>Click to edit Master title style</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Footer Placeholder 8"/>
          <p:cNvSpPr>
            <a:spLocks noGrp="1"/>
          </p:cNvSpPr>
          <p:nvPr>
            <p:ph type="ftr" sz="quarter" idx="12"/>
          </p:nvPr>
        </p:nvSpPr>
        <p:spPr/>
        <p:txBody>
          <a:bodyPr/>
          <a:lstStyle>
            <a:lvl1pPr>
              <a:defRPr>
                <a:solidFill>
                  <a:schemeClr val="tx1"/>
                </a:solidFill>
              </a:defRPr>
            </a:lvl1pPr>
          </a:lstStyle>
          <a:p>
            <a:r>
              <a:rPr lang="en-US" dirty="0"/>
              <a:t>Add a footer</a:t>
            </a:r>
          </a:p>
        </p:txBody>
      </p:sp>
      <p:sp>
        <p:nvSpPr>
          <p:cNvPr id="7" name="Date Placeholder 6"/>
          <p:cNvSpPr>
            <a:spLocks noGrp="1"/>
          </p:cNvSpPr>
          <p:nvPr>
            <p:ph type="dt" sz="half" idx="10"/>
          </p:nvPr>
        </p:nvSpPr>
        <p:spPr/>
        <p:txBody>
          <a:bodyPr/>
          <a:lstStyle>
            <a:lvl1pPr>
              <a:defRPr>
                <a:solidFill>
                  <a:schemeClr val="tx1"/>
                </a:solidFill>
              </a:defRPr>
            </a:lvl1pPr>
          </a:lstStyle>
          <a:p>
            <a:fld id="{349BF3EA-1A78-4F07-BDC0-C8A1BD461199}" type="datetimeFigureOut">
              <a:rPr lang="en-US" smtClean="0"/>
              <a:pPr/>
              <a:t>10/28/2019</a:t>
            </a:fld>
            <a:endParaRPr lang="en-US"/>
          </a:p>
        </p:txBody>
      </p:sp>
      <p:sp>
        <p:nvSpPr>
          <p:cNvPr id="8" name="Slide Number Placeholder 7"/>
          <p:cNvSpPr>
            <a:spLocks noGrp="1"/>
          </p:cNvSpPr>
          <p:nvPr>
            <p:ph type="sldNum" sz="quarter" idx="11"/>
          </p:nvPr>
        </p:nvSpPr>
        <p:spPr/>
        <p:txBody>
          <a:bodyPr/>
          <a:lstStyle>
            <a:lvl1pPr>
              <a:defRPr>
                <a:solidFill>
                  <a:schemeClr val="tx1"/>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279482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10/28/2019</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7299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effectLs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10/28/2019</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71199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buFont typeface="Arial" pitchFamily="34" charset="0"/>
              <a:buChar cha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10/28/2019</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8106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p:cNvSpPr/>
          <p:nvPr/>
        </p:nvSpPr>
        <p:spPr>
          <a:xfrm>
            <a:off x="572897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963084" y="1371601"/>
            <a:ext cx="103632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963084" y="4068764"/>
            <a:ext cx="10363200" cy="1131887"/>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10/28/2019</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1568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a:t>Click to edit Master title style</a:t>
            </a:r>
            <a:endParaRPr lang="en-US" dirty="0"/>
          </a:p>
        </p:txBody>
      </p:sp>
      <p:sp>
        <p:nvSpPr>
          <p:cNvPr id="9" name="Content Placeholder 8"/>
          <p:cNvSpPr>
            <a:spLocks noGrp="1"/>
          </p:cNvSpPr>
          <p:nvPr>
            <p:ph sz="quarter" idx="13"/>
          </p:nvPr>
        </p:nvSpPr>
        <p:spPr>
          <a:xfrm>
            <a:off x="487680" y="1600200"/>
            <a:ext cx="5388864"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10/28/2019</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3333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a:t>Click to edit Master title style</a:t>
            </a:r>
            <a:endParaRPr lang="en-US" dirty="0"/>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609600" y="2212848"/>
            <a:ext cx="5388864"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12"/>
          <p:cNvSpPr>
            <a:spLocks noGrp="1"/>
          </p:cNvSpPr>
          <p:nvPr>
            <p:ph sz="quarter" idx="14"/>
          </p:nvPr>
        </p:nvSpPr>
        <p:spPr>
          <a:xfrm>
            <a:off x="6230112" y="2212849"/>
            <a:ext cx="5388864"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49BF3EA-1A78-4F07-BDC0-C8A1BD461199}" type="datetimeFigureOut">
              <a:rPr lang="en-US" smtClean="0"/>
              <a:t>10/28/2019</a:t>
            </a:fld>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24459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9625"/>
            <a:ext cx="10972800" cy="1600200"/>
          </a:xfrm>
        </p:spPr>
        <p:txBody>
          <a:bodyPr/>
          <a:lstStyle>
            <a:lvl1pPr>
              <a:defRPr>
                <a:effectLst/>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49BF3EA-1A78-4F07-BDC0-C8A1BD461199}" type="datetimeFigureOut">
              <a:rPr lang="en-US" smtClean="0"/>
              <a:t>10/28/2019</a:t>
            </a:fld>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6798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349BF3EA-1A78-4F07-BDC0-C8A1BD461199}" type="datetimeFigureOut">
              <a:rPr lang="en-US" smtClean="0"/>
              <a:t>10/28/2019</a:t>
            </a:fld>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54600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defRPr>
            </a:lvl1pPr>
          </a:lstStyle>
          <a:p>
            <a:r>
              <a:rPr lang="en-US"/>
              <a:t>Click to edit Master title style</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10/28/2019</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778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effectLst/>
              </a:defRPr>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10/28/2019</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65547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2">
        <a:schemeClr val="bg2"/>
      </p:bgRef>
    </p:bg>
    <p:spTree>
      <p:nvGrpSpPr>
        <p:cNvPr id="1" name=""/>
        <p:cNvGrpSpPr/>
        <p:nvPr/>
      </p:nvGrpSpPr>
      <p:grpSpPr>
        <a:xfrm>
          <a:off x="0" y="0"/>
          <a:ext cx="0" cy="0"/>
          <a:chOff x="0" y="0"/>
          <a:chExt cx="0" cy="0"/>
        </a:xfrm>
      </p:grpSpPr>
      <p:sp>
        <p:nvSpPr>
          <p:cNvPr id="7" name="Oval 6"/>
          <p:cNvSpPr/>
          <p:nvPr/>
        </p:nvSpPr>
        <p:spPr>
          <a:xfrm>
            <a:off x="11277014"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tx1">
                  <a:lumMod val="65000"/>
                  <a:lumOff val="35000"/>
                </a:schemeClr>
              </a:solidFill>
              <a:latin typeface="+mn-lt"/>
              <a:ea typeface="+mn-ea"/>
              <a:cs typeface="+mn-cs"/>
            </a:endParaRPr>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lumMod val="65000"/>
                  <a:lumOff val="35000"/>
                </a:schemeClr>
              </a:solidFill>
            </a:endParaRPr>
          </a:p>
        </p:txBody>
      </p:sp>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878887" y="6356351"/>
            <a:ext cx="3797300" cy="365125"/>
          </a:xfrm>
          <a:prstGeom prst="rect">
            <a:avLst/>
          </a:prstGeom>
        </p:spPr>
        <p:txBody>
          <a:bodyPr vert="horz" lIns="45720" tIns="45720" rIns="91440" bIns="45720" rtlCol="0" anchor="ctr"/>
          <a:lstStyle>
            <a:lvl1pPr algn="l">
              <a:defRPr sz="1200">
                <a:solidFill>
                  <a:schemeClr val="tx1"/>
                </a:solidFill>
                <a:latin typeface="Century Gothic" pitchFamily="34" charset="0"/>
              </a:defRPr>
            </a:lvl1pPr>
          </a:lstStyle>
          <a:p>
            <a:r>
              <a:rPr lang="en-US" dirty="0"/>
              <a:t>Add a footer</a:t>
            </a:r>
          </a:p>
        </p:txBody>
      </p:sp>
      <p:sp>
        <p:nvSpPr>
          <p:cNvPr id="4" name="Date Placeholder 3"/>
          <p:cNvSpPr>
            <a:spLocks noGrp="1"/>
          </p:cNvSpPr>
          <p:nvPr>
            <p:ph type="dt" sz="half" idx="2"/>
          </p:nvPr>
        </p:nvSpPr>
        <p:spPr>
          <a:xfrm>
            <a:off x="8484463" y="6356351"/>
            <a:ext cx="2781300" cy="365125"/>
          </a:xfrm>
          <a:prstGeom prst="rect">
            <a:avLst/>
          </a:prstGeom>
        </p:spPr>
        <p:txBody>
          <a:bodyPr vert="horz" lIns="91440" tIns="45720" rIns="45720" bIns="45720" rtlCol="0" anchor="ctr"/>
          <a:lstStyle>
            <a:lvl1pPr algn="r">
              <a:defRPr sz="1200">
                <a:solidFill>
                  <a:schemeClr val="tx1"/>
                </a:solidFill>
                <a:latin typeface="Century Gothic" pitchFamily="34" charset="0"/>
              </a:defRPr>
            </a:lvl1pPr>
          </a:lstStyle>
          <a:p>
            <a:fld id="{349BF3EA-1A78-4F07-BDC0-C8A1BD461199}" type="datetimeFigureOut">
              <a:rPr lang="en-US" smtClean="0"/>
              <a:pPr/>
              <a:t>10/28/2019</a:t>
            </a:fld>
            <a:endParaRPr lang="en-US" dirty="0"/>
          </a:p>
        </p:txBody>
      </p:sp>
      <p:sp>
        <p:nvSpPr>
          <p:cNvPr id="6" name="Slide Number Placeholder 5"/>
          <p:cNvSpPr>
            <a:spLocks noGrp="1"/>
          </p:cNvSpPr>
          <p:nvPr>
            <p:ph type="sldNum" sz="quarter" idx="4"/>
          </p:nvPr>
        </p:nvSpPr>
        <p:spPr>
          <a:xfrm>
            <a:off x="11391038" y="6356351"/>
            <a:ext cx="749300" cy="365125"/>
          </a:xfrm>
          <a:prstGeom prst="rect">
            <a:avLst/>
          </a:prstGeom>
        </p:spPr>
        <p:txBody>
          <a:bodyPr vert="horz" lIns="27432" tIns="45720" rIns="45720" bIns="45720" rtlCol="0" anchor="ctr"/>
          <a:lstStyle>
            <a:lvl1pPr algn="l">
              <a:defRPr sz="1200">
                <a:solidFill>
                  <a:schemeClr val="tx1"/>
                </a:solidFill>
                <a:latin typeface="Century Gothic" pitchFamily="34" charset="0"/>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30122519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ts val="4800"/>
        </a:lnSpc>
        <a:spcBef>
          <a:spcPct val="0"/>
        </a:spcBef>
        <a:buNone/>
        <a:defRPr sz="4800" kern="1200">
          <a:solidFill>
            <a:schemeClr val="tx2"/>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effinghamschools.com/Page/2690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nn.com/2010/OPINION/11/15/langguth.trail.of.tears/index.html" TargetMode="External"/><Relationship Id="rId2" Type="http://schemas.openxmlformats.org/officeDocument/2006/relationships/hyperlink" Target="http://www.todayingeorgiahistory.org/content/treaty-new-echota"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britannica.com/biography/John-Ross-chief-of-Cherokee-Nat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arfarehistorian.blogspot.com/2013/12/the-red-stick-creek-war-of-1813-1814.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georgiainfo.galileo.usg.edu/thisday/gahistory/01/24/creeks-signed-treaty-of-washingto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Native American Removal</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8952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320" y="-489098"/>
            <a:ext cx="10972800" cy="1600200"/>
          </a:xfrm>
        </p:spPr>
        <p:txBody>
          <a:bodyPr/>
          <a:lstStyle/>
          <a:p>
            <a:r>
              <a:rPr lang="en-US" dirty="0"/>
              <a:t>Cherokee Native Americans</a:t>
            </a:r>
          </a:p>
        </p:txBody>
      </p:sp>
      <p:sp>
        <p:nvSpPr>
          <p:cNvPr id="3" name="Content Placeholder 2"/>
          <p:cNvSpPr>
            <a:spLocks noGrp="1"/>
          </p:cNvSpPr>
          <p:nvPr>
            <p:ph idx="1"/>
          </p:nvPr>
        </p:nvSpPr>
        <p:spPr>
          <a:xfrm>
            <a:off x="4569627" y="1408814"/>
            <a:ext cx="7258493" cy="5098311"/>
          </a:xfrm>
        </p:spPr>
        <p:txBody>
          <a:bodyPr>
            <a:normAutofit lnSpcReduction="10000"/>
          </a:bodyPr>
          <a:lstStyle/>
          <a:p>
            <a:r>
              <a:rPr lang="en-US" sz="2800" dirty="0"/>
              <a:t>The Cherokee lived in </a:t>
            </a:r>
            <a:r>
              <a:rPr lang="en-US" sz="2800" b="1" dirty="0"/>
              <a:t>North Georgia mountains</a:t>
            </a:r>
          </a:p>
          <a:p>
            <a:r>
              <a:rPr lang="en-US" sz="2800" dirty="0"/>
              <a:t>After colonization, Cherokee </a:t>
            </a:r>
            <a:r>
              <a:rPr lang="en-US" sz="2800" b="1" dirty="0"/>
              <a:t>traded</a:t>
            </a:r>
            <a:r>
              <a:rPr lang="en-US" sz="2800" dirty="0"/>
              <a:t> exclusively with </a:t>
            </a:r>
            <a:r>
              <a:rPr lang="en-US" sz="2800" b="1" dirty="0"/>
              <a:t>England</a:t>
            </a:r>
            <a:r>
              <a:rPr lang="en-US" sz="2800" dirty="0"/>
              <a:t>; this loyalty caused conflict between the Cherokee and Creek (who traded with both the French and the English)</a:t>
            </a:r>
          </a:p>
          <a:p>
            <a:r>
              <a:rPr lang="en-US" sz="2800" dirty="0"/>
              <a:t>During the Revolution, the Cherokee continued to </a:t>
            </a:r>
            <a:r>
              <a:rPr lang="en-US" sz="2800" b="1" dirty="0"/>
              <a:t>support</a:t>
            </a:r>
            <a:r>
              <a:rPr lang="en-US" sz="2800" dirty="0"/>
              <a:t> the </a:t>
            </a:r>
            <a:r>
              <a:rPr lang="en-US" sz="2800" b="1" dirty="0"/>
              <a:t>British</a:t>
            </a:r>
            <a:r>
              <a:rPr lang="en-US" sz="2800" dirty="0"/>
              <a:t> and </a:t>
            </a:r>
            <a:r>
              <a:rPr lang="en-US" sz="2800" b="1" dirty="0"/>
              <a:t>fought</a:t>
            </a:r>
            <a:r>
              <a:rPr lang="en-US" sz="2800" dirty="0"/>
              <a:t> the </a:t>
            </a:r>
            <a:r>
              <a:rPr lang="en-US" sz="2800" b="1" dirty="0"/>
              <a:t>Americans</a:t>
            </a:r>
            <a:r>
              <a:rPr lang="en-US" sz="2800" dirty="0"/>
              <a:t> even </a:t>
            </a:r>
            <a:r>
              <a:rPr lang="en-US" sz="2800" b="1" dirty="0"/>
              <a:t>after</a:t>
            </a:r>
            <a:r>
              <a:rPr lang="en-US" sz="2800" dirty="0"/>
              <a:t> the war officially ended. </a:t>
            </a:r>
          </a:p>
          <a:p>
            <a:r>
              <a:rPr lang="en-US" sz="2800" dirty="0"/>
              <a:t>The hostilities continued until 1793.</a:t>
            </a:r>
          </a:p>
          <a:p>
            <a:endParaRPr lang="en-US" dirty="0"/>
          </a:p>
        </p:txBody>
      </p:sp>
      <p:pic>
        <p:nvPicPr>
          <p:cNvPr id="6146" name="Picture 2" descr="Image result for cherokee indians Georgi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10" y="1907331"/>
            <a:ext cx="3938762" cy="3718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53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182" y="191387"/>
            <a:ext cx="11632018" cy="4678326"/>
          </a:xfrm>
        </p:spPr>
        <p:txBody>
          <a:bodyPr>
            <a:normAutofit/>
          </a:bodyPr>
          <a:lstStyle/>
          <a:p>
            <a:r>
              <a:rPr lang="en-US" sz="2800" dirty="0"/>
              <a:t>Once peace was established, the Cherokee made treaties with the U.S. government- for example, allowing the Federal Road to run through their land</a:t>
            </a:r>
          </a:p>
          <a:p>
            <a:r>
              <a:rPr lang="en-US" sz="2800" dirty="0"/>
              <a:t>They believed </a:t>
            </a:r>
            <a:r>
              <a:rPr lang="en-US" sz="2800" b="1" dirty="0"/>
              <a:t>imitating</a:t>
            </a:r>
            <a:r>
              <a:rPr lang="en-US" sz="2800" dirty="0"/>
              <a:t> U.S. </a:t>
            </a:r>
            <a:r>
              <a:rPr lang="en-US" sz="2800" b="1" dirty="0"/>
              <a:t>society</a:t>
            </a:r>
            <a:r>
              <a:rPr lang="en-US" sz="2800" dirty="0"/>
              <a:t> (“civilized” like white settlers) was their best hope for keeping their land.</a:t>
            </a:r>
          </a:p>
          <a:p>
            <a:r>
              <a:rPr lang="en-US" sz="2800" dirty="0"/>
              <a:t>In the 1820s, the Cherokee developed a modern capital city called </a:t>
            </a:r>
            <a:r>
              <a:rPr lang="en-US" sz="2800" b="1" dirty="0"/>
              <a:t>New </a:t>
            </a:r>
            <a:r>
              <a:rPr lang="en-US" sz="2800" b="1" dirty="0" err="1"/>
              <a:t>Echota</a:t>
            </a:r>
            <a:r>
              <a:rPr lang="en-US" sz="2800" dirty="0"/>
              <a:t>, a written language, a written </a:t>
            </a:r>
            <a:r>
              <a:rPr lang="en-US" sz="2800" b="1" dirty="0"/>
              <a:t>constitution</a:t>
            </a:r>
            <a:r>
              <a:rPr lang="en-US" sz="2800" dirty="0"/>
              <a:t>, and a </a:t>
            </a:r>
            <a:r>
              <a:rPr lang="en-US" sz="2800" b="1" dirty="0"/>
              <a:t>newspaper</a:t>
            </a:r>
            <a:r>
              <a:rPr lang="en-US" sz="2800" dirty="0"/>
              <a:t>. They invited Moravian missionaries to set up </a:t>
            </a:r>
            <a:r>
              <a:rPr lang="en-US" sz="2800" b="1" dirty="0"/>
              <a:t>schools</a:t>
            </a:r>
            <a:r>
              <a:rPr lang="en-US" sz="2800" dirty="0"/>
              <a:t> and adopted an </a:t>
            </a:r>
            <a:r>
              <a:rPr lang="en-US" sz="2800" b="1" dirty="0"/>
              <a:t>agricultural</a:t>
            </a:r>
            <a:r>
              <a:rPr lang="en-US" sz="2800" dirty="0"/>
              <a:t> system that included the use of </a:t>
            </a:r>
            <a:r>
              <a:rPr lang="en-US" sz="2800" b="1" dirty="0"/>
              <a:t>slavery</a:t>
            </a:r>
          </a:p>
          <a:p>
            <a:endParaRPr lang="en-US" dirty="0"/>
          </a:p>
        </p:txBody>
      </p:sp>
      <p:sp>
        <p:nvSpPr>
          <p:cNvPr id="5" name="Title 1"/>
          <p:cNvSpPr>
            <a:spLocks noGrp="1"/>
          </p:cNvSpPr>
          <p:nvPr>
            <p:ph type="title"/>
          </p:nvPr>
        </p:nvSpPr>
        <p:spPr>
          <a:xfrm>
            <a:off x="921162" y="5091997"/>
            <a:ext cx="6231280" cy="633120"/>
          </a:xfrm>
        </p:spPr>
        <p:txBody>
          <a:bodyPr/>
          <a:lstStyle/>
          <a:p>
            <a:r>
              <a:rPr lang="en-US" dirty="0"/>
              <a:t>A “Civilized” Nation</a:t>
            </a: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818421" y="4295553"/>
            <a:ext cx="3522767" cy="2226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88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Sequoyah</a:t>
            </a:r>
          </a:p>
        </p:txBody>
      </p:sp>
      <p:sp>
        <p:nvSpPr>
          <p:cNvPr id="3" name="Content Placeholder 2"/>
          <p:cNvSpPr>
            <a:spLocks noGrp="1"/>
          </p:cNvSpPr>
          <p:nvPr>
            <p:ph idx="1"/>
          </p:nvPr>
        </p:nvSpPr>
        <p:spPr>
          <a:xfrm>
            <a:off x="0" y="1600200"/>
            <a:ext cx="7038753" cy="5043395"/>
          </a:xfrm>
        </p:spPr>
        <p:txBody>
          <a:bodyPr>
            <a:normAutofit fontScale="92500"/>
          </a:bodyPr>
          <a:lstStyle/>
          <a:p>
            <a:pPr lvl="1"/>
            <a:r>
              <a:rPr lang="en-US" sz="2800" b="1" dirty="0"/>
              <a:t>Sequoyah</a:t>
            </a:r>
            <a:r>
              <a:rPr lang="en-US" sz="2800" dirty="0"/>
              <a:t> (ca.1770-ca.1840)– developed the Cherokee </a:t>
            </a:r>
            <a:r>
              <a:rPr lang="en-US" sz="2800" b="1" dirty="0"/>
              <a:t>SYLLABARY</a:t>
            </a:r>
            <a:r>
              <a:rPr lang="en-US" sz="2800" dirty="0"/>
              <a:t>.  </a:t>
            </a:r>
          </a:p>
          <a:p>
            <a:pPr lvl="2"/>
            <a:r>
              <a:rPr lang="en-US" sz="2800" dirty="0"/>
              <a:t>A system of eighty-four to eighty-six characters that represented </a:t>
            </a:r>
            <a:r>
              <a:rPr lang="en-US" sz="2800" b="1" dirty="0"/>
              <a:t>syllables</a:t>
            </a:r>
            <a:r>
              <a:rPr lang="en-US" sz="2800" dirty="0"/>
              <a:t> in spoken Cherokee (hence it is a </a:t>
            </a:r>
            <a:r>
              <a:rPr lang="en-US" sz="2800" dirty="0" err="1"/>
              <a:t>syllabary</a:t>
            </a:r>
            <a:r>
              <a:rPr lang="en-US" sz="2800" dirty="0"/>
              <a:t>, not an alphabet.)</a:t>
            </a:r>
          </a:p>
          <a:p>
            <a:pPr lvl="2"/>
            <a:r>
              <a:rPr lang="en-US" sz="2800" b="1" dirty="0"/>
              <a:t>First</a:t>
            </a:r>
            <a:r>
              <a:rPr lang="en-US" sz="2800" dirty="0"/>
              <a:t> native </a:t>
            </a:r>
            <a:r>
              <a:rPr lang="en-US" sz="2800" b="1" dirty="0"/>
              <a:t>written</a:t>
            </a:r>
            <a:r>
              <a:rPr lang="en-US" sz="2800" dirty="0"/>
              <a:t> language.</a:t>
            </a:r>
          </a:p>
          <a:p>
            <a:pPr lvl="2"/>
            <a:r>
              <a:rPr lang="en-US" sz="2800" dirty="0"/>
              <a:t>Used it to create a </a:t>
            </a:r>
            <a:r>
              <a:rPr lang="en-US" sz="2800" b="1" dirty="0"/>
              <a:t>library</a:t>
            </a:r>
          </a:p>
          <a:p>
            <a:pPr lvl="2"/>
            <a:r>
              <a:rPr lang="en-US" sz="2800" dirty="0"/>
              <a:t>The </a:t>
            </a:r>
            <a:r>
              <a:rPr lang="en-US" sz="2800" dirty="0" err="1"/>
              <a:t>syllabary</a:t>
            </a:r>
            <a:r>
              <a:rPr lang="en-US" sz="2800" dirty="0"/>
              <a:t> was used to print some articles in the </a:t>
            </a:r>
            <a:r>
              <a:rPr lang="en-US" sz="2800" b="1" i="1" dirty="0"/>
              <a:t>Cherokee Phoenix </a:t>
            </a:r>
            <a:r>
              <a:rPr lang="en-US" sz="2800" b="1" dirty="0"/>
              <a:t>newspaper</a:t>
            </a:r>
            <a:r>
              <a:rPr lang="en-US" sz="2800" dirty="0"/>
              <a:t>, published in New </a:t>
            </a:r>
            <a:r>
              <a:rPr lang="en-US" sz="2800" dirty="0" err="1"/>
              <a:t>Echota</a:t>
            </a:r>
            <a:endParaRPr lang="en-US" sz="2800" dirty="0"/>
          </a:p>
        </p:txBody>
      </p:sp>
      <p:pic>
        <p:nvPicPr>
          <p:cNvPr id="4" name="Content Placeholder 4" descr="sequoyah.jpg"/>
          <p:cNvPicPr>
            <a:picLocks noChangeAspect="1"/>
          </p:cNvPicPr>
          <p:nvPr/>
        </p:nvPicPr>
        <p:blipFill>
          <a:blip r:embed="rId2" cstate="print"/>
          <a:stretch>
            <a:fillRect/>
          </a:stretch>
        </p:blipFill>
        <p:spPr>
          <a:xfrm>
            <a:off x="8033933" y="1166805"/>
            <a:ext cx="3739853" cy="4711245"/>
          </a:xfrm>
          <a:prstGeom prst="rect">
            <a:avLst/>
          </a:prstGeom>
        </p:spPr>
      </p:pic>
      <p:pic>
        <p:nvPicPr>
          <p:cNvPr id="7" name="Picture 6"/>
          <p:cNvPicPr>
            <a:picLocks noChangeAspect="1"/>
          </p:cNvPicPr>
          <p:nvPr/>
        </p:nvPicPr>
        <p:blipFill>
          <a:blip r:embed="rId3"/>
          <a:stretch>
            <a:fillRect/>
          </a:stretch>
        </p:blipFill>
        <p:spPr>
          <a:xfrm>
            <a:off x="7004422" y="4456279"/>
            <a:ext cx="2916421" cy="2187316"/>
          </a:xfrm>
          <a:prstGeom prst="rect">
            <a:avLst/>
          </a:prstGeom>
        </p:spPr>
      </p:pic>
    </p:spTree>
    <p:extLst>
      <p:ext uri="{BB962C8B-B14F-4D97-AF65-F5344CB8AC3E}">
        <p14:creationId xmlns:p14="http://schemas.microsoft.com/office/powerpoint/2010/main" val="374120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9362"/>
            <a:ext cx="10972800" cy="1600200"/>
          </a:xfrm>
        </p:spPr>
        <p:txBody>
          <a:bodyPr/>
          <a:lstStyle/>
          <a:p>
            <a:r>
              <a:rPr lang="en-US" dirty="0"/>
              <a:t>Dahlonega Gold Rush</a:t>
            </a:r>
          </a:p>
        </p:txBody>
      </p:sp>
      <p:sp>
        <p:nvSpPr>
          <p:cNvPr id="3" name="Content Placeholder 2"/>
          <p:cNvSpPr>
            <a:spLocks noGrp="1"/>
          </p:cNvSpPr>
          <p:nvPr>
            <p:ph idx="1"/>
          </p:nvPr>
        </p:nvSpPr>
        <p:spPr>
          <a:xfrm>
            <a:off x="191386" y="910838"/>
            <a:ext cx="9037674" cy="5787674"/>
          </a:xfrm>
        </p:spPr>
        <p:txBody>
          <a:bodyPr>
            <a:normAutofit/>
          </a:bodyPr>
          <a:lstStyle/>
          <a:p>
            <a:r>
              <a:rPr lang="en-US" sz="2600" dirty="0"/>
              <a:t>This did not stop white settlers in Georgia from </a:t>
            </a:r>
            <a:r>
              <a:rPr lang="en-US" sz="2600" b="1" dirty="0"/>
              <a:t>demanding </a:t>
            </a:r>
            <a:r>
              <a:rPr lang="en-US" sz="2600" dirty="0"/>
              <a:t>Cherokee r</a:t>
            </a:r>
            <a:r>
              <a:rPr lang="en-US" sz="2600" b="1" dirty="0"/>
              <a:t>emoval </a:t>
            </a:r>
            <a:r>
              <a:rPr lang="en-US" sz="2600" dirty="0"/>
              <a:t>to west of the Mississippi River</a:t>
            </a:r>
            <a:r>
              <a:rPr lang="en-US" sz="2600" b="1" dirty="0"/>
              <a:t>- </a:t>
            </a:r>
            <a:r>
              <a:rPr lang="en-US" sz="2600" dirty="0"/>
              <a:t>especially when </a:t>
            </a:r>
            <a:r>
              <a:rPr lang="en-US" sz="2600" b="1" dirty="0"/>
              <a:t>gold</a:t>
            </a:r>
            <a:r>
              <a:rPr lang="en-US" sz="2600" dirty="0"/>
              <a:t> was discovered in </a:t>
            </a:r>
            <a:r>
              <a:rPr lang="en-US" sz="2600" b="1" dirty="0"/>
              <a:t>Dahlonega</a:t>
            </a:r>
            <a:r>
              <a:rPr lang="en-US" sz="2600" dirty="0"/>
              <a:t> in </a:t>
            </a:r>
            <a:r>
              <a:rPr lang="en-US" sz="2600" b="1" dirty="0"/>
              <a:t>1828</a:t>
            </a:r>
          </a:p>
          <a:p>
            <a:r>
              <a:rPr lang="en-US" sz="2600" dirty="0"/>
              <a:t>By late </a:t>
            </a:r>
            <a:r>
              <a:rPr lang="en-US" sz="2600" b="1" dirty="0"/>
              <a:t>1829</a:t>
            </a:r>
            <a:r>
              <a:rPr lang="en-US" sz="2600" dirty="0"/>
              <a:t> north Georgia, (Cherokee Nation) was </a:t>
            </a:r>
            <a:r>
              <a:rPr lang="en-US" sz="2600" b="1" dirty="0"/>
              <a:t>flooded</a:t>
            </a:r>
            <a:r>
              <a:rPr lang="en-US" sz="2600" dirty="0"/>
              <a:t> by thousands of </a:t>
            </a:r>
            <a:r>
              <a:rPr lang="en-US" sz="2600" b="1" dirty="0"/>
              <a:t>prospectors</a:t>
            </a:r>
            <a:r>
              <a:rPr lang="en-US" sz="2600" dirty="0"/>
              <a:t> lusting for gold.</a:t>
            </a:r>
          </a:p>
          <a:p>
            <a:r>
              <a:rPr lang="en-US" sz="2600" dirty="0"/>
              <a:t>The sudden influx of miners into the Cherokee Nation was known even at the time as the </a:t>
            </a:r>
            <a:r>
              <a:rPr lang="en-US" sz="2600" b="1" dirty="0"/>
              <a:t>Great Intrusion</a:t>
            </a:r>
            <a:r>
              <a:rPr lang="en-US" sz="2600" dirty="0"/>
              <a:t>. </a:t>
            </a:r>
            <a:r>
              <a:rPr lang="en-US" sz="2600" i="1" dirty="0"/>
              <a:t>Cherokee </a:t>
            </a:r>
            <a:r>
              <a:rPr lang="en-US" sz="2600" i="1" dirty="0" err="1"/>
              <a:t>Phoenix:</a:t>
            </a:r>
            <a:r>
              <a:rPr lang="en-US" sz="2600" dirty="0" err="1"/>
              <a:t>"Our</a:t>
            </a:r>
            <a:r>
              <a:rPr lang="en-US" sz="2600" dirty="0"/>
              <a:t> neighbors who regard no law and pay no respects to the laws of humanity are now reaping a plentiful harvest. . . . We are an abused people." </a:t>
            </a:r>
          </a:p>
          <a:p>
            <a:r>
              <a:rPr lang="en-US" sz="2600" dirty="0"/>
              <a:t>Between 1805 and 1832 the state of Georgia held </a:t>
            </a:r>
            <a:r>
              <a:rPr lang="en-US" sz="2600" b="1" dirty="0"/>
              <a:t>lotteries</a:t>
            </a:r>
            <a:r>
              <a:rPr lang="en-US" sz="2600" dirty="0"/>
              <a:t> to distribute land seized from the Cherokees </a:t>
            </a:r>
          </a:p>
        </p:txBody>
      </p:sp>
      <p:pic>
        <p:nvPicPr>
          <p:cNvPr id="2050" name="Picture 2" descr="Placer mining was popular among the early gold diggers because it required very little capital. The term refers to mining for gold that has washed down from the hillsides and collected along mountain streams."/>
          <p:cNvPicPr>
            <a:picLocks noChangeAspect="1" noChangeArrowheads="1"/>
          </p:cNvPicPr>
          <p:nvPr/>
        </p:nvPicPr>
        <p:blipFill rotWithShape="1">
          <a:blip r:embed="rId2">
            <a:extLst>
              <a:ext uri="{28A0092B-C50C-407E-A947-70E740481C1C}">
                <a14:useLocalDpi xmlns:a14="http://schemas.microsoft.com/office/drawing/2010/main" val="0"/>
              </a:ext>
            </a:extLst>
          </a:blip>
          <a:srcRect l="37865" t="24931" r="36461" b="25208"/>
          <a:stretch/>
        </p:blipFill>
        <p:spPr bwMode="auto">
          <a:xfrm>
            <a:off x="9392092" y="1835385"/>
            <a:ext cx="2799908" cy="4078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82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0196"/>
            <a:ext cx="7322288" cy="1600200"/>
          </a:xfrm>
        </p:spPr>
        <p:txBody>
          <a:bodyPr/>
          <a:lstStyle/>
          <a:p>
            <a:r>
              <a:rPr lang="en-US" dirty="0"/>
              <a:t>Cherokee Removal</a:t>
            </a:r>
            <a:br>
              <a:rPr lang="en-US" dirty="0"/>
            </a:br>
            <a:r>
              <a:rPr lang="en-US" sz="1600" dirty="0">
                <a:hlinkClick r:id="rId2"/>
              </a:rPr>
              <a:t>http://www.todayingeorgiahistory.org/content/treaty-new-echota</a:t>
            </a:r>
            <a:r>
              <a:rPr lang="en-US" sz="1600" dirty="0"/>
              <a:t> </a:t>
            </a:r>
          </a:p>
        </p:txBody>
      </p:sp>
      <p:sp>
        <p:nvSpPr>
          <p:cNvPr id="3" name="Content Placeholder 2"/>
          <p:cNvSpPr>
            <a:spLocks noGrp="1"/>
          </p:cNvSpPr>
          <p:nvPr>
            <p:ph idx="1"/>
          </p:nvPr>
        </p:nvSpPr>
        <p:spPr>
          <a:xfrm>
            <a:off x="170121" y="2220396"/>
            <a:ext cx="11695813" cy="4525963"/>
          </a:xfrm>
        </p:spPr>
        <p:txBody>
          <a:bodyPr>
            <a:noAutofit/>
          </a:bodyPr>
          <a:lstStyle/>
          <a:p>
            <a:r>
              <a:rPr lang="en-US" sz="3000" dirty="0"/>
              <a:t>In 1832, the Cherokee won the Supreme Court case </a:t>
            </a:r>
            <a:r>
              <a:rPr lang="en-US" sz="3000" b="1" i="1" dirty="0"/>
              <a:t>Worcester v. Georgia</a:t>
            </a:r>
            <a:r>
              <a:rPr lang="en-US" sz="3000" dirty="0"/>
              <a:t>. This decision maintained that the Cherokee were an </a:t>
            </a:r>
            <a:r>
              <a:rPr lang="en-US" sz="3000" b="1" dirty="0"/>
              <a:t>independent </a:t>
            </a:r>
            <a:r>
              <a:rPr lang="en-US" sz="3000" dirty="0"/>
              <a:t>nation</a:t>
            </a:r>
            <a:r>
              <a:rPr lang="en-US" sz="3000" b="1" dirty="0"/>
              <a:t> </a:t>
            </a:r>
            <a:r>
              <a:rPr lang="en-US" sz="3000" dirty="0"/>
              <a:t>and were </a:t>
            </a:r>
            <a:r>
              <a:rPr lang="en-US" sz="3000" b="1" dirty="0"/>
              <a:t>not subject </a:t>
            </a:r>
            <a:r>
              <a:rPr lang="en-US" sz="3000" dirty="0"/>
              <a:t>to Georgia </a:t>
            </a:r>
            <a:r>
              <a:rPr lang="en-US" sz="3000" b="1" dirty="0"/>
              <a:t>law</a:t>
            </a:r>
            <a:r>
              <a:rPr lang="en-US" sz="3000" dirty="0"/>
              <a:t>.</a:t>
            </a:r>
          </a:p>
          <a:p>
            <a:r>
              <a:rPr lang="en-US" sz="3000" dirty="0"/>
              <a:t> However, in 1835, a small group of Cherokees signed the </a:t>
            </a:r>
            <a:r>
              <a:rPr lang="en-US" sz="3000" b="1" dirty="0"/>
              <a:t>Treaty of New </a:t>
            </a:r>
            <a:r>
              <a:rPr lang="en-US" sz="3000" b="1" dirty="0" err="1"/>
              <a:t>Echota</a:t>
            </a:r>
            <a:r>
              <a:rPr lang="en-US" sz="3000" dirty="0"/>
              <a:t> without permission from the Cherokee gov’t.</a:t>
            </a:r>
          </a:p>
          <a:p>
            <a:r>
              <a:rPr lang="en-US" sz="3000" dirty="0"/>
              <a:t> </a:t>
            </a:r>
            <a:r>
              <a:rPr lang="en-US" sz="3000" b="1" dirty="0"/>
              <a:t>President Andrew Jackson </a:t>
            </a:r>
            <a:r>
              <a:rPr lang="en-US" sz="3000" dirty="0"/>
              <a:t>signed the treaty and Congress approved it. In 1838, most of the Cherokee were forcefully removed from the state and suffered on the </a:t>
            </a:r>
            <a:r>
              <a:rPr lang="en-US" sz="3000" b="1" dirty="0"/>
              <a:t>Trail of Tears </a:t>
            </a:r>
            <a:r>
              <a:rPr lang="en-US" sz="3000" dirty="0"/>
              <a:t>to </a:t>
            </a:r>
            <a:r>
              <a:rPr lang="en-US" sz="3000" b="1" dirty="0"/>
              <a:t>Oklahoma</a:t>
            </a:r>
            <a:r>
              <a:rPr lang="en-US" sz="3000" dirty="0"/>
              <a:t>.</a:t>
            </a:r>
          </a:p>
        </p:txBody>
      </p:sp>
      <p:pic>
        <p:nvPicPr>
          <p:cNvPr id="8194" name="Picture 2" descr="Image result for trail of tears cheroke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1888" y="179941"/>
            <a:ext cx="3485706" cy="1960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21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61" y="560868"/>
            <a:ext cx="3189768" cy="1600200"/>
          </a:xfrm>
        </p:spPr>
        <p:txBody>
          <a:bodyPr/>
          <a:lstStyle/>
          <a:p>
            <a:r>
              <a:rPr lang="en-US" dirty="0"/>
              <a:t>John Ross (1790-1866)</a:t>
            </a:r>
          </a:p>
        </p:txBody>
      </p:sp>
      <p:sp>
        <p:nvSpPr>
          <p:cNvPr id="3" name="Content Placeholder 2"/>
          <p:cNvSpPr>
            <a:spLocks noGrp="1"/>
          </p:cNvSpPr>
          <p:nvPr>
            <p:ph idx="1"/>
          </p:nvPr>
        </p:nvSpPr>
        <p:spPr>
          <a:xfrm>
            <a:off x="3147237" y="220626"/>
            <a:ext cx="9044763" cy="6057900"/>
          </a:xfrm>
        </p:spPr>
        <p:txBody>
          <a:bodyPr vert="horz" lIns="91440" tIns="45720" rIns="91440" bIns="45720" rtlCol="0" anchor="t">
            <a:noAutofit/>
          </a:bodyPr>
          <a:lstStyle/>
          <a:p>
            <a:r>
              <a:rPr lang="en-US" sz="3200" dirty="0"/>
              <a:t>Born of mixed heritage; Ross spoke </a:t>
            </a:r>
            <a:r>
              <a:rPr lang="en-US" sz="3200" b="1" dirty="0"/>
              <a:t>English</a:t>
            </a:r>
            <a:r>
              <a:rPr lang="en-US" sz="3200" dirty="0"/>
              <a:t> and practiced many </a:t>
            </a:r>
            <a:r>
              <a:rPr lang="en-US" sz="3200" b="1" dirty="0"/>
              <a:t>European customs</a:t>
            </a:r>
          </a:p>
          <a:p>
            <a:r>
              <a:rPr lang="en-US" sz="3200" dirty="0"/>
              <a:t>Ross became a successful businessman; he used his wealth and connections to win gov’t positions in the Cherokee Nation</a:t>
            </a:r>
          </a:p>
          <a:p>
            <a:r>
              <a:rPr lang="en-US" sz="3200" dirty="0"/>
              <a:t>Became </a:t>
            </a:r>
            <a:r>
              <a:rPr lang="en-US" sz="3200" b="1" dirty="0"/>
              <a:t>principal chief </a:t>
            </a:r>
            <a:r>
              <a:rPr lang="en-US" sz="3200" dirty="0"/>
              <a:t>of the Cherokee Nation in </a:t>
            </a:r>
            <a:r>
              <a:rPr lang="en-US" sz="3200" b="1" dirty="0"/>
              <a:t>1827</a:t>
            </a:r>
            <a:r>
              <a:rPr lang="en-US" sz="3200" dirty="0"/>
              <a:t>, just as gold was discovered and Georgians began lobbying for Indian removal</a:t>
            </a:r>
          </a:p>
          <a:p>
            <a:r>
              <a:rPr lang="en-US" sz="3200" dirty="0"/>
              <a:t>However, Ross had </a:t>
            </a:r>
            <a:r>
              <a:rPr lang="en-US" sz="3200" b="1" dirty="0"/>
              <a:t>faith</a:t>
            </a:r>
            <a:r>
              <a:rPr lang="en-US" sz="3200" dirty="0"/>
              <a:t> in the U.S. Government, primarily the U.S</a:t>
            </a:r>
            <a:r>
              <a:rPr lang="en-US" sz="3200" b="1" dirty="0"/>
              <a:t>. Supreme Court,</a:t>
            </a:r>
            <a:r>
              <a:rPr lang="en-US" sz="3200" dirty="0"/>
              <a:t> and believed that the government would protect the most “</a:t>
            </a:r>
            <a:r>
              <a:rPr lang="en-US" sz="3200" b="1" dirty="0">
                <a:ea typeface="+mn-lt"/>
                <a:cs typeface="+mn-lt"/>
              </a:rPr>
              <a:t>civilized</a:t>
            </a:r>
            <a:r>
              <a:rPr lang="en-US" sz="3200" dirty="0"/>
              <a:t>” tribe in the Southeast. </a:t>
            </a:r>
          </a:p>
        </p:txBody>
      </p:sp>
      <p:pic>
        <p:nvPicPr>
          <p:cNvPr id="9218" name="Picture 2" descr="Image result for john ross cheroke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107" y="2574630"/>
            <a:ext cx="2895600" cy="3533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91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2651"/>
            <a:ext cx="10972800" cy="1339702"/>
          </a:xfrm>
        </p:spPr>
        <p:txBody>
          <a:bodyPr/>
          <a:lstStyle/>
          <a:p>
            <a:r>
              <a:rPr lang="en-US" dirty="0"/>
              <a:t>John Ross (1790-1866)</a:t>
            </a:r>
          </a:p>
        </p:txBody>
      </p:sp>
      <p:sp>
        <p:nvSpPr>
          <p:cNvPr id="3" name="Content Placeholder 2"/>
          <p:cNvSpPr>
            <a:spLocks noGrp="1"/>
          </p:cNvSpPr>
          <p:nvPr>
            <p:ph idx="1"/>
          </p:nvPr>
        </p:nvSpPr>
        <p:spPr>
          <a:xfrm>
            <a:off x="446567" y="1127051"/>
            <a:ext cx="11546959" cy="5507665"/>
          </a:xfrm>
        </p:spPr>
        <p:txBody>
          <a:bodyPr>
            <a:noAutofit/>
          </a:bodyPr>
          <a:lstStyle/>
          <a:p>
            <a:r>
              <a:rPr lang="en-US" sz="2800" dirty="0"/>
              <a:t>Ross continued to fight removal until 1838, when he negotiated a deal with the U.S. government to pay for moving expenses.</a:t>
            </a:r>
          </a:p>
          <a:p>
            <a:r>
              <a:rPr lang="en-US" sz="2800" dirty="0"/>
              <a:t>Ross was not protected from tragedy on the Trail of Tears. Ross’ </a:t>
            </a:r>
            <a:r>
              <a:rPr lang="en-US" sz="2800" b="1" dirty="0"/>
              <a:t>wife</a:t>
            </a:r>
            <a:r>
              <a:rPr lang="en-US" sz="2800" dirty="0"/>
              <a:t> died of </a:t>
            </a:r>
            <a:r>
              <a:rPr lang="en-US" sz="2800" b="1" dirty="0"/>
              <a:t>exposure</a:t>
            </a:r>
            <a:r>
              <a:rPr lang="en-US" sz="2800" dirty="0"/>
              <a:t> on the long journey to </a:t>
            </a:r>
            <a:r>
              <a:rPr lang="en-US" sz="2800" b="1" dirty="0"/>
              <a:t>Oklahoma</a:t>
            </a:r>
            <a:r>
              <a:rPr lang="en-US" sz="2800" dirty="0"/>
              <a:t>.</a:t>
            </a:r>
          </a:p>
          <a:p>
            <a:r>
              <a:rPr lang="en-US" sz="2800" dirty="0"/>
              <a:t> In OK, Ross continued to serve as principal chief of the Cherokee.</a:t>
            </a:r>
          </a:p>
          <a:p>
            <a:r>
              <a:rPr lang="en-US" sz="2800" dirty="0"/>
              <a:t> During the Civil War, Ross initially sided with the Confederacy, but soon supported the Union. This caused a split between the Cherokee in Oklahoma; Ross remained chief of the Cherokee who supported the Union</a:t>
            </a:r>
          </a:p>
          <a:p>
            <a:r>
              <a:rPr lang="en-US" sz="2800" dirty="0"/>
              <a:t>After the war, Ross became chief of the </a:t>
            </a:r>
            <a:r>
              <a:rPr lang="en-US" sz="2800" b="1" dirty="0"/>
              <a:t>reunited tribe </a:t>
            </a:r>
            <a:r>
              <a:rPr lang="en-US" sz="2800" dirty="0"/>
              <a:t>and remained in this position until his </a:t>
            </a:r>
            <a:r>
              <a:rPr lang="en-US" sz="2800" b="1" dirty="0"/>
              <a:t>death</a:t>
            </a:r>
            <a:r>
              <a:rPr lang="en-US" sz="2800" dirty="0"/>
              <a:t> in </a:t>
            </a:r>
            <a:r>
              <a:rPr lang="en-US" sz="2800" b="1" dirty="0"/>
              <a:t>1866</a:t>
            </a:r>
            <a:r>
              <a:rPr lang="en-US" sz="2800" dirty="0"/>
              <a:t>. </a:t>
            </a:r>
          </a:p>
        </p:txBody>
      </p:sp>
    </p:spTree>
    <p:extLst>
      <p:ext uri="{BB962C8B-B14F-4D97-AF65-F5344CB8AC3E}">
        <p14:creationId xmlns:p14="http://schemas.microsoft.com/office/powerpoint/2010/main" val="327064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Creek Nation</a:t>
            </a:r>
          </a:p>
        </p:txBody>
      </p:sp>
      <p:sp>
        <p:nvSpPr>
          <p:cNvPr id="3" name="Content Placeholder 2"/>
          <p:cNvSpPr>
            <a:spLocks noGrp="1"/>
          </p:cNvSpPr>
          <p:nvPr>
            <p:ph idx="1"/>
          </p:nvPr>
        </p:nvSpPr>
        <p:spPr/>
        <p:txBody>
          <a:bodyPr>
            <a:noAutofit/>
          </a:bodyPr>
          <a:lstStyle/>
          <a:p>
            <a:r>
              <a:rPr lang="en-US" sz="2800" dirty="0"/>
              <a:t>Creek Nation: a </a:t>
            </a:r>
            <a:r>
              <a:rPr lang="en-US" sz="2800" b="1" dirty="0"/>
              <a:t>confederation </a:t>
            </a:r>
            <a:r>
              <a:rPr lang="en-US" sz="2800" dirty="0"/>
              <a:t>of several southeastern </a:t>
            </a:r>
            <a:r>
              <a:rPr lang="en-US" sz="2800" b="1" dirty="0"/>
              <a:t>tribes</a:t>
            </a:r>
            <a:endParaRPr lang="en-US" sz="2800" dirty="0"/>
          </a:p>
          <a:p>
            <a:r>
              <a:rPr lang="en-US" sz="2800" dirty="0"/>
              <a:t>Creek Nation was the most </a:t>
            </a:r>
            <a:r>
              <a:rPr lang="en-US" sz="2800" b="1" dirty="0"/>
              <a:t>populous</a:t>
            </a:r>
            <a:r>
              <a:rPr lang="en-US" sz="2800" dirty="0"/>
              <a:t> tribe and held the most </a:t>
            </a:r>
            <a:r>
              <a:rPr lang="en-US" sz="2800" b="1" dirty="0"/>
              <a:t>land</a:t>
            </a:r>
          </a:p>
          <a:p>
            <a:r>
              <a:rPr lang="en-US" sz="2800" dirty="0"/>
              <a:t>Many </a:t>
            </a:r>
            <a:r>
              <a:rPr lang="en-US" sz="2800" b="1" dirty="0"/>
              <a:t>white Georgians</a:t>
            </a:r>
            <a:r>
              <a:rPr lang="en-US" sz="2800" dirty="0"/>
              <a:t> </a:t>
            </a:r>
            <a:r>
              <a:rPr lang="en-US" sz="2800" b="1" dirty="0"/>
              <a:t>intermarried</a:t>
            </a:r>
            <a:r>
              <a:rPr lang="en-US" sz="2800" dirty="0"/>
              <a:t> with the Creek and became tribe members</a:t>
            </a:r>
          </a:p>
          <a:p>
            <a:r>
              <a:rPr lang="en-US" sz="2800" dirty="0"/>
              <a:t>Georgians initially hoped that the Creek would become members of the </a:t>
            </a:r>
            <a:r>
              <a:rPr lang="en-US" sz="2800" b="1" dirty="0"/>
              <a:t>plantation economy</a:t>
            </a:r>
            <a:r>
              <a:rPr lang="en-US" sz="2800" dirty="0"/>
              <a:t>(planters and ranchers). While some did, many chose to continue their traditional life style. </a:t>
            </a:r>
          </a:p>
          <a:p>
            <a:r>
              <a:rPr lang="en-US" sz="2800" dirty="0"/>
              <a:t>Their interactions with runaway slaves also led many Creek to oppose the institution of slavery.</a:t>
            </a:r>
          </a:p>
        </p:txBody>
      </p:sp>
    </p:spTree>
    <p:extLst>
      <p:ext uri="{BB962C8B-B14F-4D97-AF65-F5344CB8AC3E}">
        <p14:creationId xmlns:p14="http://schemas.microsoft.com/office/powerpoint/2010/main" val="325443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865" y="0"/>
            <a:ext cx="10972800" cy="1600200"/>
          </a:xfrm>
        </p:spPr>
        <p:txBody>
          <a:bodyPr/>
          <a:lstStyle/>
          <a:p>
            <a:r>
              <a:rPr lang="en-US" dirty="0"/>
              <a:t>Creek and Settler Relationships</a:t>
            </a:r>
          </a:p>
        </p:txBody>
      </p:sp>
      <p:sp>
        <p:nvSpPr>
          <p:cNvPr id="3" name="Content Placeholder 2"/>
          <p:cNvSpPr>
            <a:spLocks noGrp="1"/>
          </p:cNvSpPr>
          <p:nvPr>
            <p:ph idx="1"/>
          </p:nvPr>
        </p:nvSpPr>
        <p:spPr>
          <a:xfrm>
            <a:off x="42530" y="1547037"/>
            <a:ext cx="8591107" cy="5257800"/>
          </a:xfrm>
        </p:spPr>
        <p:txBody>
          <a:bodyPr>
            <a:normAutofit/>
          </a:bodyPr>
          <a:lstStyle/>
          <a:p>
            <a:r>
              <a:rPr lang="en-US" sz="2800" dirty="0"/>
              <a:t>The Creek</a:t>
            </a:r>
            <a:r>
              <a:rPr lang="en-US" sz="2800" b="1" dirty="0"/>
              <a:t> sided </a:t>
            </a:r>
            <a:r>
              <a:rPr lang="en-US" sz="2800" dirty="0"/>
              <a:t>with the </a:t>
            </a:r>
            <a:r>
              <a:rPr lang="en-US" sz="2800" b="1" dirty="0"/>
              <a:t>English </a:t>
            </a:r>
            <a:r>
              <a:rPr lang="en-US" sz="2800" dirty="0"/>
              <a:t>during the Revolution; this caused a </a:t>
            </a:r>
            <a:r>
              <a:rPr lang="en-US" sz="2800" b="1" dirty="0"/>
              <a:t>negative </a:t>
            </a:r>
            <a:r>
              <a:rPr lang="en-US" sz="2800" dirty="0"/>
              <a:t>relationship</a:t>
            </a:r>
            <a:r>
              <a:rPr lang="en-US" sz="2800" b="1" dirty="0"/>
              <a:t> </a:t>
            </a:r>
            <a:r>
              <a:rPr lang="en-US" sz="2800" dirty="0"/>
              <a:t>with many Georgians.</a:t>
            </a:r>
          </a:p>
          <a:p>
            <a:r>
              <a:rPr lang="en-US" sz="2800" dirty="0"/>
              <a:t>A decrease in deer population made many white Georgians covet Creek land. These settlers </a:t>
            </a:r>
            <a:r>
              <a:rPr lang="en-US" sz="2800" b="1" dirty="0"/>
              <a:t>pushed</a:t>
            </a:r>
            <a:r>
              <a:rPr lang="en-US" sz="2800" dirty="0"/>
              <a:t> state and federal </a:t>
            </a:r>
            <a:r>
              <a:rPr lang="en-US" sz="2800" b="1" dirty="0"/>
              <a:t>leaders</a:t>
            </a:r>
            <a:r>
              <a:rPr lang="en-US" sz="2800" dirty="0"/>
              <a:t> for Creek removal.</a:t>
            </a:r>
          </a:p>
          <a:p>
            <a:r>
              <a:rPr lang="en-US" sz="2800" dirty="0"/>
              <a:t>There were several major Creek land </a:t>
            </a:r>
            <a:r>
              <a:rPr lang="en-US" sz="2800" b="1" dirty="0"/>
              <a:t>cessions</a:t>
            </a:r>
            <a:r>
              <a:rPr lang="en-US" sz="2800" dirty="0"/>
              <a:t> after the Revolution including the Treaty of New York in 1790, which stipulated that the Creeks cede most of land</a:t>
            </a:r>
            <a:r>
              <a:rPr lang="en-US" sz="2800" b="1" dirty="0"/>
              <a:t> east</a:t>
            </a:r>
            <a:r>
              <a:rPr lang="en-US" sz="2800" dirty="0"/>
              <a:t> of the </a:t>
            </a:r>
            <a:r>
              <a:rPr lang="en-US" sz="2800" b="1" dirty="0"/>
              <a:t>Ocmulgee River</a:t>
            </a:r>
            <a:r>
              <a:rPr lang="en-US" sz="2800" dirty="0"/>
              <a:t> to the United States.</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2405"/>
          <a:stretch/>
        </p:blipFill>
        <p:spPr bwMode="auto">
          <a:xfrm>
            <a:off x="8633637" y="1970856"/>
            <a:ext cx="3345712" cy="3707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4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1026042"/>
            <a:ext cx="6698512" cy="4981354"/>
          </a:xfrm>
        </p:spPr>
        <p:txBody>
          <a:bodyPr>
            <a:noAutofit/>
          </a:bodyPr>
          <a:lstStyle/>
          <a:p>
            <a:pPr marL="457200" lvl="1" indent="0">
              <a:buNone/>
            </a:pPr>
            <a:r>
              <a:rPr lang="en-US" sz="2800" dirty="0"/>
              <a:t>Creek </a:t>
            </a:r>
            <a:r>
              <a:rPr lang="en-US" sz="2800" b="1" dirty="0"/>
              <a:t>civil war </a:t>
            </a:r>
            <a:r>
              <a:rPr lang="en-US" sz="2800" dirty="0"/>
              <a:t>broke out in </a:t>
            </a:r>
            <a:r>
              <a:rPr lang="en-US" sz="2800" b="1" dirty="0"/>
              <a:t>1813</a:t>
            </a:r>
            <a:r>
              <a:rPr lang="en-US" sz="2800" dirty="0"/>
              <a:t>; called the </a:t>
            </a:r>
            <a:r>
              <a:rPr lang="en-US" sz="2800" b="1" dirty="0"/>
              <a:t>Red Stick War</a:t>
            </a:r>
          </a:p>
          <a:p>
            <a:pPr marL="457200" lvl="1" indent="0">
              <a:buNone/>
            </a:pPr>
            <a:r>
              <a:rPr lang="en-US" sz="2800" dirty="0"/>
              <a:t>Divided into two factions:</a:t>
            </a:r>
          </a:p>
          <a:p>
            <a:pPr lvl="2"/>
            <a:r>
              <a:rPr lang="en-US" sz="2800" b="1" dirty="0"/>
              <a:t>Red sticks </a:t>
            </a:r>
          </a:p>
          <a:p>
            <a:pPr lvl="3"/>
            <a:r>
              <a:rPr lang="en-US" sz="2800" dirty="0"/>
              <a:t>wanted </a:t>
            </a:r>
            <a:r>
              <a:rPr lang="en-US" sz="2800" b="1" dirty="0"/>
              <a:t>war</a:t>
            </a:r>
            <a:r>
              <a:rPr lang="en-US" sz="2800" dirty="0"/>
              <a:t> to fight white settlers who were encroaching on their </a:t>
            </a:r>
            <a:r>
              <a:rPr lang="en-US" sz="2800" b="1" dirty="0"/>
              <a:t>land</a:t>
            </a:r>
          </a:p>
          <a:p>
            <a:pPr lvl="3"/>
            <a:r>
              <a:rPr lang="en-US" sz="2800" dirty="0"/>
              <a:t>led by </a:t>
            </a:r>
            <a:r>
              <a:rPr lang="en-US" sz="2800" b="1" dirty="0"/>
              <a:t>Alexander McGillivray</a:t>
            </a:r>
          </a:p>
          <a:p>
            <a:pPr lvl="2"/>
            <a:r>
              <a:rPr lang="en-US" sz="2800" b="1" dirty="0"/>
              <a:t>White sticks </a:t>
            </a:r>
            <a:r>
              <a:rPr lang="en-US" sz="2800" dirty="0"/>
              <a:t>– </a:t>
            </a:r>
          </a:p>
          <a:p>
            <a:pPr lvl="3"/>
            <a:r>
              <a:rPr lang="en-US" sz="2800" dirty="0"/>
              <a:t>wanted </a:t>
            </a:r>
            <a:r>
              <a:rPr lang="en-US" sz="2800" b="1" dirty="0"/>
              <a:t>peace</a:t>
            </a:r>
          </a:p>
          <a:p>
            <a:pPr lvl="3"/>
            <a:r>
              <a:rPr lang="en-US" sz="2800" dirty="0"/>
              <a:t>led by </a:t>
            </a:r>
            <a:r>
              <a:rPr lang="en-US" sz="2800" b="1" dirty="0"/>
              <a:t>William McIntosh</a:t>
            </a:r>
            <a:endParaRPr lang="en-US" sz="1800" b="1" dirty="0"/>
          </a:p>
        </p:txBody>
      </p:sp>
      <p:sp>
        <p:nvSpPr>
          <p:cNvPr id="4" name="Title 3"/>
          <p:cNvSpPr>
            <a:spLocks noGrp="1"/>
          </p:cNvSpPr>
          <p:nvPr>
            <p:ph type="title"/>
          </p:nvPr>
        </p:nvSpPr>
        <p:spPr>
          <a:xfrm>
            <a:off x="737191" y="-574158"/>
            <a:ext cx="10972800" cy="1600200"/>
          </a:xfrm>
        </p:spPr>
        <p:txBody>
          <a:bodyPr/>
          <a:lstStyle/>
          <a:p>
            <a:r>
              <a:rPr lang="en-US" dirty="0"/>
              <a:t>Creek Civil War</a:t>
            </a:r>
          </a:p>
        </p:txBody>
      </p:sp>
      <p:graphicFrame>
        <p:nvGraphicFramePr>
          <p:cNvPr id="5" name="Diagram 4"/>
          <p:cNvGraphicFramePr/>
          <p:nvPr>
            <p:extLst>
              <p:ext uri="{D42A27DB-BD31-4B8C-83A1-F6EECF244321}">
                <p14:modId xmlns:p14="http://schemas.microsoft.com/office/powerpoint/2010/main" val="3156315866"/>
              </p:ext>
            </p:extLst>
          </p:nvPr>
        </p:nvGraphicFramePr>
        <p:xfrm>
          <a:off x="6781800" y="1600200"/>
          <a:ext cx="4953000" cy="330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4"/>
          <p:cNvSpPr txBox="1">
            <a:spLocks noChangeArrowheads="1"/>
          </p:cNvSpPr>
          <p:nvPr/>
        </p:nvSpPr>
        <p:spPr bwMode="auto">
          <a:xfrm>
            <a:off x="6447317" y="4572443"/>
            <a:ext cx="22288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2800" kern="0" dirty="0">
                <a:solidFill>
                  <a:srgbClr val="FF0000"/>
                </a:solidFill>
                <a:latin typeface="Calibri" pitchFamily="34" charset="0"/>
              </a:rPr>
              <a:t>Those Who Wanted War</a:t>
            </a:r>
          </a:p>
        </p:txBody>
      </p:sp>
      <p:sp>
        <p:nvSpPr>
          <p:cNvPr id="7" name="TextBox 5"/>
          <p:cNvSpPr txBox="1">
            <a:spLocks noChangeArrowheads="1"/>
          </p:cNvSpPr>
          <p:nvPr/>
        </p:nvSpPr>
        <p:spPr bwMode="auto">
          <a:xfrm>
            <a:off x="9467850" y="4572443"/>
            <a:ext cx="2438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2800" kern="0" dirty="0">
                <a:latin typeface="Calibri" pitchFamily="34" charset="0"/>
              </a:rPr>
              <a:t>Those Who Wanted Peace</a:t>
            </a:r>
          </a:p>
        </p:txBody>
      </p:sp>
    </p:spTree>
    <p:extLst>
      <p:ext uri="{BB962C8B-B14F-4D97-AF65-F5344CB8AC3E}">
        <p14:creationId xmlns:p14="http://schemas.microsoft.com/office/powerpoint/2010/main" val="3977756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0161" y="4066954"/>
            <a:ext cx="11256335" cy="2791046"/>
          </a:xfrm>
        </p:spPr>
        <p:txBody>
          <a:bodyPr>
            <a:normAutofit/>
          </a:bodyPr>
          <a:lstStyle/>
          <a:p>
            <a:r>
              <a:rPr lang="en-US" sz="2800" dirty="0"/>
              <a:t>Local British and Spanish traders supplied the Red Sticks with arms and supplies because of their shared interest in preventing the expansion of the US into their territory.</a:t>
            </a:r>
          </a:p>
          <a:p>
            <a:r>
              <a:rPr lang="en-US" sz="2800" dirty="0"/>
              <a:t>U.S. troops and militia entered the conflict- in particular, General Andrew Jackson, who was in charge of leading the attacks against Creeks</a:t>
            </a:r>
          </a:p>
          <a:p>
            <a:endParaRPr lang="en-US" sz="3200" dirty="0"/>
          </a:p>
        </p:txBody>
      </p:sp>
      <p:pic>
        <p:nvPicPr>
          <p:cNvPr id="1026" name="Picture 2" descr="Image result for andrew jackson red stick wa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5830" y="0"/>
            <a:ext cx="7584995" cy="4066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00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64910" y="-170121"/>
            <a:ext cx="7308111" cy="970221"/>
          </a:xfrm>
        </p:spPr>
        <p:txBody>
          <a:bodyPr/>
          <a:lstStyle/>
          <a:p>
            <a:r>
              <a:rPr lang="en-US" dirty="0"/>
              <a:t>Treaty of Indian Springs</a:t>
            </a:r>
          </a:p>
        </p:txBody>
      </p:sp>
      <p:sp>
        <p:nvSpPr>
          <p:cNvPr id="3" name="Content Placeholder 2"/>
          <p:cNvSpPr>
            <a:spLocks noGrp="1"/>
          </p:cNvSpPr>
          <p:nvPr>
            <p:ph idx="1"/>
          </p:nvPr>
        </p:nvSpPr>
        <p:spPr>
          <a:xfrm>
            <a:off x="4380613" y="800100"/>
            <a:ext cx="7676707" cy="4525963"/>
          </a:xfrm>
        </p:spPr>
        <p:txBody>
          <a:bodyPr>
            <a:noAutofit/>
          </a:bodyPr>
          <a:lstStyle/>
          <a:p>
            <a:r>
              <a:rPr lang="en-US" sz="3200" dirty="0"/>
              <a:t>The civil war resulted in a Creek</a:t>
            </a:r>
            <a:r>
              <a:rPr lang="en-US" sz="3200" b="1" dirty="0"/>
              <a:t> defeat </a:t>
            </a:r>
            <a:r>
              <a:rPr lang="en-US" sz="3200" dirty="0"/>
              <a:t>by (future President) </a:t>
            </a:r>
            <a:r>
              <a:rPr lang="en-US" sz="3200" b="1" dirty="0"/>
              <a:t>General Andrew Jackson </a:t>
            </a:r>
            <a:r>
              <a:rPr lang="en-US" sz="3200" dirty="0"/>
              <a:t>at the Battle of </a:t>
            </a:r>
            <a:r>
              <a:rPr lang="en-US" sz="3200" b="1" dirty="0"/>
              <a:t>Horseshoe Bend</a:t>
            </a:r>
            <a:r>
              <a:rPr lang="en-US" sz="3200" dirty="0"/>
              <a:t>, in present day Alabama. </a:t>
            </a:r>
          </a:p>
          <a:p>
            <a:r>
              <a:rPr lang="en-US" sz="3200" dirty="0"/>
              <a:t>Following this war, the Creek </a:t>
            </a:r>
            <a:r>
              <a:rPr lang="en-US" sz="3200" b="1" dirty="0"/>
              <a:t>lost 22 million acres </a:t>
            </a:r>
            <a:r>
              <a:rPr lang="en-US" sz="3200" dirty="0"/>
              <a:t>of land. </a:t>
            </a:r>
          </a:p>
          <a:p>
            <a:r>
              <a:rPr lang="en-US" sz="3200" dirty="0"/>
              <a:t>In </a:t>
            </a:r>
            <a:r>
              <a:rPr lang="en-US" sz="3200" b="1" dirty="0"/>
              <a:t>1825</a:t>
            </a:r>
            <a:r>
              <a:rPr lang="en-US" sz="3200" dirty="0"/>
              <a:t>, under the </a:t>
            </a:r>
            <a:r>
              <a:rPr lang="en-US" sz="3200" b="1" dirty="0"/>
              <a:t>Treaty of Indian Springs</a:t>
            </a:r>
            <a:r>
              <a:rPr lang="en-US" sz="3200" dirty="0"/>
              <a:t>, a Creek Chief named </a:t>
            </a:r>
            <a:r>
              <a:rPr lang="en-US" sz="3200" b="1" dirty="0"/>
              <a:t>William McIntosh </a:t>
            </a:r>
            <a:r>
              <a:rPr lang="en-US" sz="3200" dirty="0"/>
              <a:t>signed away the remainder of Creek land in Georgia after taking a </a:t>
            </a:r>
            <a:r>
              <a:rPr lang="en-US" sz="3200" b="1" dirty="0"/>
              <a:t>bribe</a:t>
            </a:r>
            <a:r>
              <a:rPr lang="en-US" sz="3200" dirty="0"/>
              <a:t> from an Indian agent. </a:t>
            </a:r>
          </a:p>
        </p:txBody>
      </p:sp>
      <p:pic>
        <p:nvPicPr>
          <p:cNvPr id="2050"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71" y="1063256"/>
            <a:ext cx="4366179" cy="4840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54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926" y="-599581"/>
            <a:ext cx="10972800" cy="1600200"/>
          </a:xfrm>
        </p:spPr>
        <p:txBody>
          <a:bodyPr/>
          <a:lstStyle/>
          <a:p>
            <a:r>
              <a:rPr lang="en-US" dirty="0"/>
              <a:t>William McIntosh (1778-1825)</a:t>
            </a:r>
          </a:p>
        </p:txBody>
      </p:sp>
      <p:sp>
        <p:nvSpPr>
          <p:cNvPr id="3" name="Content Placeholder 2"/>
          <p:cNvSpPr>
            <a:spLocks noGrp="1"/>
          </p:cNvSpPr>
          <p:nvPr>
            <p:ph idx="1"/>
          </p:nvPr>
        </p:nvSpPr>
        <p:spPr>
          <a:xfrm>
            <a:off x="0" y="1000619"/>
            <a:ext cx="9207795" cy="5857381"/>
          </a:xfrm>
        </p:spPr>
        <p:txBody>
          <a:bodyPr>
            <a:noAutofit/>
          </a:bodyPr>
          <a:lstStyle/>
          <a:p>
            <a:r>
              <a:rPr lang="en-US" sz="2800" dirty="0"/>
              <a:t>Creek </a:t>
            </a:r>
            <a:r>
              <a:rPr lang="en-US" sz="2800" b="1" dirty="0"/>
              <a:t>Chief</a:t>
            </a:r>
            <a:r>
              <a:rPr lang="en-US" sz="2800" dirty="0"/>
              <a:t> with </a:t>
            </a:r>
            <a:r>
              <a:rPr lang="en-US" sz="2800" b="1" dirty="0"/>
              <a:t>Scottish</a:t>
            </a:r>
            <a:r>
              <a:rPr lang="en-US" sz="2800" dirty="0"/>
              <a:t> father and </a:t>
            </a:r>
            <a:r>
              <a:rPr lang="en-US" sz="2800" b="1" dirty="0"/>
              <a:t>Creek</a:t>
            </a:r>
            <a:r>
              <a:rPr lang="en-US" sz="2800" dirty="0"/>
              <a:t> mother </a:t>
            </a:r>
          </a:p>
          <a:p>
            <a:r>
              <a:rPr lang="en-US" sz="2800" b="1" dirty="0"/>
              <a:t>Blood relations </a:t>
            </a:r>
            <a:r>
              <a:rPr lang="en-US" sz="2800" dirty="0"/>
              <a:t>to prominent Georgian families </a:t>
            </a:r>
            <a:r>
              <a:rPr lang="en-US" sz="2800" b="1" dirty="0"/>
              <a:t>solidified</a:t>
            </a:r>
            <a:r>
              <a:rPr lang="en-US" sz="2800" dirty="0"/>
              <a:t> McIntosh’s political connections and </a:t>
            </a:r>
            <a:r>
              <a:rPr lang="en-US" sz="2800" b="1" dirty="0"/>
              <a:t>loyalty</a:t>
            </a:r>
            <a:r>
              <a:rPr lang="en-US" sz="2800" dirty="0"/>
              <a:t> to the U.S.</a:t>
            </a:r>
          </a:p>
          <a:p>
            <a:r>
              <a:rPr lang="en-US" sz="2800" dirty="0"/>
              <a:t>McIntosh </a:t>
            </a:r>
            <a:r>
              <a:rPr lang="en-US" sz="2800" b="1" dirty="0"/>
              <a:t>infuriated</a:t>
            </a:r>
            <a:r>
              <a:rPr lang="en-US" sz="2800" dirty="0"/>
              <a:t> his Creek tribesmen by consistently siding with the U. S., even during the Red Stick War.</a:t>
            </a:r>
          </a:p>
          <a:p>
            <a:r>
              <a:rPr lang="en-US" sz="2800" dirty="0"/>
              <a:t> After the war, the Creek Nation suffered through a terrible </a:t>
            </a:r>
            <a:r>
              <a:rPr lang="en-US" sz="2800" b="1" dirty="0"/>
              <a:t>famine</a:t>
            </a:r>
            <a:r>
              <a:rPr lang="en-US" sz="2800" dirty="0"/>
              <a:t> and McIntosh used this opportunity to regain his status in Creek society by obtaining the influential position of </a:t>
            </a:r>
            <a:r>
              <a:rPr lang="en-US" sz="2800" b="1" dirty="0"/>
              <a:t>allocating</a:t>
            </a:r>
            <a:r>
              <a:rPr lang="en-US" sz="2800" dirty="0"/>
              <a:t> </a:t>
            </a:r>
            <a:r>
              <a:rPr lang="en-US" sz="2800" b="1" dirty="0"/>
              <a:t>food</a:t>
            </a:r>
            <a:r>
              <a:rPr lang="en-US" sz="2800" dirty="0"/>
              <a:t> and supplies to those Creeks in need.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7795" y="1398498"/>
            <a:ext cx="2813050" cy="4472483"/>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686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William McIntosh (1778-1825)</a:t>
            </a:r>
          </a:p>
        </p:txBody>
      </p:sp>
      <p:sp>
        <p:nvSpPr>
          <p:cNvPr id="3" name="Content Placeholder 2"/>
          <p:cNvSpPr>
            <a:spLocks noGrp="1"/>
          </p:cNvSpPr>
          <p:nvPr>
            <p:ph idx="1"/>
          </p:nvPr>
        </p:nvSpPr>
        <p:spPr>
          <a:xfrm>
            <a:off x="3820633" y="1600200"/>
            <a:ext cx="8371367" cy="4525963"/>
          </a:xfrm>
        </p:spPr>
        <p:txBody>
          <a:bodyPr>
            <a:normAutofit/>
          </a:bodyPr>
          <a:lstStyle/>
          <a:p>
            <a:r>
              <a:rPr lang="en-US" sz="3200" dirty="0"/>
              <a:t>McIntosh was in favor of </a:t>
            </a:r>
            <a:r>
              <a:rPr lang="en-US" sz="3200" b="1" dirty="0"/>
              <a:t>changing</a:t>
            </a:r>
            <a:r>
              <a:rPr lang="en-US" sz="3200" dirty="0"/>
              <a:t> the traditional Creek lifestyle by encouraging the move to </a:t>
            </a:r>
            <a:r>
              <a:rPr lang="en-US" sz="3200" b="1" dirty="0"/>
              <a:t>agricultural </a:t>
            </a:r>
            <a:r>
              <a:rPr lang="en-US" sz="3200" dirty="0"/>
              <a:t>production</a:t>
            </a:r>
            <a:r>
              <a:rPr lang="en-US" sz="3200" b="1" dirty="0"/>
              <a:t> </a:t>
            </a:r>
            <a:r>
              <a:rPr lang="en-US" sz="3200" dirty="0"/>
              <a:t>and </a:t>
            </a:r>
            <a:r>
              <a:rPr lang="en-US" sz="3200" b="1" dirty="0"/>
              <a:t>slaveholding</a:t>
            </a:r>
            <a:r>
              <a:rPr lang="en-US" sz="3200" dirty="0"/>
              <a:t>. </a:t>
            </a:r>
          </a:p>
          <a:p>
            <a:r>
              <a:rPr lang="en-US" sz="3200" dirty="0"/>
              <a:t>McIntosh led this lifestyle himself, being the </a:t>
            </a:r>
            <a:r>
              <a:rPr lang="en-US" sz="3200" b="1" dirty="0"/>
              <a:t>owner</a:t>
            </a:r>
            <a:r>
              <a:rPr lang="en-US" sz="3200" dirty="0"/>
              <a:t> of two</a:t>
            </a:r>
            <a:r>
              <a:rPr lang="en-US" sz="3200" b="1" dirty="0"/>
              <a:t> plantations</a:t>
            </a:r>
            <a:r>
              <a:rPr lang="en-US" sz="3200" dirty="0"/>
              <a:t>. </a:t>
            </a:r>
          </a:p>
          <a:p>
            <a:r>
              <a:rPr lang="en-US" sz="3200" dirty="0"/>
              <a:t>Most Creeks did not support his </a:t>
            </a:r>
            <a:r>
              <a:rPr lang="en-US" sz="3200" b="1" dirty="0"/>
              <a:t>abandonment</a:t>
            </a:r>
            <a:r>
              <a:rPr lang="en-US" sz="3200" dirty="0"/>
              <a:t> of their traditional ways. </a:t>
            </a:r>
          </a:p>
        </p:txBody>
      </p:sp>
      <p:pic>
        <p:nvPicPr>
          <p:cNvPr id="3074" name="Picture 2" descr="https://upload.wikimedia.org/wikipedia/commons/d/dc/William_McIntosh_by_Charles_Bird_K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827606"/>
            <a:ext cx="3502025" cy="4115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26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27" y="683881"/>
            <a:ext cx="6003851" cy="1600200"/>
          </a:xfrm>
        </p:spPr>
        <p:txBody>
          <a:bodyPr/>
          <a:lstStyle/>
          <a:p>
            <a:r>
              <a:rPr lang="en-US" dirty="0"/>
              <a:t/>
            </a:r>
            <a:br>
              <a:rPr lang="en-US" dirty="0"/>
            </a:br>
            <a:r>
              <a:rPr lang="en-US" dirty="0"/>
              <a:t>McIntosh and the Treaty of Indian Springs</a:t>
            </a:r>
          </a:p>
        </p:txBody>
      </p:sp>
      <p:sp>
        <p:nvSpPr>
          <p:cNvPr id="3" name="Content Placeholder 2"/>
          <p:cNvSpPr>
            <a:spLocks noGrp="1"/>
          </p:cNvSpPr>
          <p:nvPr>
            <p:ph idx="1"/>
          </p:nvPr>
        </p:nvSpPr>
        <p:spPr>
          <a:xfrm>
            <a:off x="446567" y="2542657"/>
            <a:ext cx="11568223" cy="3763925"/>
          </a:xfrm>
        </p:spPr>
        <p:txBody>
          <a:bodyPr>
            <a:noAutofit/>
          </a:bodyPr>
          <a:lstStyle/>
          <a:p>
            <a:r>
              <a:rPr lang="en-US" sz="2800" dirty="0"/>
              <a:t>McIntosh, along with </a:t>
            </a:r>
            <a:r>
              <a:rPr lang="en-US" sz="2800" b="1" dirty="0"/>
              <a:t>6</a:t>
            </a:r>
            <a:r>
              <a:rPr lang="en-US" sz="2800" dirty="0"/>
              <a:t> other Creek chiefs, agreed to </a:t>
            </a:r>
            <a:r>
              <a:rPr lang="en-US" sz="2800" b="1" dirty="0"/>
              <a:t>sell</a:t>
            </a:r>
            <a:r>
              <a:rPr lang="en-US" sz="2800" dirty="0"/>
              <a:t> the remainder of Creek land in Georgia without the tribe’s </a:t>
            </a:r>
            <a:r>
              <a:rPr lang="en-US" sz="2800" b="1" dirty="0"/>
              <a:t>consent, </a:t>
            </a:r>
            <a:r>
              <a:rPr lang="en-US" sz="2800" dirty="0"/>
              <a:t>in the Treaty of Indian Springs (1825)</a:t>
            </a:r>
          </a:p>
          <a:p>
            <a:r>
              <a:rPr lang="en-US" sz="2800" dirty="0"/>
              <a:t>McIntosh received extra cash for his personal lands in the treaty. </a:t>
            </a:r>
          </a:p>
          <a:p>
            <a:r>
              <a:rPr lang="en-US" sz="2800" dirty="0"/>
              <a:t>Upon hearing about what they considered to be a </a:t>
            </a:r>
            <a:r>
              <a:rPr lang="en-US" sz="2800" b="1" dirty="0"/>
              <a:t>bribe</a:t>
            </a:r>
            <a:r>
              <a:rPr lang="en-US" sz="2800" dirty="0"/>
              <a:t>, the Creek Nation ruled to </a:t>
            </a:r>
            <a:r>
              <a:rPr lang="en-US" sz="2800" b="1" dirty="0"/>
              <a:t>execute</a:t>
            </a:r>
            <a:r>
              <a:rPr lang="en-US" sz="2800" dirty="0"/>
              <a:t> McIntosh for his actions. </a:t>
            </a:r>
          </a:p>
          <a:p>
            <a:r>
              <a:rPr lang="en-US" sz="2800" dirty="0"/>
              <a:t>200 Creek warriors shot and stabbed McIntosh repeatedly at his home (1825)</a:t>
            </a:r>
          </a:p>
          <a:p>
            <a:r>
              <a:rPr lang="en-US" sz="2800" dirty="0"/>
              <a:t>This treaty officially </a:t>
            </a:r>
            <a:r>
              <a:rPr lang="en-US" sz="2800" b="1" dirty="0"/>
              <a:t>removed</a:t>
            </a:r>
            <a:r>
              <a:rPr lang="en-US" sz="2800" dirty="0"/>
              <a:t> the Creek from Georgia’s borders.</a:t>
            </a:r>
          </a:p>
        </p:txBody>
      </p:sp>
      <p:pic>
        <p:nvPicPr>
          <p:cNvPr id="512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014" y="92148"/>
            <a:ext cx="3675763" cy="2450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18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mpany background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a:solidFill>
          <a:schemeClr val="tx2"/>
        </a:solidFill>
        <a:ln>
          <a:solidFill>
            <a:schemeClr val="tx2"/>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mpany meeting presentation.potx" id="{77F2D8A2-507B-4878-B2FF-8D528D9C7FD9}" vid="{1CC704D5-A0BA-4179-BDE4-EF17843D99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Company meeting presentation</Template>
  <TotalTime>825</TotalTime>
  <Words>1244</Words>
  <Application>Microsoft Office PowerPoint</Application>
  <PresentationFormat>Widescreen</PresentationFormat>
  <Paragraphs>80</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Gothic</vt:lpstr>
      <vt:lpstr>Courier New</vt:lpstr>
      <vt:lpstr>Palatino Linotype</vt:lpstr>
      <vt:lpstr>Company background presentation</vt:lpstr>
      <vt:lpstr>Native American Removal</vt:lpstr>
      <vt:lpstr>Creek Nation</vt:lpstr>
      <vt:lpstr>Creek and Settler Relationships</vt:lpstr>
      <vt:lpstr>Creek Civil War</vt:lpstr>
      <vt:lpstr>PowerPoint Presentation</vt:lpstr>
      <vt:lpstr>Treaty of Indian Springs</vt:lpstr>
      <vt:lpstr>William McIntosh (1778-1825)</vt:lpstr>
      <vt:lpstr>William McIntosh (1778-1825)</vt:lpstr>
      <vt:lpstr> McIntosh and the Treaty of Indian Springs</vt:lpstr>
      <vt:lpstr>Cherokee Native Americans</vt:lpstr>
      <vt:lpstr>A “Civilized” Nation</vt:lpstr>
      <vt:lpstr>Sequoyah</vt:lpstr>
      <vt:lpstr>Dahlonega Gold Rush</vt:lpstr>
      <vt:lpstr>Cherokee Removal http://www.todayingeorgiahistory.org/content/treaty-new-echota </vt:lpstr>
      <vt:lpstr>John Ross (1790-1866)</vt:lpstr>
      <vt:lpstr>John Ross (1790-1866)</vt:lpstr>
    </vt:vector>
  </TitlesOfParts>
  <Company>DeKalb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Native American Removal</dc:title>
  <dc:creator>Sarah Weber</dc:creator>
  <cp:lastModifiedBy>Cynthia Mason (Chamblee Middle)</cp:lastModifiedBy>
  <cp:revision>34</cp:revision>
  <dcterms:created xsi:type="dcterms:W3CDTF">2017-12-06T23:38:12Z</dcterms:created>
  <dcterms:modified xsi:type="dcterms:W3CDTF">2019-10-28T22:18:59Z</dcterms:modified>
</cp:coreProperties>
</file>