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6" r:id="rId3"/>
    <p:sldId id="279" r:id="rId4"/>
    <p:sldId id="280" r:id="rId5"/>
    <p:sldId id="292" r:id="rId6"/>
    <p:sldId id="278" r:id="rId7"/>
    <p:sldId id="295" r:id="rId8"/>
    <p:sldId id="281" r:id="rId9"/>
    <p:sldId id="282" r:id="rId10"/>
    <p:sldId id="283" r:id="rId11"/>
    <p:sldId id="291" r:id="rId12"/>
    <p:sldId id="285" r:id="rId13"/>
    <p:sldId id="287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KeplerRegula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F14"/>
    <a:srgbClr val="CBB39B"/>
    <a:srgbClr val="00838C"/>
    <a:srgbClr val="9EBAA4"/>
    <a:srgbClr val="B26684"/>
    <a:srgbClr val="FFDB2B"/>
    <a:srgbClr val="A200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fld id="{9CE88015-0ABD-4ACC-93FA-58DB026E6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DF106A-43ED-4D45-903A-11237C2E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69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eplerRegular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eplerRegular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eplerRegular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eplerRegular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eplerRegula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588"/>
            <a:ext cx="7807325" cy="50276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676400" y="273050"/>
            <a:ext cx="5754688" cy="7620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76400" y="1219200"/>
            <a:ext cx="5754688" cy="17526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KeplerRegular" pitchFamily="2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February 26, 2001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A834-441D-4FC6-ADB9-86604B8C09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1463"/>
            <a:ext cx="1695450" cy="5824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1463"/>
            <a:ext cx="4933950" cy="5824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C16AA-5B9C-40AE-B2B8-650CC4BFB1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7D67-FF58-4E91-871B-C23C0644E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62EC7-38E7-4719-B5DE-6DA6873058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19200"/>
            <a:ext cx="3314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219200"/>
            <a:ext cx="3314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36AA-6DFB-412B-A1BF-C4FD75E292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AD25-2C43-4423-A6DD-620C5876AF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710FB-CDA2-4436-AF17-3D9B63F96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CF8D-0F05-4747-9F91-CD0CA81796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5BF-731C-42A9-9395-C783E0A449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1ABCB-910D-49C4-B44C-D710F07E47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1463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19200"/>
            <a:ext cx="678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r>
              <a:rPr lang="en-US" altLang="en-US"/>
              <a:t>February 26, 2001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588"/>
            <a:ext cx="1233488" cy="6856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33400" y="6400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fld id="{A852B8DD-3C22-4E49-A408-095A398A8C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rutigerBold" pitchFamily="2" charset="0"/>
        </a:defRPr>
      </a:lvl9pPr>
    </p:titleStyle>
    <p:bodyStyle>
      <a:lvl1pPr algn="l" rtl="0" fontAlgn="base">
        <a:spcBef>
          <a:spcPct val="1000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50" indent="-4763" algn="l" rtl="0" fontAlgn="base">
        <a:spcBef>
          <a:spcPct val="65000"/>
        </a:spcBef>
        <a:spcAft>
          <a:spcPct val="0"/>
        </a:spcAft>
        <a:defRPr sz="2400">
          <a:solidFill>
            <a:schemeClr val="tx1"/>
          </a:solidFill>
          <a:latin typeface="KeplerRegular" pitchFamily="2" charset="0"/>
        </a:defRPr>
      </a:lvl2pPr>
      <a:lvl3pPr marL="236538" indent="-228600" algn="l" rtl="0" fontAlgn="base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KeplerRegular" pitchFamily="2" charset="0"/>
        </a:defRPr>
      </a:lvl3pPr>
      <a:lvl4pPr marL="466725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4pPr>
      <a:lvl5pPr marL="696913" indent="-228600" algn="l" rtl="0" fontAlgn="base">
        <a:spcBef>
          <a:spcPct val="1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5pPr>
      <a:lvl6pPr marL="1154113" indent="-228600" algn="l" rtl="0" fontAlgn="base">
        <a:spcBef>
          <a:spcPct val="1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6pPr>
      <a:lvl7pPr marL="1611313" indent="-228600" algn="l" rtl="0" fontAlgn="base">
        <a:spcBef>
          <a:spcPct val="1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7pPr>
      <a:lvl8pPr marL="2068513" indent="-228600" algn="l" rtl="0" fontAlgn="base">
        <a:spcBef>
          <a:spcPct val="1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8pPr>
      <a:lvl9pPr marL="2525713" indent="-228600" algn="l" rtl="0" fontAlgn="base">
        <a:spcBef>
          <a:spcPct val="1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KeplerRegular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 to the Civil War</a:t>
            </a:r>
            <a:br>
              <a:rPr lang="en-US" b="1" dirty="0"/>
            </a:br>
            <a:r>
              <a:rPr lang="en-US" b="1" dirty="0"/>
              <a:t>1861-1865</a:t>
            </a:r>
            <a:endParaRPr lang="en-US" dirty="0"/>
          </a:p>
        </p:txBody>
      </p:sp>
      <p:pic>
        <p:nvPicPr>
          <p:cNvPr id="69636" name="Picture 4" descr="C:\Documents and Settings\elyssa\Desktop\CivilWarPics\flag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3306763" cy="4725988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657600" y="6324600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The regimental colors of the 19th Massachusetts Infantry Regiment were damaged in battle during the American Civil War.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0" y="1219200"/>
            <a:ext cx="5754688" cy="609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194B-C1F3-468F-AA5B-D11C6AD8735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4290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pPr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Armed Forces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mostly drafted soldiers with overly cautious officers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More soldiers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African Americans  - 10% of Union forces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Strong navy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FrutigerBold" pitchFamily="2" charset="0"/>
              </a:rPr>
              <a:t>Armed Forces</a:t>
            </a: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>: </a:t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>better trained soldiers &amp; better leadership</a:t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FrutigerBold" pitchFamily="2" charset="0"/>
              </a:rPr>
            </a:br>
            <a:endParaRPr lang="en-US" sz="1800" dirty="0">
              <a:solidFill>
                <a:schemeClr val="bg1"/>
              </a:solidFill>
              <a:latin typeface="FrutigerBold" pitchFamily="2" charset="0"/>
            </a:endParaRP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chemeClr val="bg1"/>
                </a:solidFill>
                <a:latin typeface="FrutigerBold" pitchFamily="2" charset="0"/>
              </a:rPr>
              <a:t>No real navy</a:t>
            </a:r>
            <a:endParaRPr lang="en-US" sz="2600" dirty="0">
              <a:latin typeface="FrutigerBold" pitchFamily="2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676400" y="5867400"/>
            <a:ext cx="6858000" cy="8223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North has the advantage in # of soldiers, but South in the quality of soldiers &amp; generals</a:t>
            </a: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C5D4-3771-4A09-83DF-393ABC009A5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Disadvantages:</a:t>
            </a:r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4290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pPr>
              <a:buFontTx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Government</a:t>
            </a:r>
            <a:r>
              <a:rPr lang="en-US" b="1" dirty="0">
                <a:solidFill>
                  <a:schemeClr val="bg1"/>
                </a:solidFill>
              </a:rPr>
              <a:t> -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Strong well-established government</a:t>
            </a:r>
            <a:endParaRPr lang="en-US" sz="2400" dirty="0"/>
          </a:p>
        </p:txBody>
      </p:sp>
      <p:sp>
        <p:nvSpPr>
          <p:cNvPr id="88068" name="Rectangle 1028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Government</a:t>
            </a:r>
            <a: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  <a:t> - </a:t>
            </a:r>
            <a:b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  <a:t>Weak government, most power given to states</a:t>
            </a:r>
            <a:endParaRPr lang="en-US" sz="1800" b="1" dirty="0">
              <a:solidFill>
                <a:schemeClr val="bg1"/>
              </a:solidFill>
              <a:latin typeface="FrutigerBold" pitchFamily="2" charset="0"/>
            </a:endParaRPr>
          </a:p>
        </p:txBody>
      </p:sp>
      <p:sp>
        <p:nvSpPr>
          <p:cNvPr id="88069" name="Text Box 1029"/>
          <p:cNvSpPr txBox="1">
            <a:spLocks noChangeArrowheads="1"/>
          </p:cNvSpPr>
          <p:nvPr/>
        </p:nvSpPr>
        <p:spPr bwMode="auto">
          <a:xfrm>
            <a:off x="1676400" y="5867400"/>
            <a:ext cx="6858000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FrutigerBold" pitchFamily="2" charset="0"/>
              </a:rPr>
              <a:t>North has a stronger government, better able to direct resources (people &amp; products) towards the war</a:t>
            </a:r>
            <a:r>
              <a:rPr lang="en-US" b="1" dirty="0">
                <a:solidFill>
                  <a:schemeClr val="bg1"/>
                </a:solidFill>
                <a:latin typeface="FrutigerBold" pitchFamily="2" charset="0"/>
              </a:rPr>
              <a:t> 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554BE-F345-4FAB-A26D-D233E91F875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Disadvantages: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4290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Motivation: Preserve the union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Later - free the slaves</a:t>
            </a:r>
          </a:p>
        </p:txBody>
      </p:sp>
      <p:sp>
        <p:nvSpPr>
          <p:cNvPr id="81924" name="Rectangle 1028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  <a:t>Motivation: </a:t>
            </a: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Preserve way of life</a:t>
            </a:r>
            <a:endParaRPr lang="en-US" sz="2600" dirty="0">
              <a:latin typeface="FrutigerBold" pitchFamily="2" charset="0"/>
            </a:endParaRPr>
          </a:p>
        </p:txBody>
      </p:sp>
      <p:sp>
        <p:nvSpPr>
          <p:cNvPr id="81925" name="Text Box 1029"/>
          <p:cNvSpPr txBox="1">
            <a:spLocks noChangeArrowheads="1"/>
          </p:cNvSpPr>
          <p:nvPr/>
        </p:nvSpPr>
        <p:spPr bwMode="auto">
          <a:xfrm>
            <a:off x="1676400" y="5867400"/>
            <a:ext cx="6858000" cy="8223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Who has the advantage in motivation?  You decide.</a:t>
            </a: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CF0E-359F-4A7C-B51E-19C5632264A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Goals: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4290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Anaconda Plan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1. Blockade the South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2.  Divide - Split the Confederacy by gaining control of the Mississippi River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3.  Conquer - remaining parts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chemeClr val="bg1"/>
                </a:solidFill>
                <a:latin typeface="FrutigerBold" pitchFamily="2" charset="0"/>
              </a:rPr>
              <a:t>1.  Defend existing territory</a:t>
            </a:r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chemeClr val="bg1"/>
                </a:solidFill>
                <a:latin typeface="FrutigerBold" pitchFamily="2" charset="0"/>
              </a:rPr>
              <a:t>2.  Gain recognition of Confederacy as independent nation</a:t>
            </a:r>
          </a:p>
          <a:p>
            <a:pPr>
              <a:spcBef>
                <a:spcPct val="100000"/>
              </a:spcBef>
            </a:pPr>
            <a:endParaRPr lang="en-US" sz="2000" b="1" dirty="0">
              <a:solidFill>
                <a:schemeClr val="bg1"/>
              </a:solidFill>
              <a:latin typeface="FrutigerBold" pitchFamily="2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676400" y="5867400"/>
            <a:ext cx="6858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Whose goals would be easier to reach?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Anaconda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7D67-FF58-4E91-871B-C23C0644E56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 descr="http://www.socialstudiesforkids.com/graphics/anacondapl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6172202" cy="47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A4FF-BF02-482D-9B55-D371897B38F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Civil War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4572000" cy="457200"/>
          </a:xfrm>
        </p:spPr>
        <p:txBody>
          <a:bodyPr/>
          <a:lstStyle/>
          <a:p>
            <a:r>
              <a:rPr lang="en-US"/>
              <a:t>Who was involved?  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438400" y="1676400"/>
            <a:ext cx="5715000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utigerBold" pitchFamily="2" charset="0"/>
              </a:rPr>
              <a:t>#1 The Confederate States of America</a:t>
            </a:r>
            <a:endParaRPr lang="en-US">
              <a:latin typeface="Times New Roman"/>
            </a:endParaRPr>
          </a:p>
        </p:txBody>
      </p:sp>
      <p:pic>
        <p:nvPicPr>
          <p:cNvPr id="71688" name="Picture 8" descr="C:\Documents and Settings\elyssa\Desktop\CivilWarPics\Confede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5984875" cy="449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331-95FB-413F-9E45-5272E54DD57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Civil War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4572000" cy="457200"/>
          </a:xfrm>
        </p:spPr>
        <p:txBody>
          <a:bodyPr/>
          <a:lstStyle/>
          <a:p>
            <a:r>
              <a:rPr lang="en-US"/>
              <a:t>Who was involved? 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438400" y="1676400"/>
            <a:ext cx="5715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utigerBold" pitchFamily="2" charset="0"/>
              </a:rPr>
              <a:t>#2 The Union (Free States &amp; Territories)</a:t>
            </a:r>
            <a:endParaRPr lang="en-US">
              <a:latin typeface="Times New Roman"/>
            </a:endParaRPr>
          </a:p>
        </p:txBody>
      </p:sp>
      <p:pic>
        <p:nvPicPr>
          <p:cNvPr id="74760" name="Picture 8" descr="C:\Documents and Settings\elyssa\Desktop\CivilWarPics\Free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33600"/>
            <a:ext cx="60198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2265-A619-485F-830A-D75EFAD8713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Civil War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4572000" cy="457200"/>
          </a:xfrm>
        </p:spPr>
        <p:txBody>
          <a:bodyPr/>
          <a:lstStyle/>
          <a:p>
            <a:r>
              <a:rPr lang="en-US"/>
              <a:t>Who was involved? 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438400" y="1676400"/>
            <a:ext cx="5715000" cy="457200"/>
          </a:xfrm>
          <a:prstGeom prst="rect">
            <a:avLst/>
          </a:prstGeom>
          <a:solidFill>
            <a:srgbClr val="9EBAA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FrutigerBold" pitchFamily="2" charset="0"/>
              </a:rPr>
              <a:t>#3 The Border States</a:t>
            </a:r>
            <a:endParaRPr lang="en-US">
              <a:latin typeface="Times New Roman"/>
            </a:endParaRPr>
          </a:p>
        </p:txBody>
      </p:sp>
      <p:pic>
        <p:nvPicPr>
          <p:cNvPr id="75786" name="Picture 10" descr="C:\Documents and Settings\elyssa\Desktop\CivilWarPics\border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28838"/>
            <a:ext cx="6024562" cy="4524375"/>
          </a:xfrm>
          <a:prstGeom prst="rect">
            <a:avLst/>
          </a:prstGeom>
          <a:noFill/>
        </p:spPr>
      </p:pic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77724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7772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7620000" y="3962400"/>
            <a:ext cx="123825" cy="152400"/>
          </a:xfrm>
          <a:prstGeom prst="star5">
            <a:avLst/>
          </a:prstGeom>
          <a:solidFill>
            <a:srgbClr val="FFDB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7620000" y="4191000"/>
            <a:ext cx="123825" cy="152400"/>
          </a:xfrm>
          <a:prstGeom prst="star5">
            <a:avLst/>
          </a:prstGeom>
          <a:solidFill>
            <a:srgbClr val="FFDB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5450-1E83-46E8-8E08-88D42663748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Civil War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743200"/>
            <a:ext cx="7010400" cy="457200"/>
          </a:xfrm>
        </p:spPr>
        <p:txBody>
          <a:bodyPr/>
          <a:lstStyle/>
          <a:p>
            <a:r>
              <a:rPr lang="en-US" dirty="0"/>
              <a:t>Why were the Border States so important? 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362200" y="3429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FrutigerBold" pitchFamily="2" charset="0"/>
              </a:rPr>
              <a:t>Important geographically</a:t>
            </a:r>
            <a:endParaRPr lang="en-US">
              <a:latin typeface="Times New Roman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752600" y="4724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100000"/>
              </a:spcBef>
            </a:pPr>
            <a:r>
              <a:rPr lang="en-US" sz="2600">
                <a:latin typeface="FrutigerBold" pitchFamily="2" charset="0"/>
              </a:rPr>
              <a:t>Why were the Border States so unusual?  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438400" y="5410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FrutigerBold" pitchFamily="2" charset="0"/>
              </a:rPr>
              <a:t>Slave states that stayed with the Union</a:t>
            </a:r>
            <a:endParaRPr lang="en-US">
              <a:latin typeface="Times New Roman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676400" y="1219200"/>
            <a:ext cx="6781800" cy="822325"/>
          </a:xfrm>
          <a:prstGeom prst="rect">
            <a:avLst/>
          </a:prstGeom>
          <a:solidFill>
            <a:srgbClr val="9EBAA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“I hope to have God on my side but I have to have Kentucky” -- Abraham Lincoln</a:t>
            </a: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utoUpdateAnimBg="0"/>
      <p:bldP spid="89098" grpId="0" autoUpdateAnimBg="0"/>
      <p:bldP spid="8909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80B0-00F5-4A2D-A465-43041611540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Civil War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4572000" cy="457200"/>
          </a:xfrm>
        </p:spPr>
        <p:txBody>
          <a:bodyPr/>
          <a:lstStyle/>
          <a:p>
            <a:r>
              <a:rPr lang="en-US"/>
              <a:t>How did they fight? 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32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Total War</a:t>
            </a:r>
            <a:r>
              <a:rPr lang="en-US" dirty="0"/>
              <a:t> – organization of all the resources (people and products) of a country towards the war effort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The resources of enemy civilians are fair targets in total war (ex. Farms, food,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3735" name="Picture 7" descr="C:\Documents and Settings\elyssa\Desktop\CivilWarPics\unionweapon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2895600" cy="2333625"/>
          </a:xfrm>
          <a:prstGeom prst="rect">
            <a:avLst/>
          </a:prstGeom>
          <a:noFill/>
        </p:spPr>
      </p:pic>
      <p:pic>
        <p:nvPicPr>
          <p:cNvPr id="73736" name="Picture 8" descr="C:\Documents and Settings\elyssa\Desktop\CivilWarPics\sherman'sm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37025"/>
            <a:ext cx="3759200" cy="249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8731-7D7E-40B5-8585-608E342EA20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781800" cy="762000"/>
          </a:xfrm>
        </p:spPr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r>
              <a:rPr lang="en-US" sz="3000" dirty="0"/>
              <a:t>Are governments ever justified in targeting civilians (non-soldiers) in wartime?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7636-9D64-41FE-9A03-158E9794619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3528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Population</a:t>
            </a:r>
            <a:r>
              <a:rPr lang="en-US" dirty="0">
                <a:solidFill>
                  <a:schemeClr val="bg1"/>
                </a:solidFill>
              </a:rPr>
              <a:t>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22 million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4 million men of combat age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  <a:t>Population</a:t>
            </a: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: </a:t>
            </a:r>
            <a:br>
              <a:rPr lang="en-US" sz="26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9 million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1.2 million men of fighting age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3.5 million slaves</a:t>
            </a:r>
            <a:endParaRPr lang="en-US" sz="2600" dirty="0">
              <a:latin typeface="FrutigerBold" pitchFamily="2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676400" y="5867400"/>
            <a:ext cx="6858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North has the advantage in population</a:t>
            </a: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EF60-0C80-4119-BA4E-5A34A272856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Advantages and Disadvantages: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3429000" cy="3962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North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Economy</a:t>
            </a:r>
            <a:r>
              <a:rPr lang="en-US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100,000 Factories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70,000 miles of Railroad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$190,000 in bank deposits</a:t>
            </a:r>
            <a:endParaRPr lang="en-US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257800" y="1676400"/>
            <a:ext cx="33528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100000"/>
              </a:spcBef>
            </a:pPr>
            <a:r>
              <a:rPr lang="en-US" sz="2600" b="1" u="sng" dirty="0">
                <a:solidFill>
                  <a:schemeClr val="bg1"/>
                </a:solidFill>
                <a:latin typeface="FrutigerBold" pitchFamily="2" charset="0"/>
              </a:rPr>
              <a:t>South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  <a:latin typeface="FrutigerBold" pitchFamily="2" charset="0"/>
              </a:rPr>
              <a:t>Economy</a:t>
            </a: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: </a:t>
            </a:r>
            <a:br>
              <a:rPr lang="en-US" sz="2600" dirty="0">
                <a:solidFill>
                  <a:schemeClr val="bg1"/>
                </a:solidFill>
                <a:latin typeface="FrutigerBold" pitchFamily="2" charset="0"/>
              </a:rPr>
            </a:b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20,000 factories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9,000 miles of Railroad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FrutigerBold" pitchFamily="2" charset="0"/>
              </a:rPr>
              <a:t>$50,000 in bank deposits</a:t>
            </a:r>
            <a:endParaRPr lang="en-US" sz="2600" dirty="0">
              <a:latin typeface="FrutigerBold" pitchFamily="2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676400" y="5867400"/>
            <a:ext cx="68580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FrutigerBold" pitchFamily="2" charset="0"/>
              </a:rPr>
              <a:t>North has the advantage in industrial power</a:t>
            </a: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C41E3A"/>
      </a:dk2>
      <a:lt2>
        <a:srgbClr val="0038A8"/>
      </a:lt2>
      <a:accent1>
        <a:srgbClr val="CCCCCC"/>
      </a:accent1>
      <a:accent2>
        <a:srgbClr val="67097F"/>
      </a:accent2>
      <a:accent3>
        <a:srgbClr val="FFFFFF"/>
      </a:accent3>
      <a:accent4>
        <a:srgbClr val="000000"/>
      </a:accent4>
      <a:accent5>
        <a:srgbClr val="E2E2E2"/>
      </a:accent5>
      <a:accent6>
        <a:srgbClr val="5D0772"/>
      </a:accent6>
      <a:hlink>
        <a:srgbClr val="F9A71D"/>
      </a:hlink>
      <a:folHlink>
        <a:srgbClr val="ABCC25"/>
      </a:folHlink>
    </a:clrScheme>
    <a:fontScheme name="Office Theme">
      <a:majorFont>
        <a:latin typeface="FrutigerBold"/>
        <a:ea typeface=""/>
        <a:cs typeface=""/>
      </a:majorFont>
      <a:minorFont>
        <a:latin typeface="Frutiger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C41E3A"/>
        </a:dk2>
        <a:lt2>
          <a:srgbClr val="0038A8"/>
        </a:lt2>
        <a:accent1>
          <a:srgbClr val="CCCCCC"/>
        </a:accent1>
        <a:accent2>
          <a:srgbClr val="67097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D0772"/>
        </a:accent6>
        <a:hlink>
          <a:srgbClr val="F9A71D"/>
        </a:hlink>
        <a:folHlink>
          <a:srgbClr val="ABC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41E3A"/>
        </a:lt1>
        <a:dk2>
          <a:srgbClr val="FFFFFF"/>
        </a:dk2>
        <a:lt2>
          <a:srgbClr val="0038A8"/>
        </a:lt2>
        <a:accent1>
          <a:srgbClr val="CCCCCC"/>
        </a:accent1>
        <a:accent2>
          <a:srgbClr val="67097F"/>
        </a:accent2>
        <a:accent3>
          <a:srgbClr val="DEABAE"/>
        </a:accent3>
        <a:accent4>
          <a:srgbClr val="000000"/>
        </a:accent4>
        <a:accent5>
          <a:srgbClr val="E2E2E2"/>
        </a:accent5>
        <a:accent6>
          <a:srgbClr val="5D0772"/>
        </a:accent6>
        <a:hlink>
          <a:srgbClr val="F9A71D"/>
        </a:hlink>
        <a:folHlink>
          <a:srgbClr val="ABC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38A8"/>
        </a:lt1>
        <a:dk2>
          <a:srgbClr val="C41E3A"/>
        </a:dk2>
        <a:lt2>
          <a:srgbClr val="FFFFFF"/>
        </a:lt2>
        <a:accent1>
          <a:srgbClr val="CCCCCC"/>
        </a:accent1>
        <a:accent2>
          <a:srgbClr val="67097F"/>
        </a:accent2>
        <a:accent3>
          <a:srgbClr val="AAAED1"/>
        </a:accent3>
        <a:accent4>
          <a:srgbClr val="000000"/>
        </a:accent4>
        <a:accent5>
          <a:srgbClr val="E2E2E2"/>
        </a:accent5>
        <a:accent6>
          <a:srgbClr val="5D0772"/>
        </a:accent6>
        <a:hlink>
          <a:srgbClr val="F9A71D"/>
        </a:hlink>
        <a:folHlink>
          <a:srgbClr val="ABCC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369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FrutigerBold</vt:lpstr>
      <vt:lpstr>KeplerRegular</vt:lpstr>
      <vt:lpstr>Times New Roman</vt:lpstr>
      <vt:lpstr>Office Theme</vt:lpstr>
      <vt:lpstr>Introduction to the Civil War 1861-1865</vt:lpstr>
      <vt:lpstr>The Civil War</vt:lpstr>
      <vt:lpstr>The Civil War</vt:lpstr>
      <vt:lpstr>The Civil War</vt:lpstr>
      <vt:lpstr>The Civil War</vt:lpstr>
      <vt:lpstr>The Civil War</vt:lpstr>
      <vt:lpstr>Question:</vt:lpstr>
      <vt:lpstr>Advantages and Disadvantages:</vt:lpstr>
      <vt:lpstr>Advantages and Disadvantages:</vt:lpstr>
      <vt:lpstr>Advantages and Disadvantages:</vt:lpstr>
      <vt:lpstr>Advantages and Disadvantages:</vt:lpstr>
      <vt:lpstr>Advantages and Disadvantages:</vt:lpstr>
      <vt:lpstr>Goals:</vt:lpstr>
      <vt:lpstr>Anaconda Plan</vt:lpstr>
    </vt:vector>
  </TitlesOfParts>
  <Company>Interbrand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Steffanie Haase</dc:creator>
  <cp:lastModifiedBy>Cynthia Mason (Chamblee Middle)</cp:lastModifiedBy>
  <cp:revision>144</cp:revision>
  <cp:lastPrinted>2002-10-01T15:28:09Z</cp:lastPrinted>
  <dcterms:created xsi:type="dcterms:W3CDTF">2001-02-04T17:15:57Z</dcterms:created>
  <dcterms:modified xsi:type="dcterms:W3CDTF">2019-12-02T20:03:44Z</dcterms:modified>
</cp:coreProperties>
</file>