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0" r:id="rId2"/>
    <p:sldId id="813" r:id="rId3"/>
    <p:sldId id="789" r:id="rId4"/>
    <p:sldId id="670" r:id="rId5"/>
    <p:sldId id="790" r:id="rId6"/>
    <p:sldId id="791" r:id="rId7"/>
    <p:sldId id="792" r:id="rId8"/>
    <p:sldId id="793" r:id="rId9"/>
    <p:sldId id="794" r:id="rId10"/>
    <p:sldId id="795" r:id="rId11"/>
    <p:sldId id="796" r:id="rId12"/>
    <p:sldId id="799" r:id="rId13"/>
    <p:sldId id="797" r:id="rId14"/>
    <p:sldId id="800" r:id="rId15"/>
    <p:sldId id="798" r:id="rId16"/>
    <p:sldId id="807" r:id="rId17"/>
    <p:sldId id="802" r:id="rId18"/>
    <p:sldId id="803" r:id="rId19"/>
    <p:sldId id="801" r:id="rId20"/>
    <p:sldId id="805" r:id="rId21"/>
    <p:sldId id="804" r:id="rId22"/>
    <p:sldId id="806" r:id="rId23"/>
    <p:sldId id="819" r:id="rId24"/>
    <p:sldId id="82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C4"/>
    <a:srgbClr val="349DA0"/>
    <a:srgbClr val="E8CB43"/>
    <a:srgbClr val="DA4644"/>
    <a:srgbClr val="B6DEDD"/>
    <a:srgbClr val="00B390"/>
    <a:srgbClr val="D6E377"/>
    <a:srgbClr val="01D2AA"/>
    <a:srgbClr val="02D2AB"/>
    <a:srgbClr val="069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E8CB43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0047" y="887135"/>
            <a:ext cx="5024132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397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Jimmy</a:t>
            </a:r>
          </a:p>
          <a:p>
            <a:pPr algn="ctr"/>
            <a:r>
              <a:rPr lang="en-US" sz="13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397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Carter</a:t>
            </a:r>
            <a:endParaRPr lang="en-US" sz="13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397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9015" y="60200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KBScaredStraight" panose="02000603000000000000" pitchFamily="2" charset="0"/>
                <a:ea typeface="KBScaredStraight" panose="02000603000000000000" pitchFamily="2" charset="0"/>
              </a:rPr>
              <a:t>SS8H12b</a:t>
            </a:r>
          </a:p>
        </p:txBody>
      </p:sp>
    </p:spTree>
    <p:extLst>
      <p:ext uri="{BB962C8B-B14F-4D97-AF65-F5344CB8AC3E}">
        <p14:creationId xmlns:p14="http://schemas.microsoft.com/office/powerpoint/2010/main" val="24973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3238" y="2168192"/>
            <a:ext cx="46702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inauguration day, President Carter and his family walk down Pennsylvania Avenue.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1" y="671487"/>
            <a:ext cx="714375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91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1107" y="36185"/>
            <a:ext cx="94820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Camp David Accords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1" y="1395809"/>
            <a:ext cx="102074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 centuries, Arabs and Jews have fought over land in the Middle East.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Carter invited Egypt’s president and Israel’s prime minister to Camp David (the president’s personal retreat) to try to work out a peace agreement.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September 17, 1978, the leaders negotiated a peace treaty and signed the Camp David Accords.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saw this as a diplomatic miracle and Carter was given credit for his role in negotiating the agreement.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2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734239"/>
            <a:ext cx="40077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BScaredStraight" panose="02000603000000000000" pitchFamily="2" charset="0"/>
                <a:ea typeface="KBScaredStraight" panose="02000603000000000000" pitchFamily="2" charset="0"/>
              </a:rPr>
              <a:t>On 17th September 1978, Sadat and Begin signed a document entitled "The Framework for Peace in the Middle East”, also known as the Camp David Accords. </a:t>
            </a:r>
            <a:endParaRPr lang="en-US" sz="24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32" y="671487"/>
            <a:ext cx="790972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19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6673" y="36185"/>
            <a:ext cx="39709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Soviets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Carter exercised his foreign policy in the Middle East, he established the SALT II nuclear </a:t>
            </a:r>
            <a:r>
              <a:rPr lang="en-US" sz="2800">
                <a:latin typeface="KBScaredStraight" panose="02000603000000000000" pitchFamily="2" charset="0"/>
                <a:ea typeface="KBScaredStraight" panose="02000603000000000000" pitchFamily="2" charset="0"/>
              </a:rPr>
              <a:t>limitation treaty with the Soviet Union which limited the number of nuclear weapons held by the US and the USSR.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Not long after agreeing to the terms, the Soviets ignored the agreement and invaded Afghanistan.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Carter responded with a grain embargo and a boycott of the 1980 Olympic Games in Moscow; however, many Americans questioned whether he was capable of being tough enough with the Soviets.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14195" y="2168192"/>
            <a:ext cx="38778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&amp; Brezhnev sign SALT II - 1979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5" y="715937"/>
            <a:ext cx="8001000" cy="5397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1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4309" y="36185"/>
            <a:ext cx="86356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Iran Hostage Crisis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 more damaging for Carter’s presidency was the Iran Hostage Crisis.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1979, Iranian students captured the US embassy in Tehran and took those inside hostage.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were angry at Carter for allowing Iran’s former leader to enter the US for medical treatment.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demanded the Shah be returned to Iran in exchange for the hostages.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1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19618" y="486583"/>
            <a:ext cx="64286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Iranian students storm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embassy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0" y="671487"/>
            <a:ext cx="490347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18" y="2052342"/>
            <a:ext cx="642865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74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4309" y="36185"/>
            <a:ext cx="86356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Iran Hostage Crisis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refused the exchange and the crisis continued.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Five months later, Carter authorized a rescue attempt that failed when a military helicopter crashed  into a transport plane, killing several US soldiers.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were angry and blamed President Carter for not taking better control of the event.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Carter lost the 1980 election, the Iranians agreed to let the hostages go.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14195" y="2168192"/>
            <a:ext cx="38778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52 hostages were released within hours of Carter leaving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6" y="671487"/>
            <a:ext cx="822750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45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1898" y="36185"/>
            <a:ext cx="780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Post-Presidency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While his approval ratings may not have been high as president, Carter has become one of the most admired ex-presidents in history.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has worked to promote democracy and human rights around the world, and has often been called on to represent the US in diplomatic efforts.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built the Carter Center in Atlanta in 1982, and it works to fight diseases and starvation throughout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Center has also monitored </a:t>
            </a:r>
            <a:r>
              <a:rPr lang="en-US" sz="2400">
                <a:latin typeface="KBScaredStraight" panose="02000603000000000000" pitchFamily="2" charset="0"/>
                <a:ea typeface="KBScaredStraight" panose="02000603000000000000" pitchFamily="2" charset="0"/>
              </a:rPr>
              <a:t>over 80 elections in 34 countries to ensure fair and balanced results and provided additional assistance to the democratic process.</a:t>
            </a:r>
            <a:endParaRPr lang="en-US" sz="24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9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93720" y="0"/>
            <a:ext cx="740459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latin typeface="High Tower Text" panose="02040502050506030303" pitchFamily="18" charset="0"/>
              </a:rPr>
              <a:t>Doors to Understanding: Jimmy Carter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91" y="615553"/>
            <a:ext cx="3977642" cy="61889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9" y="615553"/>
            <a:ext cx="3977642" cy="61889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65" y="615553"/>
            <a:ext cx="3977642" cy="61889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9945" y="1007404"/>
            <a:ext cx="1136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gh Tower Text" panose="02040502050506030303" pitchFamily="18" charset="0"/>
              </a:rPr>
              <a:t>What I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gh Tower Text" panose="02040502050506030303" pitchFamily="18" charset="0"/>
              </a:rPr>
              <a:t>Know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440868" y="1007405"/>
            <a:ext cx="12186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gh Tower Text" panose="02040502050506030303" pitchFamily="18" charset="0"/>
              </a:rPr>
              <a:t>What I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gh Tower Text" panose="02040502050506030303" pitchFamily="18" charset="0"/>
              </a:rPr>
              <a:t>Learned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044542" y="1007403"/>
            <a:ext cx="2133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gh Tower Text" panose="02040502050506030303" pitchFamily="18" charset="0"/>
              </a:rPr>
              <a:t>What I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gh Tower Text" panose="02040502050506030303" pitchFamily="18" charset="0"/>
              </a:rPr>
              <a:t>Want to Know</a:t>
            </a:r>
          </a:p>
        </p:txBody>
      </p:sp>
    </p:spTree>
    <p:extLst>
      <p:ext uri="{BB962C8B-B14F-4D97-AF65-F5344CB8AC3E}">
        <p14:creationId xmlns:p14="http://schemas.microsoft.com/office/powerpoint/2010/main" val="40585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60" y="214287"/>
            <a:ext cx="961426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58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0954" y="36185"/>
            <a:ext cx="58224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Nobel Prize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KBScaredStraight" panose="02000603000000000000" pitchFamily="2" charset="0"/>
                <a:ea typeface="KBScaredStraight" panose="02000603000000000000" pitchFamily="2" charset="0"/>
              </a:rPr>
              <a:t>For his dedication to humanitarian efforts and ending international conflict, Carter was awarded the Nobel Peace Prize in 2002.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award is given to the person whose work has most benefited mankind.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9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32979" y="2414413"/>
            <a:ext cx="38778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Jimmy Carter receives Nobel Peace Prize.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5" y="671487"/>
            <a:ext cx="771993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72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017" y="94891"/>
            <a:ext cx="5852160" cy="66751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6959" y="283609"/>
            <a:ext cx="5486400" cy="62976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6225" y="283609"/>
            <a:ext cx="24689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igh Tower Text" panose="02040502050506030303" pitchFamily="18" charset="0"/>
              </a:rPr>
              <a:t>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887" y="489264"/>
            <a:ext cx="1394025" cy="6966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31831" y="4448628"/>
            <a:ext cx="2137910" cy="19873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5105" y="94891"/>
            <a:ext cx="5852160" cy="66751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71047" y="283609"/>
            <a:ext cx="5486400" cy="62976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94533" y="283609"/>
            <a:ext cx="3246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Eyes Wide Open" panose="02000506000000020004" pitchFamily="2" charset="0"/>
              </a:rPr>
              <a:t>Man of the Year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00657" y="1103270"/>
            <a:ext cx="5233172" cy="53326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249286" y="6537383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887" y="2658115"/>
            <a:ext cx="5040084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Draw an illustration of Jimmy Carter (or of something that he’s known for).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31831" y="4428882"/>
            <a:ext cx="2137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Write a short caption that includes the person’s name &amp; what he’s known for.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887" y="594006"/>
            <a:ext cx="132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Year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94205" y="2344854"/>
            <a:ext cx="5040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Write a description that includes who the person is and why he was selected as the Man of the Year.</a:t>
            </a:r>
          </a:p>
        </p:txBody>
      </p:sp>
    </p:spTree>
    <p:extLst>
      <p:ext uri="{BB962C8B-B14F-4D97-AF65-F5344CB8AC3E}">
        <p14:creationId xmlns:p14="http://schemas.microsoft.com/office/powerpoint/2010/main" val="1910791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017" y="94891"/>
            <a:ext cx="5852160" cy="66751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6959" y="283609"/>
            <a:ext cx="5486400" cy="62976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6225" y="283609"/>
            <a:ext cx="24689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cap="none" spc="0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High Tower Text" panose="02040502050506030303" pitchFamily="18" charset="0"/>
              </a:rPr>
              <a:t>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887" y="489264"/>
            <a:ext cx="1394025" cy="6966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31831" y="4448628"/>
            <a:ext cx="2137910" cy="19873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5105" y="94891"/>
            <a:ext cx="5852160" cy="667512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71047" y="283609"/>
            <a:ext cx="5486400" cy="62976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94533" y="283609"/>
            <a:ext cx="3246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Eyes Wide Open" panose="02000506000000020004" pitchFamily="2" charset="0"/>
              </a:rPr>
              <a:t>Man of the Year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00657" y="1103270"/>
            <a:ext cx="5233172" cy="53326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49286" y="6523936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0787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6987" y="36185"/>
            <a:ext cx="53303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Early Life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James Earl Carter, Jr. was born on October 1, 1924 in Plains,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had a military career in the Navy, but returned home to Plains after his father passed away.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Jimmy, his wife Rosalynn, and their four kids managed the family peanut farm.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893" y="2976132"/>
            <a:ext cx="5171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James Earl Carter, Jr.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464" y="283564"/>
            <a:ext cx="505663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77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7278" y="36185"/>
            <a:ext cx="4169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Senator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began his political career in 1962 when he won the state senate position for the 14</a:t>
            </a:r>
            <a:r>
              <a:rPr lang="en-US" sz="3200" baseline="300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District of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served two terms in the State Senate and promoted the need for reorganizing Georgia’s system while in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1914" y="36185"/>
            <a:ext cx="52004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Governor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1970, Jimmy Carter won the governor’s race and quickly began to create a “new Georgia”.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his inaugural address, he informed Georgians that it was time for segregation to end.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favored integration and often butted heads with his lieutenant governor, Lester Maddox, over promoting civil rights.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9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0793" y="1271585"/>
            <a:ext cx="57869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his </a:t>
            </a:r>
            <a:r>
              <a:rPr lang="en-US" sz="3200">
                <a:latin typeface="KBScaredStraight" panose="02000603000000000000" pitchFamily="2" charset="0"/>
                <a:ea typeface="KBScaredStraight" panose="02000603000000000000" pitchFamily="2" charset="0"/>
              </a:rPr>
              <a:t>inaugural speech, Carter stated, “No poor, rural, weak, or black person should ever have to bear the additional burden of being deprived of the opportunity of an education, a job, or simple justice.”</a:t>
            </a: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8" y="223542"/>
            <a:ext cx="500803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80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1914" y="36185"/>
            <a:ext cx="52004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Governor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used his four years in office to </a:t>
            </a:r>
            <a:r>
              <a:rPr lang="en-US" sz="3000">
                <a:latin typeface="KBScaredStraight" panose="02000603000000000000" pitchFamily="2" charset="0"/>
                <a:ea typeface="KBScaredStraight" panose="02000603000000000000" pitchFamily="2" charset="0"/>
              </a:rPr>
              <a:t>restructure the entire state government and completely change the format of the state budget.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also pushed for reforms of Georgia’s education, mental health, and criminal justice systems.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also favored business and industrial growth in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0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65655" y="36185"/>
            <a:ext cx="50529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igh Tower Text" panose="02040502050506030303" pitchFamily="18" charset="0"/>
              </a:rPr>
              <a:t>President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1976 election, Carter defeated incumbent Republican President Gerald Ford to become the 39</a:t>
            </a:r>
            <a:r>
              <a:rPr lang="en-US" sz="3200" baseline="300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president of the United States.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Carter </a:t>
            </a:r>
            <a:r>
              <a:rPr lang="en-US" sz="3200">
                <a:latin typeface="KBScaredStraight" panose="02000603000000000000" pitchFamily="2" charset="0"/>
                <a:ea typeface="KBScaredStraight" panose="02000603000000000000" pitchFamily="2" charset="0"/>
              </a:rPr>
              <a:t>served from 1977 to 1981 and created several new programs and departments that are still a fundamental part of the federal government today.</a:t>
            </a: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928</Words>
  <Application>Microsoft Office PowerPoint</Application>
  <PresentationFormat>Widescreen</PresentationFormat>
  <Paragraphs>124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High Tower Text</vt:lpstr>
      <vt:lpstr>KBScaredStraight</vt:lpstr>
      <vt:lpstr>KG Eyes Wide Open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Mason</dc:creator>
  <cp:lastModifiedBy>Cynthia Mason</cp:lastModifiedBy>
  <cp:revision>8</cp:revision>
  <dcterms:modified xsi:type="dcterms:W3CDTF">2019-03-11T22:01:21Z</dcterms:modified>
</cp:coreProperties>
</file>