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Lst>
  <p:sldIdLst>
    <p:sldId id="301" r:id="rId3"/>
    <p:sldId id="314" r:id="rId4"/>
    <p:sldId id="332" r:id="rId5"/>
    <p:sldId id="315" r:id="rId6"/>
    <p:sldId id="316" r:id="rId7"/>
    <p:sldId id="338" r:id="rId8"/>
    <p:sldId id="317" r:id="rId9"/>
    <p:sldId id="318" r:id="rId10"/>
    <p:sldId id="339" r:id="rId11"/>
    <p:sldId id="319" r:id="rId12"/>
    <p:sldId id="341" r:id="rId13"/>
    <p:sldId id="320" r:id="rId14"/>
    <p:sldId id="340" r:id="rId15"/>
    <p:sldId id="321" r:id="rId16"/>
    <p:sldId id="342" r:id="rId17"/>
  </p:sldIdLst>
  <p:sldSz cx="12192000" cy="6858000"/>
  <p:notesSz cx="6858000" cy="93122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64" d="100"/>
          <a:sy n="64" d="100"/>
        </p:scale>
        <p:origin x="78" y="30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C4CBB6CE-F0FC-4FDF-9EDE-9BADA06B9C28}" type="datetimeFigureOut">
              <a:rPr lang="en-US" smtClean="0"/>
              <a:t>2/25/2019</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C2F465AC-417A-4B24-9063-4DDDB63FEE04}" type="slidenum">
              <a:rPr lang="en-US" smtClean="0"/>
              <a:t>‹#›</a:t>
            </a:fld>
            <a:endParaRPr lang="en-US"/>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441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BB6CE-F0FC-4FDF-9EDE-9BADA06B9C28}"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65AC-417A-4B24-9063-4DDDB63FEE04}" type="slidenum">
              <a:rPr lang="en-US" smtClean="0"/>
              <a:t>‹#›</a:t>
            </a:fld>
            <a:endParaRPr lang="en-US"/>
          </a:p>
        </p:txBody>
      </p:sp>
    </p:spTree>
    <p:extLst>
      <p:ext uri="{BB962C8B-B14F-4D97-AF65-F5344CB8AC3E}">
        <p14:creationId xmlns:p14="http://schemas.microsoft.com/office/powerpoint/2010/main" val="299857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BB6CE-F0FC-4FDF-9EDE-9BADA06B9C28}"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65AC-417A-4B24-9063-4DDDB63FEE04}" type="slidenum">
              <a:rPr lang="en-US" smtClean="0"/>
              <a:t>‹#›</a:t>
            </a:fld>
            <a:endParaRPr lang="en-US"/>
          </a:p>
        </p:txBody>
      </p:sp>
    </p:spTree>
    <p:extLst>
      <p:ext uri="{BB962C8B-B14F-4D97-AF65-F5344CB8AC3E}">
        <p14:creationId xmlns:p14="http://schemas.microsoft.com/office/powerpoint/2010/main" val="9307047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109980" y="882376"/>
            <a:ext cx="9966960" cy="2926080"/>
          </a:xfrm>
        </p:spPr>
        <p:txBody>
          <a:bodyPr anchor="b">
            <a:normAutofit/>
          </a:bodyPr>
          <a:lstStyle>
            <a:lvl1pPr algn="ctr">
              <a:lnSpc>
                <a:spcPct val="85000"/>
              </a:lnSpc>
              <a:defRPr sz="7200" b="1" cap="all" baseline="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1709530" y="3869634"/>
            <a:ext cx="8767860" cy="1388165"/>
          </a:xfrm>
        </p:spPr>
        <p:txBody>
          <a:bodyPr>
            <a:normAutofit/>
          </a:bodyPr>
          <a:lstStyle>
            <a:lvl1pPr marL="0" indent="0" algn="ctr">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96DFF08F-DC6B-4601-B491-B0F83F6DD2DA}" type="datetimeFigureOut">
              <a:rPr lang="en-US" dirty="0"/>
              <a:pPr/>
              <a:t>2/25/2019</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FAB73BC-B049-4115-A692-8D63A059BFB8}" type="slidenum">
              <a:rPr lang="en-US" dirty="0"/>
              <a:pPr/>
              <a:t>‹#›</a:t>
            </a:fld>
            <a:endParaRPr lang="en-US" dirty="0"/>
          </a:p>
        </p:txBody>
      </p:sp>
      <p:cxnSp>
        <p:nvCxnSpPr>
          <p:cNvPr id="8" name="Straight Connector 7"/>
          <p:cNvCxnSpPr/>
          <p:nvPr/>
        </p:nvCxnSpPr>
        <p:spPr>
          <a:xfrm>
            <a:off x="1978660" y="3733800"/>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8815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713639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6DFF08F-DC6B-4601-B491-B0F83F6DD2DA}" type="datetimeFigureOut">
              <a:rPr lang="en-US" dirty="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84066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6DFF08F-DC6B-4601-B491-B0F83F6DD2DA}" type="datetimeFigureOut">
              <a:rPr lang="en-US" dirty="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108919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6DFF08F-DC6B-4601-B491-B0F83F6DD2DA}" type="datetimeFigureOut">
              <a:rPr lang="en-US" dirty="0"/>
              <a:t>2/25/2019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662801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DFF08F-DC6B-4601-B491-B0F83F6DD2DA}" type="datetimeFigureOut">
              <a:rPr lang="en-US" dirty="0"/>
              <a:t>2/25/2019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2049908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6DFF08F-DC6B-4601-B491-B0F83F6DD2DA}" type="datetimeFigureOut">
              <a:rPr lang="en-US" dirty="0"/>
              <a:t>2/25/2019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7639913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318241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4CBB6CE-F0FC-4FDF-9EDE-9BADA06B9C28}"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65AC-417A-4B24-9063-4DDDB63FEE04}" type="slidenum">
              <a:rPr lang="en-US" smtClean="0"/>
              <a:t>‹#›</a:t>
            </a:fld>
            <a:endParaRPr lang="en-US"/>
          </a:p>
        </p:txBody>
      </p:sp>
    </p:spTree>
    <p:extLst>
      <p:ext uri="{BB962C8B-B14F-4D97-AF65-F5344CB8AC3E}">
        <p14:creationId xmlns:p14="http://schemas.microsoft.com/office/powerpoint/2010/main" val="31284236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6DFF08F-DC6B-4601-B491-B0F83F6DD2DA}" type="datetimeFigureOut">
              <a:rPr lang="en-US" dirty="0"/>
              <a:t>2/25/2019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37894313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41487531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762000"/>
            <a:ext cx="2324100" cy="54102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3000" y="762000"/>
            <a:ext cx="7429500" cy="54102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6DFF08F-DC6B-4601-B491-B0F83F6DD2DA}" type="datetimeFigureOut">
              <a:rPr lang="en-US" dirty="0"/>
              <a:t>2/25/2019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513618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06424" y="1173575"/>
            <a:ext cx="9966960" cy="2926080"/>
          </a:xfrm>
        </p:spPr>
        <p:txBody>
          <a:bodyPr anchor="b">
            <a:noAutofit/>
          </a:bodyPr>
          <a:lstStyle>
            <a:lvl1pPr algn="ctr">
              <a:lnSpc>
                <a:spcPct val="85000"/>
              </a:lnSpc>
              <a:defRPr sz="7200" b="0" cap="all" baseline="0"/>
            </a:lvl1pPr>
          </a:lstStyle>
          <a:p>
            <a:r>
              <a:rPr lang="en-US"/>
              <a:t>Click to edit Master title style</a:t>
            </a:r>
            <a:endParaRPr lang="en-US" dirty="0"/>
          </a:p>
        </p:txBody>
      </p:sp>
      <p:sp>
        <p:nvSpPr>
          <p:cNvPr id="3" name="Text Placeholder 2"/>
          <p:cNvSpPr>
            <a:spLocks noGrp="1"/>
          </p:cNvSpPr>
          <p:nvPr>
            <p:ph type="body" idx="1"/>
          </p:nvPr>
        </p:nvSpPr>
        <p:spPr>
          <a:xfrm>
            <a:off x="1709928" y="4154520"/>
            <a:ext cx="8769096" cy="1363806"/>
          </a:xfrm>
        </p:spPr>
        <p:txBody>
          <a:bodyPr anchor="t">
            <a:normAutofit/>
          </a:bodyPr>
          <a:lstStyle>
            <a:lvl1pPr marL="0" indent="0" algn="ctr">
              <a:buNone/>
              <a:defRPr sz="22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4CBB6CE-F0FC-4FDF-9EDE-9BADA06B9C28}" type="datetimeFigureOut">
              <a:rPr lang="en-US" smtClean="0"/>
              <a:t>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2F465AC-417A-4B24-9063-4DDDB63FEE04}" type="slidenum">
              <a:rPr lang="en-US" smtClean="0"/>
              <a:t>‹#›</a:t>
            </a:fld>
            <a:endParaRPr lang="en-US"/>
          </a:p>
        </p:txBody>
      </p:sp>
      <p:cxnSp>
        <p:nvCxnSpPr>
          <p:cNvPr id="7" name="Straight Connector 6"/>
          <p:cNvCxnSpPr/>
          <p:nvPr/>
        </p:nvCxnSpPr>
        <p:spPr>
          <a:xfrm>
            <a:off x="1981200" y="4020408"/>
            <a:ext cx="8229601"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21600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3000" y="2057399"/>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67612" y="2057400"/>
            <a:ext cx="4754880" cy="40233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4CBB6CE-F0FC-4FDF-9EDE-9BADA06B9C28}"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65AC-417A-4B24-9063-4DDDB63FEE04}" type="slidenum">
              <a:rPr lang="en-US" smtClean="0"/>
              <a:t>‹#›</a:t>
            </a:fld>
            <a:endParaRPr lang="en-US"/>
          </a:p>
        </p:txBody>
      </p:sp>
    </p:spTree>
    <p:extLst>
      <p:ext uri="{BB962C8B-B14F-4D97-AF65-F5344CB8AC3E}">
        <p14:creationId xmlns:p14="http://schemas.microsoft.com/office/powerpoint/2010/main" val="73415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143000" y="2001511"/>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43000" y="2721483"/>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69173" y="1999032"/>
            <a:ext cx="4754880" cy="777240"/>
          </a:xfrm>
        </p:spPr>
        <p:txBody>
          <a:bodyPr anchor="ctr"/>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69173" y="2719322"/>
            <a:ext cx="4754880" cy="33832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4CBB6CE-F0FC-4FDF-9EDE-9BADA06B9C28}" type="datetimeFigureOut">
              <a:rPr lang="en-US" smtClean="0"/>
              <a:t>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2F465AC-417A-4B24-9063-4DDDB63FEE04}" type="slidenum">
              <a:rPr lang="en-US" smtClean="0"/>
              <a:t>‹#›</a:t>
            </a:fld>
            <a:endParaRPr lang="en-US"/>
          </a:p>
        </p:txBody>
      </p:sp>
    </p:spTree>
    <p:extLst>
      <p:ext uri="{BB962C8B-B14F-4D97-AF65-F5344CB8AC3E}">
        <p14:creationId xmlns:p14="http://schemas.microsoft.com/office/powerpoint/2010/main" val="1142830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4CBB6CE-F0FC-4FDF-9EDE-9BADA06B9C28}" type="datetimeFigureOut">
              <a:rPr lang="en-US" smtClean="0"/>
              <a:t>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2F465AC-417A-4B24-9063-4DDDB63FEE04}" type="slidenum">
              <a:rPr lang="en-US" smtClean="0"/>
              <a:t>‹#›</a:t>
            </a:fld>
            <a:endParaRPr lang="en-US"/>
          </a:p>
        </p:txBody>
      </p:sp>
    </p:spTree>
    <p:extLst>
      <p:ext uri="{BB962C8B-B14F-4D97-AF65-F5344CB8AC3E}">
        <p14:creationId xmlns:p14="http://schemas.microsoft.com/office/powerpoint/2010/main" val="30303223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CBB6CE-F0FC-4FDF-9EDE-9BADA06B9C28}" type="datetimeFigureOut">
              <a:rPr lang="en-US" smtClean="0"/>
              <a:t>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2F465AC-417A-4B24-9063-4DDDB63FEE04}" type="slidenum">
              <a:rPr lang="en-US" smtClean="0"/>
              <a:t>‹#›</a:t>
            </a:fld>
            <a:endParaRPr lang="en-US"/>
          </a:p>
        </p:txBody>
      </p:sp>
    </p:spTree>
    <p:extLst>
      <p:ext uri="{BB962C8B-B14F-4D97-AF65-F5344CB8AC3E}">
        <p14:creationId xmlns:p14="http://schemas.microsoft.com/office/powerpoint/2010/main" val="2756460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Content Placeholder 2"/>
          <p:cNvSpPr>
            <a:spLocks noGrp="1"/>
          </p:cNvSpPr>
          <p:nvPr>
            <p:ph idx="1"/>
          </p:nvPr>
        </p:nvSpPr>
        <p:spPr>
          <a:xfrm>
            <a:off x="5852159" y="1097280"/>
            <a:ext cx="5212080" cy="46634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3000" y="2834640"/>
            <a:ext cx="3931920" cy="301752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CBB6CE-F0FC-4FDF-9EDE-9BADA06B9C28}"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65AC-417A-4B24-9063-4DDDB63FEE04}" type="slidenum">
              <a:rPr lang="en-US" smtClean="0"/>
              <a:t>‹#›</a:t>
            </a:fld>
            <a:endParaRPr lang="en-US"/>
          </a:p>
        </p:txBody>
      </p:sp>
    </p:spTree>
    <p:extLst>
      <p:ext uri="{BB962C8B-B14F-4D97-AF65-F5344CB8AC3E}">
        <p14:creationId xmlns:p14="http://schemas.microsoft.com/office/powerpoint/2010/main" val="8504535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3000" y="1097280"/>
            <a:ext cx="3931920" cy="1737360"/>
          </a:xfrm>
        </p:spPr>
        <p:txBody>
          <a:bodyPr anchor="b">
            <a:noAutofit/>
          </a:bodyPr>
          <a:lstStyle>
            <a:lvl1pPr>
              <a:lnSpc>
                <a:spcPct val="90000"/>
              </a:lnSpc>
              <a:defRPr sz="4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413248" y="1069847"/>
            <a:ext cx="6099048" cy="4800600"/>
          </a:xfrm>
        </p:spPr>
        <p:txBody>
          <a:bodyPr lIns="274320" tIns="182880" anchor="t">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43000" y="2834640"/>
            <a:ext cx="3931920" cy="2880360"/>
          </a:xfrm>
        </p:spPr>
        <p:txBody>
          <a:bodyPr>
            <a:normAutofit/>
          </a:bodyPr>
          <a:lstStyle>
            <a:lvl1pPr marL="0" indent="0">
              <a:lnSpc>
                <a:spcPct val="100000"/>
              </a:lnSpc>
              <a:spcBef>
                <a:spcPts val="1000"/>
              </a:spcBef>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4CBB6CE-F0FC-4FDF-9EDE-9BADA06B9C28}" type="datetimeFigureOut">
              <a:rPr lang="en-US" smtClean="0"/>
              <a:t>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2F465AC-417A-4B24-9063-4DDDB63FEE04}" type="slidenum">
              <a:rPr lang="en-US" smtClean="0"/>
              <a:t>‹#›</a:t>
            </a:fld>
            <a:endParaRPr lang="en-US"/>
          </a:p>
        </p:txBody>
      </p:sp>
    </p:spTree>
    <p:extLst>
      <p:ext uri="{BB962C8B-B14F-4D97-AF65-F5344CB8AC3E}">
        <p14:creationId xmlns:p14="http://schemas.microsoft.com/office/powerpoint/2010/main" val="2594586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C4CBB6CE-F0FC-4FDF-9EDE-9BADA06B9C28}" type="datetimeFigureOut">
              <a:rPr lang="en-US" smtClean="0"/>
              <a:t>2/25/2019</a:t>
            </a:fld>
            <a:endParaRPr lang="en-US"/>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C2F465AC-417A-4B24-9063-4DDDB63FEE04}" type="slidenum">
              <a:rPr lang="en-US" smtClean="0"/>
              <a:t>‹#›</a:t>
            </a:fld>
            <a:endParaRPr lang="en-US"/>
          </a:p>
        </p:txBody>
      </p:sp>
    </p:spTree>
    <p:extLst>
      <p:ext uri="{BB962C8B-B14F-4D97-AF65-F5344CB8AC3E}">
        <p14:creationId xmlns:p14="http://schemas.microsoft.com/office/powerpoint/2010/main" val="33148372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39000" b="-39000"/>
          </a:stretch>
        </a:blipFill>
        <a:effectLst/>
      </p:bgPr>
    </p:bg>
    <p:spTree>
      <p:nvGrpSpPr>
        <p:cNvPr id="1" name=""/>
        <p:cNvGrpSpPr/>
        <p:nvPr/>
      </p:nvGrpSpPr>
      <p:grpSpPr>
        <a:xfrm>
          <a:off x="0" y="0"/>
          <a:ext cx="0" cy="0"/>
          <a:chOff x="0" y="0"/>
          <a:chExt cx="0" cy="0"/>
        </a:xfrm>
      </p:grpSpPr>
      <p:sp>
        <p:nvSpPr>
          <p:cNvPr id="7" name="Rectangle 6"/>
          <p:cNvSpPr>
            <a:spLocks noChangeAspect="1"/>
          </p:cNvSpPr>
          <p:nvPr/>
        </p:nvSpPr>
        <p:spPr>
          <a:xfrm>
            <a:off x="231140" y="243840"/>
            <a:ext cx="11724640" cy="6377939"/>
          </a:xfrm>
          <a:prstGeom prst="rect">
            <a:avLst/>
          </a:prstGeom>
          <a:solidFill>
            <a:schemeClr val="bg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143000" y="609600"/>
            <a:ext cx="9875520" cy="13563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3000" y="2057400"/>
            <a:ext cx="9872871" cy="40386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142996" y="6223828"/>
            <a:ext cx="2329074" cy="365125"/>
          </a:xfrm>
          <a:prstGeom prst="rect">
            <a:avLst/>
          </a:prstGeom>
        </p:spPr>
        <p:txBody>
          <a:bodyPr vert="horz" lIns="91440" tIns="45720" rIns="91440" bIns="45720" rtlCol="0" anchor="ctr"/>
          <a:lstStyle>
            <a:lvl1pPr algn="l">
              <a:defRPr sz="1200">
                <a:solidFill>
                  <a:schemeClr val="tx1"/>
                </a:solidFill>
              </a:defRPr>
            </a:lvl1pPr>
          </a:lstStyle>
          <a:p>
            <a:fld id="{96DFF08F-DC6B-4601-B491-B0F83F6DD2DA}" type="datetimeFigureOut">
              <a:rPr lang="en-US" dirty="0"/>
              <a:pPr/>
              <a:t>2/25/2019</a:t>
            </a:fld>
            <a:endParaRPr lang="en-US" dirty="0"/>
          </a:p>
        </p:txBody>
      </p:sp>
      <p:sp>
        <p:nvSpPr>
          <p:cNvPr id="5" name="Footer Placeholder 4"/>
          <p:cNvSpPr>
            <a:spLocks noGrp="1"/>
          </p:cNvSpPr>
          <p:nvPr>
            <p:ph type="ftr" sz="quarter" idx="3"/>
          </p:nvPr>
        </p:nvSpPr>
        <p:spPr>
          <a:xfrm>
            <a:off x="3949148" y="6223828"/>
            <a:ext cx="4717774" cy="365125"/>
          </a:xfrm>
          <a:prstGeom prst="rect">
            <a:avLst/>
          </a:prstGeom>
        </p:spPr>
        <p:txBody>
          <a:bodyPr vert="horz" lIns="91440" tIns="45720" rIns="91440" bIns="45720" rtlCol="0" anchor="ctr"/>
          <a:lstStyle>
            <a:lvl1pPr algn="ctr">
              <a:defRPr sz="1200">
                <a:solidFill>
                  <a:schemeClr val="tx1"/>
                </a:solidFill>
              </a:defRPr>
            </a:lvl1pPr>
          </a:lstStyle>
          <a:p>
            <a:endParaRPr lang="en-US" dirty="0"/>
          </a:p>
        </p:txBody>
      </p:sp>
      <p:sp>
        <p:nvSpPr>
          <p:cNvPr id="6" name="Slide Number Placeholder 5"/>
          <p:cNvSpPr>
            <a:spLocks noGrp="1"/>
          </p:cNvSpPr>
          <p:nvPr>
            <p:ph type="sldNum" sz="quarter" idx="4"/>
          </p:nvPr>
        </p:nvSpPr>
        <p:spPr>
          <a:xfrm>
            <a:off x="9329530" y="6223828"/>
            <a:ext cx="1706217" cy="365125"/>
          </a:xfrm>
          <a:prstGeom prst="rect">
            <a:avLst/>
          </a:prstGeom>
        </p:spPr>
        <p:txBody>
          <a:bodyPr vert="horz" lIns="91440" tIns="45720" rIns="91440" bIns="45720" rtlCol="0" anchor="ctr"/>
          <a:lstStyle>
            <a:lvl1pPr algn="r">
              <a:defRPr sz="1200">
                <a:solidFill>
                  <a:schemeClr val="tx1"/>
                </a:solidFill>
              </a:defRPr>
            </a:lvl1pPr>
          </a:lstStyle>
          <a:p>
            <a:fld id="{4FAB73BC-B049-4115-A692-8D63A059BFB8}" type="slidenum">
              <a:rPr lang="en-US" dirty="0"/>
              <a:pPr/>
              <a:t>‹#›</a:t>
            </a:fld>
            <a:endParaRPr lang="en-US" dirty="0"/>
          </a:p>
        </p:txBody>
      </p:sp>
    </p:spTree>
    <p:extLst>
      <p:ext uri="{BB962C8B-B14F-4D97-AF65-F5344CB8AC3E}">
        <p14:creationId xmlns:p14="http://schemas.microsoft.com/office/powerpoint/2010/main" val="167357955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182880" algn="l" defTabSz="914400" rtl="0" eaLnBrk="1" latinLnBrk="0" hangingPunct="1">
        <a:lnSpc>
          <a:spcPct val="90000"/>
        </a:lnSpc>
        <a:spcBef>
          <a:spcPts val="1400"/>
        </a:spcBef>
        <a:buClr>
          <a:schemeClr val="tx1"/>
        </a:buClr>
        <a:buSzPct val="80000"/>
        <a:buFont typeface="Corbel" pitchFamily="34" charset="0"/>
        <a:buChar char="•"/>
        <a:defRPr sz="2200" kern="1200">
          <a:solidFill>
            <a:schemeClr val="tx1"/>
          </a:solidFill>
          <a:latin typeface="+mn-lt"/>
          <a:ea typeface="+mn-ea"/>
          <a:cs typeface="+mn-cs"/>
        </a:defRPr>
      </a:lvl1pPr>
      <a:lvl2pPr marL="45720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2000" kern="1200">
          <a:solidFill>
            <a:schemeClr val="tx1"/>
          </a:solidFill>
          <a:latin typeface="+mn-lt"/>
          <a:ea typeface="+mn-ea"/>
          <a:cs typeface="+mn-cs"/>
        </a:defRPr>
      </a:lvl2pPr>
      <a:lvl3pPr marL="73152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800" kern="1200">
          <a:solidFill>
            <a:schemeClr val="tx1"/>
          </a:solidFill>
          <a:latin typeface="+mn-lt"/>
          <a:ea typeface="+mn-ea"/>
          <a:cs typeface="+mn-cs"/>
        </a:defRPr>
      </a:lvl3pPr>
      <a:lvl4pPr marL="100584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200"/>
        </a:spcBef>
        <a:spcAft>
          <a:spcPts val="400"/>
        </a:spcAft>
        <a:buClr>
          <a:schemeClr val="tx1"/>
        </a:buClr>
        <a:buSzPct val="80000"/>
        <a:buFont typeface="Corbe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www.teacherspayteachers.com/Store/Monster-Minds" TargetMode="External"/><Relationship Id="rId2" Type="http://schemas.openxmlformats.org/officeDocument/2006/relationships/image" Target="../media/image2.png"/><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g"/><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9" name="Straight Connector 7"/>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xmlns="" val="1"/>
              </p:ext>
            </p:extLst>
          </p:nvPr>
        </p:nvCxnSpPr>
        <p:spPr>
          <a:xfrm>
            <a:off x="2438400" y="5462458"/>
            <a:ext cx="731520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2514" y="-147677"/>
            <a:ext cx="10541891" cy="4216756"/>
          </a:xfrm>
          <a:prstGeom prst="rect">
            <a:avLst/>
          </a:prstGeom>
        </p:spPr>
      </p:pic>
      <p:sp>
        <p:nvSpPr>
          <p:cNvPr id="2" name="Title 1"/>
          <p:cNvSpPr>
            <a:spLocks noGrp="1"/>
          </p:cNvSpPr>
          <p:nvPr>
            <p:ph type="ctrTitle"/>
          </p:nvPr>
        </p:nvSpPr>
        <p:spPr>
          <a:xfrm>
            <a:off x="1109980" y="4208424"/>
            <a:ext cx="9966960" cy="1182189"/>
          </a:xfrm>
        </p:spPr>
        <p:txBody>
          <a:bodyPr>
            <a:normAutofit/>
          </a:bodyPr>
          <a:lstStyle/>
          <a:p>
            <a:pPr>
              <a:lnSpc>
                <a:spcPct val="65000"/>
              </a:lnSpc>
            </a:pPr>
            <a:r>
              <a:rPr lang="en-US" sz="5000" b="0" dirty="0">
                <a:latin typeface="MRF Sweater Weather" panose="02000603000000000000" pitchFamily="50" charset="0"/>
                <a:ea typeface="MRF Sweater Weather" panose="02000603000000000000" pitchFamily="50" charset="0"/>
              </a:rPr>
              <a:t>Post </a:t>
            </a:r>
            <a:r>
              <a:rPr lang="en-US" sz="5000" b="0">
                <a:latin typeface="MRF Sweater Weather" panose="02000603000000000000" pitchFamily="50" charset="0"/>
                <a:ea typeface="MRF Sweater Weather" panose="02000603000000000000" pitchFamily="50" charset="0"/>
              </a:rPr>
              <a:t>WWII Georgia</a:t>
            </a:r>
            <a:endParaRPr lang="en-US" sz="5000" b="0" dirty="0">
              <a:latin typeface="MRF Sweater Weather" panose="02000603000000000000" pitchFamily="50" charset="0"/>
              <a:ea typeface="MRF Sweater Weather" panose="02000603000000000000" pitchFamily="50" charset="0"/>
            </a:endParaRPr>
          </a:p>
        </p:txBody>
      </p:sp>
      <p:sp>
        <p:nvSpPr>
          <p:cNvPr id="3" name="Subtitle 2"/>
          <p:cNvSpPr>
            <a:spLocks noGrp="1"/>
          </p:cNvSpPr>
          <p:nvPr>
            <p:ph type="subTitle" idx="1"/>
          </p:nvPr>
        </p:nvSpPr>
        <p:spPr>
          <a:xfrm>
            <a:off x="1709530" y="5598293"/>
            <a:ext cx="8767860" cy="553690"/>
          </a:xfrm>
        </p:spPr>
        <p:txBody>
          <a:bodyPr>
            <a:normAutofit/>
          </a:bodyPr>
          <a:lstStyle/>
          <a:p>
            <a:r>
              <a:rPr lang="en-US" sz="2000" dirty="0">
                <a:latin typeface="MRF Lemonberry Sans" panose="02000603000000000000" pitchFamily="2" charset="0"/>
                <a:ea typeface="MRF Lemonberry Sans" panose="02000603000000000000" pitchFamily="2" charset="0"/>
              </a:rPr>
              <a:t>SS8H10 a-c</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277" y="5598293"/>
            <a:ext cx="947142" cy="947142"/>
          </a:xfrm>
          <a:prstGeom prst="rect">
            <a:avLst/>
          </a:prstGeom>
        </p:spPr>
      </p:pic>
      <p:sp>
        <p:nvSpPr>
          <p:cNvPr id="7" name="TextBox 6"/>
          <p:cNvSpPr txBox="1"/>
          <p:nvPr/>
        </p:nvSpPr>
        <p:spPr>
          <a:xfrm>
            <a:off x="-5080" y="6596390"/>
            <a:ext cx="1661350" cy="261610"/>
          </a:xfrm>
          <a:prstGeom prst="rect">
            <a:avLst/>
          </a:prstGeom>
          <a:noFill/>
        </p:spPr>
        <p:txBody>
          <a:bodyPr wrap="square" rtlCol="0">
            <a:spAutoFit/>
          </a:bodyPr>
          <a:lstStyle/>
          <a:p>
            <a:pPr algn="ctr"/>
            <a:r>
              <a:rPr lang="en-US" sz="1100" dirty="0">
                <a:latin typeface="MRF Lemonberry Sans" panose="02000603000000000000" pitchFamily="2" charset="0"/>
                <a:ea typeface="MRF Lemonberry Sans" panose="02000603000000000000" pitchFamily="2" charset="0"/>
              </a:rPr>
              <a:t>© Monster Minds 2017</a:t>
            </a:r>
          </a:p>
        </p:txBody>
      </p:sp>
    </p:spTree>
    <p:extLst>
      <p:ext uri="{BB962C8B-B14F-4D97-AF65-F5344CB8AC3E}">
        <p14:creationId xmlns:p14="http://schemas.microsoft.com/office/powerpoint/2010/main" val="36906634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DFC9BE5F-EFF1-493B-8824-9CACE83830E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486401"/>
            <a:ext cx="5863692" cy="894814"/>
          </a:xfrm>
          <a:prstGeom prst="rect">
            <a:avLst/>
          </a:prstGeom>
        </p:spPr>
      </p:pic>
      <p:sp>
        <p:nvSpPr>
          <p:cNvPr id="4" name="Title 3"/>
          <p:cNvSpPr>
            <a:spLocks noGrp="1"/>
          </p:cNvSpPr>
          <p:nvPr>
            <p:ph type="title"/>
          </p:nvPr>
        </p:nvSpPr>
        <p:spPr/>
        <p:txBody>
          <a:bodyPr/>
          <a:lstStyle/>
          <a:p>
            <a:r>
              <a:rPr lang="en-US" dirty="0">
                <a:latin typeface="MRF Sweater Weather" panose="02000603000000000000" pitchFamily="50" charset="0"/>
                <a:ea typeface="MRF Sweater Weather" panose="02000603000000000000" pitchFamily="50" charset="0"/>
              </a:rPr>
              <a:t>Ivan Allen, Jr.</a:t>
            </a:r>
          </a:p>
        </p:txBody>
      </p:sp>
      <p:sp>
        <p:nvSpPr>
          <p:cNvPr id="5" name="Content Placeholder 4"/>
          <p:cNvSpPr>
            <a:spLocks noGrp="1"/>
          </p:cNvSpPr>
          <p:nvPr>
            <p:ph idx="1"/>
          </p:nvPr>
        </p:nvSpPr>
        <p:spPr/>
        <p:txBody>
          <a:bodyPr>
            <a:normAutofit fontScale="92500" lnSpcReduction="20000"/>
          </a:bodyPr>
          <a:lstStyle/>
          <a:p>
            <a:r>
              <a:rPr lang="en-US" sz="3400" dirty="0">
                <a:latin typeface="MRF Lemonberry Sans" panose="02000603000000000000" pitchFamily="2" charset="0"/>
                <a:ea typeface="MRF Lemonberry Sans" panose="02000603000000000000" pitchFamily="2" charset="0"/>
              </a:rPr>
              <a:t>Allen was the son of business leader Ivan Allen, Sr.</a:t>
            </a:r>
          </a:p>
          <a:p>
            <a:pPr lvl="1"/>
            <a:r>
              <a:rPr lang="en-US" sz="2800" dirty="0">
                <a:latin typeface="MRF Lemonberry Sans" panose="02000603000000000000" pitchFamily="2" charset="0"/>
                <a:ea typeface="MRF Lemonberry Sans" panose="02000603000000000000" pitchFamily="2" charset="0"/>
              </a:rPr>
              <a:t>Born in Atlanta, Allen graduated from Georgia Tech and worked in his father’s office products company.</a:t>
            </a:r>
          </a:p>
          <a:p>
            <a:r>
              <a:rPr lang="en-US" sz="3000" dirty="0">
                <a:latin typeface="MRF Lemonberry Sans" panose="02000603000000000000" pitchFamily="2" charset="0"/>
                <a:ea typeface="MRF Lemonberry Sans" panose="02000603000000000000" pitchFamily="2" charset="0"/>
              </a:rPr>
              <a:t>From 1942-1945 he served in WWII, and after the war, became president of his father’s company in 1946.</a:t>
            </a:r>
          </a:p>
          <a:p>
            <a:r>
              <a:rPr lang="en-US" sz="3000" dirty="0">
                <a:latin typeface="MRF Lemonberry Sans" panose="02000603000000000000" pitchFamily="2" charset="0"/>
                <a:ea typeface="MRF Lemonberry Sans" panose="02000603000000000000" pitchFamily="2" charset="0"/>
              </a:rPr>
              <a:t>As a leading figure in Atlanta for many years after the war, Allen decided to run for mayor in 1961.</a:t>
            </a:r>
          </a:p>
          <a:p>
            <a:r>
              <a:rPr lang="en-US" sz="3000" dirty="0">
                <a:latin typeface="MRF Lemonberry Sans" panose="02000603000000000000" pitchFamily="2" charset="0"/>
                <a:ea typeface="MRF Lemonberry Sans" panose="02000603000000000000" pitchFamily="2" charset="0"/>
              </a:rPr>
              <a:t>A proponent for civil rights, Allen worked with Martin Luther King, Jr. and Atlanta’s business leaders to secure the city’s smooth transition into desegregation.</a:t>
            </a:r>
          </a:p>
        </p:txBody>
      </p:sp>
    </p:spTree>
    <p:extLst>
      <p:ext uri="{BB962C8B-B14F-4D97-AF65-F5344CB8AC3E}">
        <p14:creationId xmlns:p14="http://schemas.microsoft.com/office/powerpoint/2010/main" val="21343070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97" y="704842"/>
            <a:ext cx="5045935" cy="4036748"/>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sp>
        <p:nvSpPr>
          <p:cNvPr id="9" name="TextBox 8"/>
          <p:cNvSpPr txBox="1"/>
          <p:nvPr/>
        </p:nvSpPr>
        <p:spPr>
          <a:xfrm>
            <a:off x="-5080" y="6596390"/>
            <a:ext cx="1661350" cy="261610"/>
          </a:xfrm>
          <a:prstGeom prst="rect">
            <a:avLst/>
          </a:prstGeom>
          <a:noFill/>
        </p:spPr>
        <p:txBody>
          <a:bodyPr wrap="square" rtlCol="0">
            <a:spAutoFit/>
          </a:bodyPr>
          <a:lstStyle/>
          <a:p>
            <a:pPr algn="ctr"/>
            <a:r>
              <a:rPr lang="en-US" sz="1100" dirty="0">
                <a:latin typeface="MRF Lemonberry Sans" panose="02000603000000000000" pitchFamily="2" charset="0"/>
                <a:ea typeface="MRF Lemonberry Sans" panose="02000603000000000000" pitchFamily="2" charset="0"/>
              </a:rPr>
              <a:t>© Monster Minds 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220" y="2453356"/>
            <a:ext cx="5925103" cy="3880942"/>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sp>
        <p:nvSpPr>
          <p:cNvPr id="5" name="TextBox 4"/>
          <p:cNvSpPr txBox="1"/>
          <p:nvPr/>
        </p:nvSpPr>
        <p:spPr>
          <a:xfrm>
            <a:off x="870196" y="4805806"/>
            <a:ext cx="4821336" cy="369332"/>
          </a:xfrm>
          <a:prstGeom prst="rect">
            <a:avLst/>
          </a:prstGeom>
          <a:noFill/>
        </p:spPr>
        <p:txBody>
          <a:bodyPr wrap="square" rtlCol="0">
            <a:spAutoFit/>
          </a:bodyPr>
          <a:lstStyle/>
          <a:p>
            <a:pPr algn="ctr"/>
            <a:r>
              <a:rPr lang="en-US" dirty="0">
                <a:latin typeface="MRF Lemonberry Sans" panose="02000603000000000000" pitchFamily="2" charset="0"/>
                <a:ea typeface="MRF Lemonberry Sans" panose="02000603000000000000" pitchFamily="2" charset="0"/>
              </a:rPr>
              <a:t>Allen participated in Boy Scouts in his youth</a:t>
            </a:r>
          </a:p>
        </p:txBody>
      </p:sp>
      <p:sp>
        <p:nvSpPr>
          <p:cNvPr id="7" name="TextBox 6"/>
          <p:cNvSpPr txBox="1"/>
          <p:nvPr/>
        </p:nvSpPr>
        <p:spPr>
          <a:xfrm>
            <a:off x="6194103" y="1458548"/>
            <a:ext cx="4821336" cy="923330"/>
          </a:xfrm>
          <a:prstGeom prst="rect">
            <a:avLst/>
          </a:prstGeom>
          <a:noFill/>
        </p:spPr>
        <p:txBody>
          <a:bodyPr wrap="square" rtlCol="0">
            <a:spAutoFit/>
          </a:bodyPr>
          <a:lstStyle/>
          <a:p>
            <a:pPr algn="ctr"/>
            <a:r>
              <a:rPr lang="en-US" dirty="0">
                <a:latin typeface="MRF Lemonberry Sans" panose="02000603000000000000" pitchFamily="2" charset="0"/>
                <a:ea typeface="MRF Lemonberry Sans" panose="02000603000000000000" pitchFamily="2" charset="0"/>
              </a:rPr>
              <a:t>Allen pictured speaking with Coretta Scott King and Martin Luther King, Jr. at Atlanta’s first integrated social event</a:t>
            </a:r>
          </a:p>
        </p:txBody>
      </p:sp>
    </p:spTree>
    <p:extLst>
      <p:ext uri="{BB962C8B-B14F-4D97-AF65-F5344CB8AC3E}">
        <p14:creationId xmlns:p14="http://schemas.microsoft.com/office/powerpoint/2010/main" val="29730287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AB849CC-4F4E-498A-A387-2AB299B0059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486401"/>
            <a:ext cx="5863692" cy="894814"/>
          </a:xfrm>
          <a:prstGeom prst="rect">
            <a:avLst/>
          </a:prstGeom>
        </p:spPr>
      </p:pic>
      <p:sp>
        <p:nvSpPr>
          <p:cNvPr id="4" name="Title 3"/>
          <p:cNvSpPr>
            <a:spLocks noGrp="1"/>
          </p:cNvSpPr>
          <p:nvPr>
            <p:ph type="title"/>
          </p:nvPr>
        </p:nvSpPr>
        <p:spPr/>
        <p:txBody>
          <a:bodyPr/>
          <a:lstStyle/>
          <a:p>
            <a:r>
              <a:rPr lang="en-US" dirty="0">
                <a:latin typeface="MRF Sweater Weather" panose="02000603000000000000" pitchFamily="50" charset="0"/>
                <a:ea typeface="MRF Sweater Weather" panose="02000603000000000000" pitchFamily="50" charset="0"/>
              </a:rPr>
              <a:t>Ivan Allen, Jr.</a:t>
            </a:r>
          </a:p>
        </p:txBody>
      </p:sp>
      <p:sp>
        <p:nvSpPr>
          <p:cNvPr id="5" name="Content Placeholder 4"/>
          <p:cNvSpPr>
            <a:spLocks noGrp="1"/>
          </p:cNvSpPr>
          <p:nvPr>
            <p:ph idx="1"/>
          </p:nvPr>
        </p:nvSpPr>
        <p:spPr/>
        <p:txBody>
          <a:bodyPr>
            <a:normAutofit fontScale="85000" lnSpcReduction="20000"/>
          </a:bodyPr>
          <a:lstStyle/>
          <a:p>
            <a:r>
              <a:rPr lang="en-US" sz="3400" dirty="0">
                <a:latin typeface="MRF Lemonberry Sans" panose="02000603000000000000" pitchFamily="2" charset="0"/>
                <a:ea typeface="MRF Lemonberry Sans" panose="02000603000000000000" pitchFamily="2" charset="0"/>
              </a:rPr>
              <a:t>Allen also continued to bring growth to the city.</a:t>
            </a:r>
          </a:p>
          <a:p>
            <a:r>
              <a:rPr lang="en-US" sz="3400" dirty="0">
                <a:latin typeface="MRF Lemonberry Sans" panose="02000603000000000000" pitchFamily="2" charset="0"/>
                <a:ea typeface="MRF Lemonberry Sans" panose="02000603000000000000" pitchFamily="2" charset="0"/>
              </a:rPr>
              <a:t>He was instrumental in the building of Interstate 285, was an early advocate of the MARTA (Metropolitan Atlanta Rapid Transit Authority) commuter rail line, and was responsible for 55 new building projects during his tenure as mayor.</a:t>
            </a:r>
          </a:p>
          <a:p>
            <a:r>
              <a:rPr lang="en-US" sz="3400" dirty="0">
                <a:latin typeface="MRF Lemonberry Sans" panose="02000603000000000000" pitchFamily="2" charset="0"/>
                <a:ea typeface="MRF Lemonberry Sans" panose="02000603000000000000" pitchFamily="2" charset="0"/>
              </a:rPr>
              <a:t>Perhaps Allen may be best known for his support of bringing major league sports teams to the city.</a:t>
            </a:r>
          </a:p>
          <a:p>
            <a:r>
              <a:rPr lang="en-US" sz="3400" dirty="0">
                <a:latin typeface="MRF Lemonberry Sans" panose="02000603000000000000" pitchFamily="2" charset="0"/>
                <a:ea typeface="MRF Lemonberry Sans" panose="02000603000000000000" pitchFamily="2" charset="0"/>
              </a:rPr>
              <a:t>He convinced Atlanta’s political, economic, and social leaders to financially support the construction of major league stadiums.</a:t>
            </a:r>
            <a:endParaRPr lang="en-US" sz="3000" dirty="0">
              <a:latin typeface="MRF Lemonberry Sans" panose="02000603000000000000" pitchFamily="2" charset="0"/>
              <a:ea typeface="MRF Lemonberry Sans" panose="02000603000000000000" pitchFamily="2" charset="0"/>
            </a:endParaRPr>
          </a:p>
        </p:txBody>
      </p:sp>
    </p:spTree>
    <p:extLst>
      <p:ext uri="{BB962C8B-B14F-4D97-AF65-F5344CB8AC3E}">
        <p14:creationId xmlns:p14="http://schemas.microsoft.com/office/powerpoint/2010/main" val="178208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1097" y="1477926"/>
            <a:ext cx="5045935" cy="4036748"/>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sp>
        <p:nvSpPr>
          <p:cNvPr id="9" name="TextBox 8"/>
          <p:cNvSpPr txBox="1"/>
          <p:nvPr/>
        </p:nvSpPr>
        <p:spPr>
          <a:xfrm>
            <a:off x="-5080" y="6596390"/>
            <a:ext cx="1661350" cy="261610"/>
          </a:xfrm>
          <a:prstGeom prst="rect">
            <a:avLst/>
          </a:prstGeom>
          <a:noFill/>
        </p:spPr>
        <p:txBody>
          <a:bodyPr wrap="square" rtlCol="0">
            <a:spAutoFit/>
          </a:bodyPr>
          <a:lstStyle/>
          <a:p>
            <a:pPr algn="ctr"/>
            <a:r>
              <a:rPr lang="en-US" sz="1100" dirty="0">
                <a:latin typeface="MRF Lemonberry Sans" panose="02000603000000000000" pitchFamily="2" charset="0"/>
                <a:ea typeface="MRF Lemonberry Sans" panose="02000603000000000000" pitchFamily="2" charset="0"/>
              </a:rPr>
              <a:t>© Monster Minds 2017</a:t>
            </a:r>
          </a:p>
        </p:txBody>
      </p:sp>
    </p:spTree>
    <p:extLst>
      <p:ext uri="{BB962C8B-B14F-4D97-AF65-F5344CB8AC3E}">
        <p14:creationId xmlns:p14="http://schemas.microsoft.com/office/powerpoint/2010/main" val="36338782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37FD4E1-276C-4552-AE5B-29D29C409B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486401"/>
            <a:ext cx="5863692" cy="894814"/>
          </a:xfrm>
          <a:prstGeom prst="rect">
            <a:avLst/>
          </a:prstGeom>
        </p:spPr>
      </p:pic>
      <p:sp>
        <p:nvSpPr>
          <p:cNvPr id="4" name="Title 3"/>
          <p:cNvSpPr>
            <a:spLocks noGrp="1"/>
          </p:cNvSpPr>
          <p:nvPr>
            <p:ph type="title"/>
          </p:nvPr>
        </p:nvSpPr>
        <p:spPr/>
        <p:txBody>
          <a:bodyPr/>
          <a:lstStyle/>
          <a:p>
            <a:r>
              <a:rPr lang="en-US" dirty="0">
                <a:latin typeface="MRF Sweater Weather" panose="02000603000000000000" pitchFamily="50" charset="0"/>
                <a:ea typeface="MRF Sweater Weather" panose="02000603000000000000" pitchFamily="50" charset="0"/>
              </a:rPr>
              <a:t>Ivan Allen, Jr.</a:t>
            </a:r>
          </a:p>
        </p:txBody>
      </p:sp>
      <p:sp>
        <p:nvSpPr>
          <p:cNvPr id="5" name="Content Placeholder 4"/>
          <p:cNvSpPr>
            <a:spLocks noGrp="1"/>
          </p:cNvSpPr>
          <p:nvPr>
            <p:ph idx="1"/>
          </p:nvPr>
        </p:nvSpPr>
        <p:spPr/>
        <p:txBody>
          <a:bodyPr>
            <a:normAutofit fontScale="77500" lnSpcReduction="20000"/>
          </a:bodyPr>
          <a:lstStyle/>
          <a:p>
            <a:r>
              <a:rPr lang="en-US" sz="3400" dirty="0">
                <a:latin typeface="MRF Lemonberry Sans" panose="02000603000000000000" pitchFamily="2" charset="0"/>
                <a:ea typeface="MRF Lemonberry Sans" panose="02000603000000000000" pitchFamily="2" charset="0"/>
              </a:rPr>
              <a:t>This gave Atlanta an aura of being a “Major League City” and their facilities ultimately helped to bring the 1996 Olympic games to the city.</a:t>
            </a:r>
          </a:p>
          <a:p>
            <a:r>
              <a:rPr lang="en-US" sz="3400" dirty="0">
                <a:latin typeface="MRF Lemonberry Sans" panose="02000603000000000000" pitchFamily="2" charset="0"/>
                <a:ea typeface="MRF Lemonberry Sans" panose="02000603000000000000" pitchFamily="2" charset="0"/>
              </a:rPr>
              <a:t>Allen brokered the deal to bring the Braves to Atlanta in 1966.</a:t>
            </a:r>
          </a:p>
          <a:p>
            <a:r>
              <a:rPr lang="en-US" sz="3400" dirty="0">
                <a:latin typeface="MRF Lemonberry Sans" panose="02000603000000000000" pitchFamily="2" charset="0"/>
                <a:ea typeface="MRF Lemonberry Sans" panose="02000603000000000000" pitchFamily="2" charset="0"/>
              </a:rPr>
              <a:t>He also persuaded the NFL to start a new franchise in the city, which became known as the Atlanta Falcons.</a:t>
            </a:r>
          </a:p>
          <a:p>
            <a:r>
              <a:rPr lang="en-US" sz="3400" dirty="0">
                <a:latin typeface="MRF Lemonberry Sans" panose="02000603000000000000" pitchFamily="2" charset="0"/>
                <a:ea typeface="MRF Lemonberry Sans" panose="02000603000000000000" pitchFamily="2" charset="0"/>
              </a:rPr>
              <a:t>The basketball team, the Hawks, would follow in 1968.</a:t>
            </a:r>
          </a:p>
          <a:p>
            <a:r>
              <a:rPr lang="en-US" sz="3400" dirty="0">
                <a:latin typeface="MRF Lemonberry Sans" panose="02000603000000000000" pitchFamily="2" charset="0"/>
                <a:ea typeface="MRF Lemonberry Sans" panose="02000603000000000000" pitchFamily="2" charset="0"/>
              </a:rPr>
              <a:t>While these sports teams have been mainstays since their arrival, Atlanta has been the home of may other professional sports teams, including men’s hockey, arena league football, and women’s soccer and basketball.</a:t>
            </a:r>
            <a:endParaRPr lang="en-US" sz="3000" dirty="0">
              <a:latin typeface="MRF Lemonberry Sans" panose="02000603000000000000" pitchFamily="2" charset="0"/>
              <a:ea typeface="MRF Lemonberry Sans" panose="02000603000000000000" pitchFamily="2" charset="0"/>
            </a:endParaRPr>
          </a:p>
        </p:txBody>
      </p:sp>
    </p:spTree>
    <p:extLst>
      <p:ext uri="{BB962C8B-B14F-4D97-AF65-F5344CB8AC3E}">
        <p14:creationId xmlns:p14="http://schemas.microsoft.com/office/powerpoint/2010/main" val="5055513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8516" y="508464"/>
            <a:ext cx="3615658" cy="2459179"/>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sp>
        <p:nvSpPr>
          <p:cNvPr id="9" name="TextBox 8"/>
          <p:cNvSpPr txBox="1"/>
          <p:nvPr/>
        </p:nvSpPr>
        <p:spPr>
          <a:xfrm>
            <a:off x="-5080" y="6596390"/>
            <a:ext cx="1661350" cy="261610"/>
          </a:xfrm>
          <a:prstGeom prst="rect">
            <a:avLst/>
          </a:prstGeom>
          <a:noFill/>
        </p:spPr>
        <p:txBody>
          <a:bodyPr wrap="square" rtlCol="0">
            <a:spAutoFit/>
          </a:bodyPr>
          <a:lstStyle/>
          <a:p>
            <a:pPr algn="ctr"/>
            <a:r>
              <a:rPr lang="en-US" sz="1100" dirty="0">
                <a:latin typeface="MRF Lemonberry Sans" panose="02000603000000000000" pitchFamily="2" charset="0"/>
                <a:ea typeface="MRF Lemonberry Sans" panose="02000603000000000000" pitchFamily="2" charset="0"/>
              </a:rPr>
              <a:t>© Monster Minds 2017</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69884" y="1654704"/>
            <a:ext cx="3640779" cy="2730585"/>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11406" y="3699163"/>
            <a:ext cx="4048819" cy="2429291"/>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sp>
        <p:nvSpPr>
          <p:cNvPr id="7" name="TextBox 6"/>
          <p:cNvSpPr txBox="1"/>
          <p:nvPr/>
        </p:nvSpPr>
        <p:spPr>
          <a:xfrm>
            <a:off x="384142" y="3019996"/>
            <a:ext cx="3710117" cy="646331"/>
          </a:xfrm>
          <a:prstGeom prst="rect">
            <a:avLst/>
          </a:prstGeom>
          <a:noFill/>
        </p:spPr>
        <p:txBody>
          <a:bodyPr wrap="square" rtlCol="0">
            <a:spAutoFit/>
          </a:bodyPr>
          <a:lstStyle/>
          <a:p>
            <a:pPr algn="ctr"/>
            <a:r>
              <a:rPr lang="en-US" dirty="0">
                <a:latin typeface="MRF Lemonberry Sans" panose="02000603000000000000" pitchFamily="2" charset="0"/>
                <a:ea typeface="MRF Lemonberry Sans" panose="02000603000000000000" pitchFamily="2" charset="0"/>
              </a:rPr>
              <a:t>The Atlanta Falcons (above) celebrating after a win</a:t>
            </a:r>
          </a:p>
        </p:txBody>
      </p:sp>
      <p:sp>
        <p:nvSpPr>
          <p:cNvPr id="8" name="TextBox 7"/>
          <p:cNvSpPr txBox="1"/>
          <p:nvPr/>
        </p:nvSpPr>
        <p:spPr>
          <a:xfrm>
            <a:off x="4124174" y="956020"/>
            <a:ext cx="3710117" cy="646331"/>
          </a:xfrm>
          <a:prstGeom prst="rect">
            <a:avLst/>
          </a:prstGeom>
          <a:noFill/>
        </p:spPr>
        <p:txBody>
          <a:bodyPr wrap="square" rtlCol="0">
            <a:spAutoFit/>
          </a:bodyPr>
          <a:lstStyle/>
          <a:p>
            <a:pPr algn="ctr"/>
            <a:r>
              <a:rPr lang="en-US" dirty="0">
                <a:latin typeface="MRF Lemonberry Sans" panose="02000603000000000000" pitchFamily="2" charset="0"/>
                <a:ea typeface="MRF Lemonberry Sans" panose="02000603000000000000" pitchFamily="2" charset="0"/>
              </a:rPr>
              <a:t>The Braves’ new stadium (below) is at </a:t>
            </a:r>
            <a:r>
              <a:rPr lang="en-US" dirty="0" err="1">
                <a:latin typeface="MRF Lemonberry Sans" panose="02000603000000000000" pitchFamily="2" charset="0"/>
                <a:ea typeface="MRF Lemonberry Sans" panose="02000603000000000000" pitchFamily="2" charset="0"/>
              </a:rPr>
              <a:t>Suntrust</a:t>
            </a:r>
            <a:r>
              <a:rPr lang="en-US" dirty="0">
                <a:latin typeface="MRF Lemonberry Sans" panose="02000603000000000000" pitchFamily="2" charset="0"/>
                <a:ea typeface="MRF Lemonberry Sans" panose="02000603000000000000" pitchFamily="2" charset="0"/>
              </a:rPr>
              <a:t> Park.</a:t>
            </a:r>
          </a:p>
        </p:txBody>
      </p:sp>
      <p:sp>
        <p:nvSpPr>
          <p:cNvPr id="10" name="TextBox 9"/>
          <p:cNvSpPr txBox="1"/>
          <p:nvPr/>
        </p:nvSpPr>
        <p:spPr>
          <a:xfrm>
            <a:off x="7834291" y="2967643"/>
            <a:ext cx="3392030" cy="646331"/>
          </a:xfrm>
          <a:prstGeom prst="rect">
            <a:avLst/>
          </a:prstGeom>
          <a:noFill/>
        </p:spPr>
        <p:txBody>
          <a:bodyPr wrap="square" rtlCol="0">
            <a:spAutoFit/>
          </a:bodyPr>
          <a:lstStyle/>
          <a:p>
            <a:pPr algn="ctr"/>
            <a:r>
              <a:rPr lang="en-US" dirty="0">
                <a:latin typeface="MRF Lemonberry Sans" panose="02000603000000000000" pitchFamily="2" charset="0"/>
                <a:ea typeface="MRF Lemonberry Sans" panose="02000603000000000000" pitchFamily="2" charset="0"/>
              </a:rPr>
              <a:t>A full crowd at an Atlanta Hawk’s game (below)</a:t>
            </a:r>
          </a:p>
        </p:txBody>
      </p:sp>
    </p:spTree>
    <p:extLst>
      <p:ext uri="{BB962C8B-B14F-4D97-AF65-F5344CB8AC3E}">
        <p14:creationId xmlns:p14="http://schemas.microsoft.com/office/powerpoint/2010/main" val="5034755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822AF19E-F711-4105-8BA3-D489AA13687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2362" y="1124909"/>
            <a:ext cx="3738006" cy="841051"/>
          </a:xfrm>
          <a:prstGeom prst="rect">
            <a:avLst/>
          </a:prstGeom>
        </p:spPr>
      </p:pic>
      <p:sp>
        <p:nvSpPr>
          <p:cNvPr id="4" name="Title 3"/>
          <p:cNvSpPr>
            <a:spLocks noGrp="1"/>
          </p:cNvSpPr>
          <p:nvPr>
            <p:ph type="title"/>
          </p:nvPr>
        </p:nvSpPr>
        <p:spPr/>
        <p:txBody>
          <a:bodyPr/>
          <a:lstStyle/>
          <a:p>
            <a:r>
              <a:rPr lang="en-US" dirty="0">
                <a:latin typeface="MRF Sweater Weather" panose="02000603000000000000" pitchFamily="50" charset="0"/>
                <a:ea typeface="MRF Sweater Weather" panose="02000603000000000000" pitchFamily="50" charset="0"/>
              </a:rPr>
              <a:t>William B Hartsfield</a:t>
            </a:r>
          </a:p>
        </p:txBody>
      </p:sp>
      <p:sp>
        <p:nvSpPr>
          <p:cNvPr id="5" name="Content Placeholder 4"/>
          <p:cNvSpPr>
            <a:spLocks noGrp="1"/>
          </p:cNvSpPr>
          <p:nvPr>
            <p:ph idx="1"/>
          </p:nvPr>
        </p:nvSpPr>
        <p:spPr/>
        <p:txBody>
          <a:bodyPr>
            <a:normAutofit fontScale="85000" lnSpcReduction="20000"/>
          </a:bodyPr>
          <a:lstStyle/>
          <a:p>
            <a:r>
              <a:rPr lang="en-US" sz="3400" dirty="0">
                <a:latin typeface="MRF Lemonberry Sans" panose="02000603000000000000" pitchFamily="2" charset="0"/>
                <a:ea typeface="MRF Lemonberry Sans" panose="02000603000000000000" pitchFamily="2" charset="0"/>
              </a:rPr>
              <a:t>William Hartsfield (1890-1971) is primarily known for two things.</a:t>
            </a:r>
          </a:p>
          <a:p>
            <a:pPr lvl="1"/>
            <a:r>
              <a:rPr lang="en-US" sz="2800" dirty="0">
                <a:latin typeface="MRF Lemonberry Sans" panose="02000603000000000000" pitchFamily="2" charset="0"/>
                <a:ea typeface="MRF Lemonberry Sans" panose="02000603000000000000" pitchFamily="2" charset="0"/>
              </a:rPr>
              <a:t>The first was his active support in bringing air transportation to the state.</a:t>
            </a:r>
          </a:p>
          <a:p>
            <a:pPr lvl="1"/>
            <a:r>
              <a:rPr lang="en-US" sz="2800" dirty="0">
                <a:latin typeface="MRF Lemonberry Sans" panose="02000603000000000000" pitchFamily="2" charset="0"/>
                <a:ea typeface="MRF Lemonberry Sans" panose="02000603000000000000" pitchFamily="2" charset="0"/>
              </a:rPr>
              <a:t>The second was his coinage of the phrase often used to describe Atlanta’s racial tolerance: “the city too busy to hate.”</a:t>
            </a:r>
          </a:p>
          <a:p>
            <a:r>
              <a:rPr lang="en-US" sz="3000" dirty="0">
                <a:latin typeface="MRF Lemonberry Sans" panose="02000603000000000000" pitchFamily="2" charset="0"/>
                <a:ea typeface="MRF Lemonberry Sans" panose="02000603000000000000" pitchFamily="2" charset="0"/>
              </a:rPr>
              <a:t>Nevertheless, Hartsfield, who never graduated from high school or college, was significant for other reasons.</a:t>
            </a:r>
          </a:p>
          <a:p>
            <a:r>
              <a:rPr lang="en-US" sz="3000" dirty="0">
                <a:latin typeface="MRF Lemonberry Sans" panose="02000603000000000000" pitchFamily="2" charset="0"/>
                <a:ea typeface="MRF Lemonberry Sans" panose="02000603000000000000" pitchFamily="2" charset="0"/>
              </a:rPr>
              <a:t>Primarily he was Atlanta’s longest serving mayor (’37-’41; ’42-’61), and his support of the civil rights movement kept Atlanta from the racial violence that engulfed many other southern cities.</a:t>
            </a:r>
          </a:p>
        </p:txBody>
      </p:sp>
    </p:spTree>
    <p:extLst>
      <p:ext uri="{BB962C8B-B14F-4D97-AF65-F5344CB8AC3E}">
        <p14:creationId xmlns:p14="http://schemas.microsoft.com/office/powerpoint/2010/main" val="1842533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24240" y="1486238"/>
            <a:ext cx="5389266" cy="4036748"/>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sp>
        <p:nvSpPr>
          <p:cNvPr id="9" name="TextBox 8"/>
          <p:cNvSpPr txBox="1"/>
          <p:nvPr/>
        </p:nvSpPr>
        <p:spPr>
          <a:xfrm>
            <a:off x="-5080" y="6596390"/>
            <a:ext cx="1661350" cy="261610"/>
          </a:xfrm>
          <a:prstGeom prst="rect">
            <a:avLst/>
          </a:prstGeom>
          <a:noFill/>
        </p:spPr>
        <p:txBody>
          <a:bodyPr wrap="square" rtlCol="0">
            <a:spAutoFit/>
          </a:bodyPr>
          <a:lstStyle/>
          <a:p>
            <a:pPr algn="ctr"/>
            <a:r>
              <a:rPr lang="en-US" sz="1100" dirty="0">
                <a:latin typeface="MRF Lemonberry Sans" panose="02000603000000000000" pitchFamily="2" charset="0"/>
                <a:ea typeface="MRF Lemonberry Sans" panose="02000603000000000000" pitchFamily="2" charset="0"/>
              </a:rPr>
              <a:t>© Monster Minds 2017</a:t>
            </a:r>
          </a:p>
        </p:txBody>
      </p:sp>
      <p:pic>
        <p:nvPicPr>
          <p:cNvPr id="4" name="Picture 3"/>
          <p:cNvPicPr>
            <a:picLocks noChangeAspect="1"/>
          </p:cNvPicPr>
          <p:nvPr/>
        </p:nvPicPr>
        <p:blipFill rotWithShape="1">
          <a:blip r:embed="rId3">
            <a:extLst>
              <a:ext uri="{28A0092B-C50C-407E-A947-70E740481C1C}">
                <a14:useLocalDpi xmlns:a14="http://schemas.microsoft.com/office/drawing/2010/main" val="0"/>
              </a:ext>
            </a:extLst>
          </a:blip>
          <a:srcRect l="20468" r="20473"/>
          <a:stretch/>
        </p:blipFill>
        <p:spPr>
          <a:xfrm>
            <a:off x="1429789" y="1486238"/>
            <a:ext cx="3175462" cy="4036748"/>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spTree>
    <p:extLst>
      <p:ext uri="{BB962C8B-B14F-4D97-AF65-F5344CB8AC3E}">
        <p14:creationId xmlns:p14="http://schemas.microsoft.com/office/powerpoint/2010/main" val="41108678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RF Sweater Weather" panose="02000603000000000000" pitchFamily="50" charset="0"/>
                <a:ea typeface="MRF Sweater Weather" panose="02000603000000000000" pitchFamily="50" charset="0"/>
              </a:rPr>
              <a:t>William B Hartsfield</a:t>
            </a:r>
          </a:p>
        </p:txBody>
      </p:sp>
      <p:sp>
        <p:nvSpPr>
          <p:cNvPr id="5" name="Content Placeholder 4"/>
          <p:cNvSpPr>
            <a:spLocks noGrp="1"/>
          </p:cNvSpPr>
          <p:nvPr>
            <p:ph idx="1"/>
          </p:nvPr>
        </p:nvSpPr>
        <p:spPr/>
        <p:txBody>
          <a:bodyPr>
            <a:normAutofit fontScale="77500" lnSpcReduction="20000"/>
          </a:bodyPr>
          <a:lstStyle/>
          <a:p>
            <a:r>
              <a:rPr lang="en-US" sz="3400" dirty="0">
                <a:latin typeface="MRF Lemonberry Sans" panose="02000603000000000000" pitchFamily="2" charset="0"/>
                <a:ea typeface="MRF Lemonberry Sans" panose="02000603000000000000" pitchFamily="2" charset="0"/>
              </a:rPr>
              <a:t>Born in Atlanta, Hartsfield attended the city’s public school.</a:t>
            </a:r>
          </a:p>
          <a:p>
            <a:r>
              <a:rPr lang="en-US" sz="3400" dirty="0">
                <a:latin typeface="MRF Lemonberry Sans" panose="02000603000000000000" pitchFamily="2" charset="0"/>
                <a:ea typeface="MRF Lemonberry Sans" panose="02000603000000000000" pitchFamily="2" charset="0"/>
              </a:rPr>
              <a:t>Though he never finished high school, as a young man Hartsfield found work in a law firm and spent his nights studying for the bar exam.</a:t>
            </a:r>
          </a:p>
          <a:p>
            <a:r>
              <a:rPr lang="en-US" sz="3400" dirty="0">
                <a:latin typeface="MRF Lemonberry Sans" panose="02000603000000000000" pitchFamily="2" charset="0"/>
                <a:ea typeface="MRF Lemonberry Sans" panose="02000603000000000000" pitchFamily="2" charset="0"/>
              </a:rPr>
              <a:t>After being admitted into the bar, he opened his own law firm in 1921.</a:t>
            </a:r>
          </a:p>
          <a:p>
            <a:r>
              <a:rPr lang="en-US" sz="3400" dirty="0">
                <a:latin typeface="MRF Lemonberry Sans" panose="02000603000000000000" pitchFamily="2" charset="0"/>
                <a:ea typeface="MRF Lemonberry Sans" panose="02000603000000000000" pitchFamily="2" charset="0"/>
              </a:rPr>
              <a:t>In 1922, he began his political career when he was elected to the Atlanta city council. </a:t>
            </a:r>
          </a:p>
          <a:p>
            <a:r>
              <a:rPr lang="en-US" sz="3400" dirty="0">
                <a:latin typeface="MRF Lemonberry Sans" panose="02000603000000000000" pitchFamily="2" charset="0"/>
                <a:ea typeface="MRF Lemonberry Sans" panose="02000603000000000000" pitchFamily="2" charset="0"/>
              </a:rPr>
              <a:t>As a member of the council, Hartsfield commenced his lifelong support of aviation and was instrumental in opening Atlanta’s first airport in 1925.</a:t>
            </a:r>
            <a:endParaRPr lang="en-US" sz="3000" dirty="0">
              <a:latin typeface="MRF Lemonberry Sans" panose="02000603000000000000" pitchFamily="2" charset="0"/>
              <a:ea typeface="MRF Lemonberry Sans" panose="02000603000000000000" pitchFamily="2" charset="0"/>
            </a:endParaRPr>
          </a:p>
        </p:txBody>
      </p:sp>
      <p:pic>
        <p:nvPicPr>
          <p:cNvPr id="6" name="Picture 5">
            <a:extLst>
              <a:ext uri="{FF2B5EF4-FFF2-40B4-BE49-F238E27FC236}">
                <a16:creationId xmlns:a16="http://schemas.microsoft.com/office/drawing/2014/main" xmlns="" id="{33532154-B1BB-4C7F-9332-85A3062D2A1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2362" y="1124909"/>
            <a:ext cx="3738006" cy="841051"/>
          </a:xfrm>
          <a:prstGeom prst="rect">
            <a:avLst/>
          </a:prstGeom>
        </p:spPr>
      </p:pic>
    </p:spTree>
    <p:extLst>
      <p:ext uri="{BB962C8B-B14F-4D97-AF65-F5344CB8AC3E}">
        <p14:creationId xmlns:p14="http://schemas.microsoft.com/office/powerpoint/2010/main" val="34759125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D4DA3DC-AFA7-46AD-98E6-31184996502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2362" y="1124909"/>
            <a:ext cx="3738006" cy="841051"/>
          </a:xfrm>
          <a:prstGeom prst="rect">
            <a:avLst/>
          </a:prstGeom>
        </p:spPr>
      </p:pic>
      <p:sp>
        <p:nvSpPr>
          <p:cNvPr id="4" name="Title 3"/>
          <p:cNvSpPr>
            <a:spLocks noGrp="1"/>
          </p:cNvSpPr>
          <p:nvPr>
            <p:ph type="title"/>
          </p:nvPr>
        </p:nvSpPr>
        <p:spPr/>
        <p:txBody>
          <a:bodyPr/>
          <a:lstStyle/>
          <a:p>
            <a:r>
              <a:rPr lang="en-US" dirty="0">
                <a:latin typeface="MRF Sweater Weather" panose="02000603000000000000" pitchFamily="50" charset="0"/>
                <a:ea typeface="MRF Sweater Weather" panose="02000603000000000000" pitchFamily="50" charset="0"/>
              </a:rPr>
              <a:t>William B Hartsfield</a:t>
            </a:r>
          </a:p>
        </p:txBody>
      </p:sp>
      <p:sp>
        <p:nvSpPr>
          <p:cNvPr id="5" name="Content Placeholder 4"/>
          <p:cNvSpPr>
            <a:spLocks noGrp="1"/>
          </p:cNvSpPr>
          <p:nvPr>
            <p:ph idx="1"/>
          </p:nvPr>
        </p:nvSpPr>
        <p:spPr/>
        <p:txBody>
          <a:bodyPr>
            <a:normAutofit fontScale="92500" lnSpcReduction="20000"/>
          </a:bodyPr>
          <a:lstStyle/>
          <a:p>
            <a:r>
              <a:rPr lang="en-US" sz="3400" dirty="0">
                <a:latin typeface="MRF Lemonberry Sans" panose="02000603000000000000" pitchFamily="2" charset="0"/>
                <a:ea typeface="MRF Lemonberry Sans" panose="02000603000000000000" pitchFamily="2" charset="0"/>
              </a:rPr>
              <a:t>In 1937, Hartsfield became mayor of Atlanta. In his first term, he did many things to help the city during the depression.</a:t>
            </a:r>
          </a:p>
          <a:p>
            <a:pPr lvl="1"/>
            <a:r>
              <a:rPr lang="en-US" sz="3200" dirty="0">
                <a:latin typeface="MRF Lemonberry Sans" panose="02000603000000000000" pitchFamily="2" charset="0"/>
                <a:ea typeface="MRF Lemonberry Sans" panose="02000603000000000000" pitchFamily="2" charset="0"/>
              </a:rPr>
              <a:t>This includes convincing Robert Woodruff, the president of the Coca-Cola Company, to finance the city’s 1936 December payroll.</a:t>
            </a:r>
          </a:p>
          <a:p>
            <a:r>
              <a:rPr lang="en-US" sz="3000" dirty="0">
                <a:latin typeface="MRF Lemonberry Sans" panose="02000603000000000000" pitchFamily="2" charset="0"/>
                <a:ea typeface="MRF Lemonberry Sans" panose="02000603000000000000" pitchFamily="2" charset="0"/>
              </a:rPr>
              <a:t>Though Hartsfield lost the 1940 election, he was re-elected in 1942 when Atlanta mayor Robert Le Craw left to fight in WWII.</a:t>
            </a:r>
          </a:p>
          <a:p>
            <a:r>
              <a:rPr lang="en-US" sz="3000" dirty="0">
                <a:latin typeface="MRF Lemonberry Sans" panose="02000603000000000000" pitchFamily="2" charset="0"/>
                <a:ea typeface="MRF Lemonberry Sans" panose="02000603000000000000" pitchFamily="2" charset="0"/>
              </a:rPr>
              <a:t>Hartsfield remained in the mayor’s office for almost 20 years.</a:t>
            </a:r>
          </a:p>
        </p:txBody>
      </p:sp>
    </p:spTree>
    <p:extLst>
      <p:ext uri="{BB962C8B-B14F-4D97-AF65-F5344CB8AC3E}">
        <p14:creationId xmlns:p14="http://schemas.microsoft.com/office/powerpoint/2010/main" val="30405582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260" y="513649"/>
            <a:ext cx="5382330" cy="4036748"/>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sp>
        <p:nvSpPr>
          <p:cNvPr id="9" name="TextBox 8"/>
          <p:cNvSpPr txBox="1"/>
          <p:nvPr/>
        </p:nvSpPr>
        <p:spPr>
          <a:xfrm>
            <a:off x="-5080" y="6596390"/>
            <a:ext cx="1661350" cy="261610"/>
          </a:xfrm>
          <a:prstGeom prst="rect">
            <a:avLst/>
          </a:prstGeom>
          <a:noFill/>
        </p:spPr>
        <p:txBody>
          <a:bodyPr wrap="square" rtlCol="0">
            <a:spAutoFit/>
          </a:bodyPr>
          <a:lstStyle/>
          <a:p>
            <a:pPr algn="ctr"/>
            <a:r>
              <a:rPr lang="en-US" sz="1100" dirty="0">
                <a:latin typeface="MRF Lemonberry Sans" panose="02000603000000000000" pitchFamily="2" charset="0"/>
                <a:ea typeface="MRF Lemonberry Sans" panose="02000603000000000000" pitchFamily="2" charset="0"/>
              </a:rPr>
              <a:t>© Monster Minds 2017</a:t>
            </a:r>
          </a:p>
        </p:txBody>
      </p:sp>
      <p:sp>
        <p:nvSpPr>
          <p:cNvPr id="4" name="TextBox 3"/>
          <p:cNvSpPr txBox="1"/>
          <p:nvPr/>
        </p:nvSpPr>
        <p:spPr>
          <a:xfrm>
            <a:off x="778757" y="4622119"/>
            <a:ext cx="4821336" cy="369332"/>
          </a:xfrm>
          <a:prstGeom prst="rect">
            <a:avLst/>
          </a:prstGeom>
          <a:noFill/>
        </p:spPr>
        <p:txBody>
          <a:bodyPr wrap="square" rtlCol="0">
            <a:spAutoFit/>
          </a:bodyPr>
          <a:lstStyle/>
          <a:p>
            <a:pPr algn="ctr"/>
            <a:r>
              <a:rPr lang="en-US" dirty="0">
                <a:latin typeface="MRF Lemonberry Sans" panose="02000603000000000000" pitchFamily="2" charset="0"/>
                <a:ea typeface="MRF Lemonberry Sans" panose="02000603000000000000" pitchFamily="2" charset="0"/>
              </a:rPr>
              <a:t>Hartsfield after an Atlanta attack</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62493" y="2311790"/>
            <a:ext cx="5382330" cy="3588220"/>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spTree>
    <p:extLst>
      <p:ext uri="{BB962C8B-B14F-4D97-AF65-F5344CB8AC3E}">
        <p14:creationId xmlns:p14="http://schemas.microsoft.com/office/powerpoint/2010/main" val="367287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latin typeface="MRF Sweater Weather" panose="02000603000000000000" pitchFamily="50" charset="0"/>
                <a:ea typeface="MRF Sweater Weather" panose="02000603000000000000" pitchFamily="50" charset="0"/>
              </a:rPr>
              <a:t>William B Hartsfield</a:t>
            </a:r>
          </a:p>
        </p:txBody>
      </p:sp>
      <p:sp>
        <p:nvSpPr>
          <p:cNvPr id="5" name="Content Placeholder 4"/>
          <p:cNvSpPr>
            <a:spLocks noGrp="1"/>
          </p:cNvSpPr>
          <p:nvPr>
            <p:ph idx="1"/>
          </p:nvPr>
        </p:nvSpPr>
        <p:spPr/>
        <p:txBody>
          <a:bodyPr>
            <a:normAutofit fontScale="92500" lnSpcReduction="20000"/>
          </a:bodyPr>
          <a:lstStyle/>
          <a:p>
            <a:r>
              <a:rPr lang="en-US" sz="3400" dirty="0">
                <a:latin typeface="MRF Lemonberry Sans" panose="02000603000000000000" pitchFamily="2" charset="0"/>
                <a:ea typeface="MRF Lemonberry Sans" panose="02000603000000000000" pitchFamily="2" charset="0"/>
              </a:rPr>
              <a:t>During his second tenure as mayor, Hartsfield was instrumental in the calm integration of Atlanta’s public schools, as well as tripling Atlanta’s size.</a:t>
            </a:r>
          </a:p>
          <a:p>
            <a:pPr lvl="1"/>
            <a:r>
              <a:rPr lang="en-US" sz="2800" dirty="0">
                <a:latin typeface="MRF Lemonberry Sans" panose="02000603000000000000" pitchFamily="2" charset="0"/>
                <a:ea typeface="MRF Lemonberry Sans" panose="02000603000000000000" pitchFamily="2" charset="0"/>
              </a:rPr>
              <a:t>This was done by annexing several square miles, overseeing the building of many public parks, and expanding Atlanta’s expressway system.</a:t>
            </a:r>
          </a:p>
          <a:p>
            <a:r>
              <a:rPr lang="en-US" sz="3000" dirty="0">
                <a:latin typeface="MRF Lemonberry Sans" panose="02000603000000000000" pitchFamily="2" charset="0"/>
                <a:ea typeface="MRF Lemonberry Sans" panose="02000603000000000000" pitchFamily="2" charset="0"/>
              </a:rPr>
              <a:t>It was during his administration that Atlanta’s political and business leaders called Atlanta “The City Too Busy to Hate.”</a:t>
            </a:r>
          </a:p>
          <a:p>
            <a:r>
              <a:rPr lang="en-US" sz="3000" dirty="0">
                <a:latin typeface="MRF Lemonberry Sans" panose="02000603000000000000" pitchFamily="2" charset="0"/>
                <a:ea typeface="MRF Lemonberry Sans" panose="02000603000000000000" pitchFamily="2" charset="0"/>
              </a:rPr>
              <a:t>Hartsfield retired from public office in 1961.</a:t>
            </a:r>
          </a:p>
          <a:p>
            <a:r>
              <a:rPr lang="en-US" sz="3000" dirty="0">
                <a:latin typeface="MRF Lemonberry Sans" panose="02000603000000000000" pitchFamily="2" charset="0"/>
                <a:ea typeface="MRF Lemonberry Sans" panose="02000603000000000000" pitchFamily="2" charset="0"/>
              </a:rPr>
              <a:t>After his death in 1971, Atlanta named its airport Hartsfield International in his honor.</a:t>
            </a:r>
          </a:p>
        </p:txBody>
      </p:sp>
      <p:pic>
        <p:nvPicPr>
          <p:cNvPr id="6" name="Picture 5">
            <a:extLst>
              <a:ext uri="{FF2B5EF4-FFF2-40B4-BE49-F238E27FC236}">
                <a16:creationId xmlns:a16="http://schemas.microsoft.com/office/drawing/2014/main" xmlns="" id="{072E0F4F-7831-4A2D-AB8C-DC4EB74894F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962362" y="1124909"/>
            <a:ext cx="3738006" cy="841051"/>
          </a:xfrm>
          <a:prstGeom prst="rect">
            <a:avLst/>
          </a:prstGeom>
        </p:spPr>
      </p:pic>
    </p:spTree>
    <p:extLst>
      <p:ext uri="{BB962C8B-B14F-4D97-AF65-F5344CB8AC3E}">
        <p14:creationId xmlns:p14="http://schemas.microsoft.com/office/powerpoint/2010/main" val="131020436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2FF8DA07-1A81-4AD6-8598-F90C1618747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5486401"/>
            <a:ext cx="5863692" cy="894814"/>
          </a:xfrm>
          <a:prstGeom prst="rect">
            <a:avLst/>
          </a:prstGeom>
        </p:spPr>
      </p:pic>
      <p:sp>
        <p:nvSpPr>
          <p:cNvPr id="4" name="Title 3"/>
          <p:cNvSpPr>
            <a:spLocks noGrp="1"/>
          </p:cNvSpPr>
          <p:nvPr>
            <p:ph type="title"/>
          </p:nvPr>
        </p:nvSpPr>
        <p:spPr/>
        <p:txBody>
          <a:bodyPr/>
          <a:lstStyle/>
          <a:p>
            <a:r>
              <a:rPr lang="en-US" dirty="0">
                <a:latin typeface="MRF Sweater Weather" panose="02000603000000000000" pitchFamily="50" charset="0"/>
                <a:ea typeface="MRF Sweater Weather" panose="02000603000000000000" pitchFamily="50" charset="0"/>
              </a:rPr>
              <a:t>Ivan Allen, Jr.</a:t>
            </a:r>
          </a:p>
        </p:txBody>
      </p:sp>
      <p:sp>
        <p:nvSpPr>
          <p:cNvPr id="5" name="Content Placeholder 4"/>
          <p:cNvSpPr>
            <a:spLocks noGrp="1"/>
          </p:cNvSpPr>
          <p:nvPr>
            <p:ph idx="1"/>
          </p:nvPr>
        </p:nvSpPr>
        <p:spPr/>
        <p:txBody>
          <a:bodyPr>
            <a:normAutofit/>
          </a:bodyPr>
          <a:lstStyle/>
          <a:p>
            <a:r>
              <a:rPr lang="en-US" sz="3400" dirty="0">
                <a:latin typeface="MRF Lemonberry Sans" panose="02000603000000000000" pitchFamily="2" charset="0"/>
                <a:ea typeface="MRF Lemonberry Sans" panose="02000603000000000000" pitchFamily="2" charset="0"/>
              </a:rPr>
              <a:t>Ivan Allen, Jr., Atlanta’s mayor from 1962-1970, continued Hartsfield’s aggressive development policies.</a:t>
            </a:r>
          </a:p>
          <a:p>
            <a:r>
              <a:rPr lang="en-US" sz="3400" dirty="0">
                <a:latin typeface="MRF Lemonberry Sans" panose="02000603000000000000" pitchFamily="2" charset="0"/>
                <a:ea typeface="MRF Lemonberry Sans" panose="02000603000000000000" pitchFamily="2" charset="0"/>
              </a:rPr>
              <a:t>However, he was also more adamant in the fight for civil rights as well.</a:t>
            </a:r>
          </a:p>
          <a:p>
            <a:pPr lvl="1"/>
            <a:r>
              <a:rPr lang="en-US" sz="2800" dirty="0">
                <a:latin typeface="MRF Lemonberry Sans" panose="02000603000000000000" pitchFamily="2" charset="0"/>
                <a:ea typeface="MRF Lemonberry Sans" panose="02000603000000000000" pitchFamily="2" charset="0"/>
              </a:rPr>
              <a:t>For example, on Allen’s first day as mayor, he had all of the white and “colored” signs removed from city hall and desegregated the building’s cafeteria.</a:t>
            </a:r>
          </a:p>
          <a:p>
            <a:endParaRPr lang="en-US" sz="3000" dirty="0">
              <a:latin typeface="MRF Lemonberry Sans" panose="02000603000000000000" pitchFamily="2" charset="0"/>
              <a:ea typeface="MRF Lemonberry Sans" panose="02000603000000000000" pitchFamily="2" charset="0"/>
            </a:endParaRPr>
          </a:p>
        </p:txBody>
      </p:sp>
    </p:spTree>
    <p:extLst>
      <p:ext uri="{BB962C8B-B14F-4D97-AF65-F5344CB8AC3E}">
        <p14:creationId xmlns:p14="http://schemas.microsoft.com/office/powerpoint/2010/main" val="92421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7897" y="704842"/>
            <a:ext cx="5045935" cy="4036748"/>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sp>
        <p:nvSpPr>
          <p:cNvPr id="9" name="TextBox 8"/>
          <p:cNvSpPr txBox="1"/>
          <p:nvPr/>
        </p:nvSpPr>
        <p:spPr>
          <a:xfrm>
            <a:off x="-5080" y="6596390"/>
            <a:ext cx="1661350" cy="261610"/>
          </a:xfrm>
          <a:prstGeom prst="rect">
            <a:avLst/>
          </a:prstGeom>
          <a:noFill/>
        </p:spPr>
        <p:txBody>
          <a:bodyPr wrap="square" rtlCol="0">
            <a:spAutoFit/>
          </a:bodyPr>
          <a:lstStyle/>
          <a:p>
            <a:pPr algn="ctr"/>
            <a:r>
              <a:rPr lang="en-US" sz="1100" dirty="0">
                <a:latin typeface="MRF Lemonberry Sans" panose="02000603000000000000" pitchFamily="2" charset="0"/>
                <a:ea typeface="MRF Lemonberry Sans" panose="02000603000000000000" pitchFamily="2" charset="0"/>
              </a:rPr>
              <a:t>© Monster Minds 2017</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42220" y="2453356"/>
            <a:ext cx="5925103" cy="3880942"/>
          </a:xfrm>
          <a:prstGeom prst="rect">
            <a:avLst/>
          </a:prstGeom>
          <a:ln w="44450">
            <a:solidFill>
              <a:schemeClr val="tx1"/>
            </a:solidFill>
          </a:ln>
          <a:effectLst>
            <a:glow rad="228600">
              <a:schemeClr val="accent6">
                <a:satMod val="175000"/>
                <a:alpha val="40000"/>
              </a:schemeClr>
            </a:glow>
            <a:outerShdw blurRad="50800" dist="50800" dir="5400000" sx="98000" sy="98000" algn="ctr" rotWithShape="0">
              <a:schemeClr val="tx1"/>
            </a:outerShdw>
          </a:effectLst>
        </p:spPr>
      </p:pic>
    </p:spTree>
    <p:extLst>
      <p:ext uri="{BB962C8B-B14F-4D97-AF65-F5344CB8AC3E}">
        <p14:creationId xmlns:p14="http://schemas.microsoft.com/office/powerpoint/2010/main" val="1931046068"/>
      </p:ext>
    </p:extLst>
  </p:cSld>
  <p:clrMapOvr>
    <a:masterClrMapping/>
  </p:clrMapOvr>
</p:sld>
</file>

<file path=ppt/theme/theme1.xml><?xml version="1.0" encoding="utf-8"?>
<a:theme xmlns:a="http://schemas.openxmlformats.org/drawingml/2006/main" name="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ppt/theme/theme2.xml><?xml version="1.0" encoding="utf-8"?>
<a:theme xmlns:a="http://schemas.openxmlformats.org/drawingml/2006/main" name="1_Basis">
  <a:themeElements>
    <a:clrScheme name="Basis">
      <a:dk1>
        <a:srgbClr val="000000"/>
      </a:dk1>
      <a:lt1>
        <a:srgbClr val="FFFFFF"/>
      </a:lt1>
      <a:dk2>
        <a:srgbClr val="565349"/>
      </a:dk2>
      <a:lt2>
        <a:srgbClr val="DDDDDD"/>
      </a:lt2>
      <a:accent1>
        <a:srgbClr val="A6B727"/>
      </a:accent1>
      <a:accent2>
        <a:srgbClr val="DF5327"/>
      </a:accent2>
      <a:accent3>
        <a:srgbClr val="FE9E00"/>
      </a:accent3>
      <a:accent4>
        <a:srgbClr val="418AB3"/>
      </a:accent4>
      <a:accent5>
        <a:srgbClr val="D7D447"/>
      </a:accent5>
      <a:accent6>
        <a:srgbClr val="818183"/>
      </a:accent6>
      <a:hlink>
        <a:srgbClr val="F59E00"/>
      </a:hlink>
      <a:folHlink>
        <a:srgbClr val="B2B2B2"/>
      </a:folHlink>
    </a:clrScheme>
    <a:fontScheme name="Basis">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sis">
      <a:fillStyleLst>
        <a:solidFill>
          <a:schemeClr val="phClr"/>
        </a:solidFill>
        <a:solidFill>
          <a:schemeClr val="phClr">
            <a:tint val="55000"/>
            <a:satMod val="130000"/>
          </a:schemeClr>
        </a:solidFill>
        <a:gradFill rotWithShape="1">
          <a:gsLst>
            <a:gs pos="0">
              <a:schemeClr val="phClr"/>
            </a:gs>
            <a:gs pos="90000">
              <a:schemeClr val="phClr">
                <a:shade val="100000"/>
                <a:satMod val="105000"/>
              </a:schemeClr>
            </a:gs>
            <a:gs pos="100000">
              <a:schemeClr val="phClr">
                <a:shade val="80000"/>
                <a:satMod val="120000"/>
              </a:schemeClr>
            </a:gs>
          </a:gsLst>
          <a:path path="circle">
            <a:fillToRect l="100000" t="100000" r="100000" b="100000"/>
          </a:path>
        </a:gradFill>
      </a:fillStyleLst>
      <a:lnStyleLst>
        <a:ln w="10000"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38100" dist="25400" dir="5400000" rotWithShape="0">
              <a:srgbClr val="000000">
                <a:alpha val="45000"/>
              </a:srgbClr>
            </a:outerShdw>
          </a:effectLst>
          <a:scene3d>
            <a:camera prst="orthographicFront">
              <a:rot lat="0" lon="0" rev="0"/>
            </a:camera>
            <a:lightRig rig="brightRoom" dir="t"/>
          </a:scene3d>
          <a:sp3d extrusionH="12700" contourW="25400" prstMaterial="flat">
            <a:bevelT w="63500" h="152400" prst="angle"/>
            <a:contourClr>
              <a:schemeClr val="phClr">
                <a:shade val="27000"/>
                <a:satMod val="120000"/>
              </a:schemeClr>
            </a:contourClr>
          </a:sp3d>
        </a:effectStyle>
      </a:effectStyleLst>
      <a:bgFillStyleLst>
        <a:solidFill>
          <a:schemeClr val="phClr"/>
        </a:solidFill>
        <a:solidFill>
          <a:schemeClr val="phClr">
            <a:tint val="95000"/>
            <a:shade val="95000"/>
            <a:satMod val="140000"/>
          </a:schemeClr>
        </a:solidFill>
        <a:solidFill>
          <a:schemeClr val="phClr">
            <a:tint val="90000"/>
            <a:shade val="85000"/>
            <a:satMod val="160000"/>
            <a:lumMod val="110000"/>
          </a:schemeClr>
        </a:solidFill>
      </a:bgFillStyleLst>
    </a:fmtScheme>
  </a:themeElements>
  <a:objectDefaults/>
  <a:extraClrSchemeLst/>
  <a:extLst>
    <a:ext uri="{05A4C25C-085E-4340-85A3-A5531E510DB2}">
      <thm15:themeFamily xmlns:thm15="http://schemas.microsoft.com/office/thememl/2012/main" name="Basis" id="{5665723A-49BA-4B57-8411-A56F8F207965}" vid="{ACC63D00-1EE0-4159-BF5A-6FF02000B710}"/>
    </a:ext>
  </a:extLst>
</a:theme>
</file>

<file path=docProps/app.xml><?xml version="1.0" encoding="utf-8"?>
<Properties xmlns="http://schemas.openxmlformats.org/officeDocument/2006/extended-properties" xmlns:vt="http://schemas.openxmlformats.org/officeDocument/2006/docPropsVTypes">
  <Template>TM03457444[[fn=Basis]]</Template>
  <TotalTime>15037</TotalTime>
  <Words>875</Words>
  <Application>Microsoft Office PowerPoint</Application>
  <PresentationFormat>Widescreen</PresentationFormat>
  <Paragraphs>59</Paragraphs>
  <Slides>15</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15</vt:i4>
      </vt:variant>
    </vt:vector>
  </HeadingPairs>
  <TitlesOfParts>
    <vt:vector size="20" baseType="lpstr">
      <vt:lpstr>Corbel</vt:lpstr>
      <vt:lpstr>MRF Lemonberry Sans</vt:lpstr>
      <vt:lpstr>MRF Sweater Weather</vt:lpstr>
      <vt:lpstr>Basis</vt:lpstr>
      <vt:lpstr>1_Basis</vt:lpstr>
      <vt:lpstr>Post WWII Georgia</vt:lpstr>
      <vt:lpstr>William B Hartsfield</vt:lpstr>
      <vt:lpstr>PowerPoint Presentation</vt:lpstr>
      <vt:lpstr>William B Hartsfield</vt:lpstr>
      <vt:lpstr>William B Hartsfield</vt:lpstr>
      <vt:lpstr>PowerPoint Presentation</vt:lpstr>
      <vt:lpstr>William B Hartsfield</vt:lpstr>
      <vt:lpstr>Ivan Allen, Jr.</vt:lpstr>
      <vt:lpstr>PowerPoint Presentation</vt:lpstr>
      <vt:lpstr>Ivan Allen, Jr.</vt:lpstr>
      <vt:lpstr>PowerPoint Presentation</vt:lpstr>
      <vt:lpstr>Ivan Allen, Jr.</vt:lpstr>
      <vt:lpstr>PowerPoint Presentation</vt:lpstr>
      <vt:lpstr>Ivan Allen, Jr.</vt:lpstr>
      <vt:lpstr>PowerPoint Presentation</vt:lpstr>
    </vt:vector>
  </TitlesOfParts>
  <Company>hcboe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Georgia’s Colonial Period</dc:title>
  <dc:creator>KLING, AMANDA</dc:creator>
  <cp:lastModifiedBy>Cynthia Mason</cp:lastModifiedBy>
  <cp:revision>124</cp:revision>
  <cp:lastPrinted>2019-02-24T23:11:29Z</cp:lastPrinted>
  <dcterms:created xsi:type="dcterms:W3CDTF">2017-02-23T14:25:19Z</dcterms:created>
  <dcterms:modified xsi:type="dcterms:W3CDTF">2019-02-25T21:47:29Z</dcterms:modified>
</cp:coreProperties>
</file>