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98" r:id="rId3"/>
    <p:sldId id="302" r:id="rId4"/>
    <p:sldId id="301" r:id="rId5"/>
    <p:sldId id="303" r:id="rId6"/>
    <p:sldId id="304" r:id="rId7"/>
    <p:sldId id="306" r:id="rId8"/>
    <p:sldId id="307" r:id="rId9"/>
    <p:sldId id="308" r:id="rId10"/>
    <p:sldId id="300" r:id="rId11"/>
    <p:sldId id="311" r:id="rId12"/>
    <p:sldId id="313" r:id="rId13"/>
    <p:sldId id="314" r:id="rId14"/>
    <p:sldId id="317" r:id="rId15"/>
    <p:sldId id="315" r:id="rId16"/>
    <p:sldId id="316" r:id="rId17"/>
    <p:sldId id="318" r:id="rId18"/>
    <p:sldId id="320" r:id="rId19"/>
    <p:sldId id="321" r:id="rId20"/>
    <p:sldId id="323" r:id="rId21"/>
    <p:sldId id="324" r:id="rId22"/>
    <p:sldId id="322" r:id="rId23"/>
    <p:sldId id="325" r:id="rId24"/>
    <p:sldId id="258" r:id="rId25"/>
    <p:sldId id="259" r:id="rId26"/>
    <p:sldId id="260" r:id="rId27"/>
    <p:sldId id="261" r:id="rId28"/>
    <p:sldId id="262" r:id="rId29"/>
    <p:sldId id="264" r:id="rId30"/>
    <p:sldId id="265" r:id="rId31"/>
    <p:sldId id="266" r:id="rId32"/>
    <p:sldId id="267" r:id="rId33"/>
    <p:sldId id="268" r:id="rId34"/>
    <p:sldId id="327" r:id="rId35"/>
    <p:sldId id="271" r:id="rId36"/>
    <p:sldId id="272" r:id="rId37"/>
    <p:sldId id="273" r:id="rId38"/>
    <p:sldId id="289" r:id="rId39"/>
    <p:sldId id="274" r:id="rId40"/>
    <p:sldId id="275" r:id="rId41"/>
    <p:sldId id="277" r:id="rId42"/>
    <p:sldId id="276" r:id="rId43"/>
    <p:sldId id="278" r:id="rId44"/>
    <p:sldId id="280" r:id="rId45"/>
    <p:sldId id="281" r:id="rId46"/>
    <p:sldId id="282" r:id="rId47"/>
    <p:sldId id="283" r:id="rId48"/>
    <p:sldId id="284" r:id="rId49"/>
    <p:sldId id="288" r:id="rId50"/>
    <p:sldId id="287" r:id="rId51"/>
    <p:sldId id="326" r:id="rId52"/>
    <p:sldId id="292" r:id="rId53"/>
    <p:sldId id="293" r:id="rId54"/>
    <p:sldId id="285" r:id="rId55"/>
    <p:sldId id="294" r:id="rId56"/>
    <p:sldId id="296" r:id="rId57"/>
    <p:sldId id="29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94660"/>
  </p:normalViewPr>
  <p:slideViewPr>
    <p:cSldViewPr>
      <p:cViewPr>
        <p:scale>
          <a:sx n="77" d="100"/>
          <a:sy n="77" d="100"/>
        </p:scale>
        <p:origin x="629" y="2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BB8C97-FA0D-4855-AE92-4D12E6F45497}" type="datetimeFigureOut">
              <a:rPr lang="en-US" smtClean="0"/>
              <a:pPr/>
              <a:t>2/11/2018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ED8CD-5D66-487F-A1F6-48AB14AA5F05}" type="slidenum">
              <a:rPr lang="en-US" smtClean="0"/>
              <a:pPr/>
              <a:t>‹#›</a:t>
            </a:fld>
            <a:endParaRPr lang="en-US"/>
          </a:p>
        </p:txBody>
      </p:sp>
    </p:spTree>
    <p:extLst>
      <p:ext uri="{BB962C8B-B14F-4D97-AF65-F5344CB8AC3E}">
        <p14:creationId xmlns:p14="http://schemas.microsoft.com/office/powerpoint/2010/main" val="1068162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9ED8CD-5D66-487F-A1F6-48AB14AA5F05}" type="slidenum">
              <a:rPr lang="en-US" smtClean="0"/>
              <a:pPr/>
              <a:t>42</a:t>
            </a:fld>
            <a:endParaRPr lang="en-US"/>
          </a:p>
        </p:txBody>
      </p:sp>
    </p:spTree>
    <p:extLst>
      <p:ext uri="{BB962C8B-B14F-4D97-AF65-F5344CB8AC3E}">
        <p14:creationId xmlns:p14="http://schemas.microsoft.com/office/powerpoint/2010/main" val="36410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14FA8C-33AC-4F22-BE3B-32278778920C}" type="datetimeFigureOut">
              <a:rPr lang="en-US" smtClean="0"/>
              <a:pPr/>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8DF55-2DDE-461F-90FF-EB1967070877}"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14FA8C-33AC-4F22-BE3B-32278778920C}" type="datetimeFigureOut">
              <a:rPr lang="en-US" smtClean="0"/>
              <a:pPr/>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8DF55-2DDE-461F-90FF-EB1967070877}"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14FA8C-33AC-4F22-BE3B-32278778920C}" type="datetimeFigureOut">
              <a:rPr lang="en-US" smtClean="0"/>
              <a:pPr/>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8DF55-2DDE-461F-90FF-EB1967070877}"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14FA8C-33AC-4F22-BE3B-32278778920C}" type="datetimeFigureOut">
              <a:rPr lang="en-US" smtClean="0"/>
              <a:pPr/>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8DF55-2DDE-461F-90FF-EB1967070877}"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14FA8C-33AC-4F22-BE3B-32278778920C}" type="datetimeFigureOut">
              <a:rPr lang="en-US" smtClean="0"/>
              <a:pPr/>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8DF55-2DDE-461F-90FF-EB1967070877}"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14FA8C-33AC-4F22-BE3B-32278778920C}" type="datetimeFigureOut">
              <a:rPr lang="en-US" smtClean="0"/>
              <a:pPr/>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8DF55-2DDE-461F-90FF-EB1967070877}"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14FA8C-33AC-4F22-BE3B-32278778920C}" type="datetimeFigureOut">
              <a:rPr lang="en-US" smtClean="0"/>
              <a:pPr/>
              <a:t>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8DF55-2DDE-461F-90FF-EB1967070877}"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14FA8C-33AC-4F22-BE3B-32278778920C}" type="datetimeFigureOut">
              <a:rPr lang="en-US" smtClean="0"/>
              <a:pPr/>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8DF55-2DDE-461F-90FF-EB1967070877}"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4FA8C-33AC-4F22-BE3B-32278778920C}" type="datetimeFigureOut">
              <a:rPr lang="en-US" smtClean="0"/>
              <a:pPr/>
              <a:t>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8DF55-2DDE-461F-90FF-EB1967070877}"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14FA8C-33AC-4F22-BE3B-32278778920C}" type="datetimeFigureOut">
              <a:rPr lang="en-US" smtClean="0"/>
              <a:pPr/>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8DF55-2DDE-461F-90FF-EB1967070877}"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14FA8C-33AC-4F22-BE3B-32278778920C}" type="datetimeFigureOut">
              <a:rPr lang="en-US" smtClean="0"/>
              <a:pPr/>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8DF55-2DDE-461F-90FF-EB1967070877}"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4FA8C-33AC-4F22-BE3B-32278778920C}" type="datetimeFigureOut">
              <a:rPr lang="en-US" smtClean="0"/>
              <a:pPr/>
              <a:t>2/11/2018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8DF55-2DDE-461F-90FF-EB19670708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audio" Target="file:///C:\Documents%20and%20Settings\kwest\My%20Documents\LimeWire\Saved\michael%20jackson%20-%20human%20nature.mp3" TargetMode="Externa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7924800" cy="3200400"/>
          </a:xfrm>
        </p:spPr>
        <p:txBody>
          <a:bodyPr>
            <a:normAutofit/>
          </a:bodyPr>
          <a:lstStyle/>
          <a:p>
            <a:r>
              <a:rPr lang="en-US" dirty="0">
                <a:latin typeface="Berlin Sans FB Demi" pitchFamily="34" charset="0"/>
              </a:rPr>
              <a:t>After the Civil War –</a:t>
            </a:r>
            <a:br>
              <a:rPr lang="en-US" dirty="0">
                <a:latin typeface="Berlin Sans FB Demi" pitchFamily="34" charset="0"/>
              </a:rPr>
            </a:br>
            <a:r>
              <a:rPr lang="en-US" dirty="0">
                <a:latin typeface="Berlin Sans FB Demi" pitchFamily="34" charset="0"/>
              </a:rPr>
              <a:t>Reconstruction in Georgia</a:t>
            </a:r>
            <a:br>
              <a:rPr lang="en-US" dirty="0">
                <a:latin typeface="Berlin Sans FB Demi" pitchFamily="34" charset="0"/>
              </a:rPr>
            </a:br>
            <a:r>
              <a:rPr lang="en-US" dirty="0">
                <a:latin typeface="Berlin Sans FB Demi" pitchFamily="34" charset="0"/>
              </a:rPr>
              <a:t>1865-1877</a:t>
            </a:r>
          </a:p>
        </p:txBody>
      </p:sp>
      <p:sp>
        <p:nvSpPr>
          <p:cNvPr id="3" name="Subtitle 2"/>
          <p:cNvSpPr>
            <a:spLocks noGrp="1"/>
          </p:cNvSpPr>
          <p:nvPr>
            <p:ph type="subTitle" idx="1"/>
          </p:nvPr>
        </p:nvSpPr>
        <p:spPr>
          <a:xfrm>
            <a:off x="1371600" y="5638800"/>
            <a:ext cx="6400800" cy="914400"/>
          </a:xfrm>
        </p:spPr>
        <p:txBody>
          <a:bodyPr/>
          <a:lstStyle/>
          <a:p>
            <a:r>
              <a:rPr lang="en-US" sz="1600" b="1" dirty="0">
                <a:solidFill>
                  <a:schemeClr val="tx1"/>
                </a:solidFill>
              </a:rPr>
              <a:t>SS8H6 Analyze the impact of Reconstruction in Georgia</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924800" cy="5867400"/>
          </a:xfrm>
        </p:spPr>
        <p:txBody>
          <a:bodyPr>
            <a:normAutofit/>
          </a:bodyPr>
          <a:lstStyle/>
          <a:p>
            <a:r>
              <a:rPr lang="en-US" sz="2800" dirty="0">
                <a:latin typeface="Berlin Sans FB Demi" pitchFamily="34" charset="0"/>
              </a:rPr>
              <a:t>Amendments to the U.S. Constitution</a:t>
            </a:r>
            <a:br>
              <a:rPr lang="en-US" sz="2800" b="1" u="sng" dirty="0"/>
            </a:br>
            <a:br>
              <a:rPr lang="en-US" sz="2800" b="1" u="sng" dirty="0"/>
            </a:br>
            <a:r>
              <a:rPr lang="en-US" sz="2800" b="1" u="sng" dirty="0"/>
              <a:t>13</a:t>
            </a:r>
            <a:r>
              <a:rPr lang="en-US" sz="2800" b="1" u="sng" baseline="30000" dirty="0"/>
              <a:t>th</a:t>
            </a:r>
            <a:r>
              <a:rPr lang="en-US" sz="2800" b="1" u="sng" dirty="0"/>
              <a:t> Amendment</a:t>
            </a:r>
            <a:r>
              <a:rPr lang="en-US" sz="2800" b="1" dirty="0"/>
              <a:t>:  Abolition of Slavery (Slavery became illegal.)</a:t>
            </a:r>
            <a:br>
              <a:rPr lang="en-US" sz="2800" b="1" dirty="0"/>
            </a:br>
            <a:br>
              <a:rPr lang="en-US" sz="2800" b="1" dirty="0"/>
            </a:br>
            <a:r>
              <a:rPr lang="en-US" sz="2800" b="1" u="sng" dirty="0"/>
              <a:t>14</a:t>
            </a:r>
            <a:r>
              <a:rPr lang="en-US" sz="2800" b="1" u="sng" baseline="30000" dirty="0"/>
              <a:t>th</a:t>
            </a:r>
            <a:r>
              <a:rPr lang="en-US" sz="2800" b="1" u="sng" dirty="0"/>
              <a:t> Amendment</a:t>
            </a:r>
            <a:r>
              <a:rPr lang="en-US" sz="2800" b="1" dirty="0"/>
              <a:t>: Granted citizenship to the freedmen and forbade any state from denying the freedmen “equal protection of the law.” (Introduced in response to Black Codes)</a:t>
            </a:r>
            <a:br>
              <a:rPr lang="en-US" sz="2800" b="1" dirty="0"/>
            </a:br>
            <a:br>
              <a:rPr lang="en-US" sz="2800" b="1" dirty="0"/>
            </a:br>
            <a:r>
              <a:rPr lang="en-US" sz="2800" b="1" u="sng" dirty="0"/>
              <a:t>15</a:t>
            </a:r>
            <a:r>
              <a:rPr lang="en-US" sz="2800" b="1" u="sng" baseline="30000" dirty="0"/>
              <a:t>th</a:t>
            </a:r>
            <a:r>
              <a:rPr lang="en-US" sz="2800" b="1" u="sng" dirty="0"/>
              <a:t> Amendment</a:t>
            </a:r>
            <a:r>
              <a:rPr lang="en-US" sz="2800" b="1" dirty="0"/>
              <a:t>:  All male citizens, including blacks, have the right to vote.</a:t>
            </a:r>
          </a:p>
        </p:txBody>
      </p:sp>
    </p:spTree>
    <p:extLst>
      <p:ext uri="{BB962C8B-B14F-4D97-AF65-F5344CB8AC3E}">
        <p14:creationId xmlns:p14="http://schemas.microsoft.com/office/powerpoint/2010/main" val="28458358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05A46-A19D-4026-83F0-9BC300BA250D}"/>
              </a:ext>
            </a:extLst>
          </p:cNvPr>
          <p:cNvSpPr>
            <a:spLocks noGrp="1"/>
          </p:cNvSpPr>
          <p:nvPr>
            <p:ph type="title"/>
          </p:nvPr>
        </p:nvSpPr>
        <p:spPr>
          <a:xfrm>
            <a:off x="457200" y="274638"/>
            <a:ext cx="8229600" cy="639762"/>
          </a:xfrm>
        </p:spPr>
        <p:txBody>
          <a:bodyPr>
            <a:normAutofit fontScale="90000"/>
          </a:bodyPr>
          <a:lstStyle/>
          <a:p>
            <a:br>
              <a:rPr lang="en-US" b="1" u="sng" dirty="0"/>
            </a:br>
            <a:r>
              <a:rPr lang="en-US" dirty="0">
                <a:latin typeface="Berlin Sans FB Demi" pitchFamily="34" charset="0"/>
              </a:rPr>
              <a:t>Freedman’s Bureau</a:t>
            </a:r>
            <a:br>
              <a:rPr lang="en-US" b="1" u="sng" dirty="0"/>
            </a:br>
            <a:endParaRPr lang="en-US" dirty="0"/>
          </a:p>
        </p:txBody>
      </p:sp>
      <p:sp>
        <p:nvSpPr>
          <p:cNvPr id="3" name="Content Placeholder 2">
            <a:extLst>
              <a:ext uri="{FF2B5EF4-FFF2-40B4-BE49-F238E27FC236}">
                <a16:creationId xmlns:a16="http://schemas.microsoft.com/office/drawing/2014/main" id="{DEE3B546-F7CC-4903-A88E-2994CD99D882}"/>
              </a:ext>
            </a:extLst>
          </p:cNvPr>
          <p:cNvSpPr>
            <a:spLocks noGrp="1"/>
          </p:cNvSpPr>
          <p:nvPr>
            <p:ph idx="1"/>
          </p:nvPr>
        </p:nvSpPr>
        <p:spPr>
          <a:xfrm>
            <a:off x="457200" y="990600"/>
            <a:ext cx="8229600" cy="5135563"/>
          </a:xfrm>
        </p:spPr>
        <p:txBody>
          <a:bodyPr>
            <a:normAutofit/>
          </a:bodyPr>
          <a:lstStyle/>
          <a:p>
            <a:r>
              <a:rPr lang="en-US" b="1" dirty="0"/>
              <a:t>Started in March 1865, it was an organization that provided former slaves and poor whites with food, clothing, education, homes and everyday needs. </a:t>
            </a:r>
            <a:br>
              <a:rPr lang="en-US" b="1" dirty="0"/>
            </a:br>
            <a:br>
              <a:rPr lang="en-US" b="1" dirty="0"/>
            </a:br>
            <a:r>
              <a:rPr lang="en-US" b="1" dirty="0"/>
              <a:t>Freedmen included: black freed slaves (men and women), and poor whites.</a:t>
            </a:r>
            <a:br>
              <a:rPr lang="en-US" b="1" dirty="0"/>
            </a:br>
            <a:br>
              <a:rPr lang="en-US" b="1" dirty="0"/>
            </a:br>
            <a:r>
              <a:rPr lang="en-US" b="1" dirty="0"/>
              <a:t>Designed to help blacks adjust to their new freedom.</a:t>
            </a:r>
            <a:endParaRPr lang="en-US" dirty="0"/>
          </a:p>
        </p:txBody>
      </p:sp>
    </p:spTree>
    <p:extLst>
      <p:ext uri="{BB962C8B-B14F-4D97-AF65-F5344CB8AC3E}">
        <p14:creationId xmlns:p14="http://schemas.microsoft.com/office/powerpoint/2010/main" val="17911181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05A46-A19D-4026-83F0-9BC300BA250D}"/>
              </a:ext>
            </a:extLst>
          </p:cNvPr>
          <p:cNvSpPr>
            <a:spLocks noGrp="1"/>
          </p:cNvSpPr>
          <p:nvPr>
            <p:ph type="title"/>
          </p:nvPr>
        </p:nvSpPr>
        <p:spPr>
          <a:xfrm>
            <a:off x="457200" y="274638"/>
            <a:ext cx="8229600" cy="639762"/>
          </a:xfrm>
        </p:spPr>
        <p:txBody>
          <a:bodyPr>
            <a:normAutofit fontScale="90000"/>
          </a:bodyPr>
          <a:lstStyle/>
          <a:p>
            <a:br>
              <a:rPr lang="en-US" b="1" u="sng" dirty="0"/>
            </a:br>
            <a:r>
              <a:rPr lang="en-US" dirty="0">
                <a:latin typeface="Berlin Sans FB Demi" pitchFamily="34" charset="0"/>
              </a:rPr>
              <a:t>Freedman’s Bureau</a:t>
            </a:r>
            <a:br>
              <a:rPr lang="en-US" b="1" u="sng" dirty="0"/>
            </a:br>
            <a:endParaRPr lang="en-US" dirty="0"/>
          </a:p>
        </p:txBody>
      </p:sp>
      <p:sp>
        <p:nvSpPr>
          <p:cNvPr id="3" name="Content Placeholder 2">
            <a:extLst>
              <a:ext uri="{FF2B5EF4-FFF2-40B4-BE49-F238E27FC236}">
                <a16:creationId xmlns:a16="http://schemas.microsoft.com/office/drawing/2014/main" id="{DEE3B546-F7CC-4903-A88E-2994CD99D882}"/>
              </a:ext>
            </a:extLst>
          </p:cNvPr>
          <p:cNvSpPr>
            <a:spLocks noGrp="1"/>
          </p:cNvSpPr>
          <p:nvPr>
            <p:ph idx="1"/>
          </p:nvPr>
        </p:nvSpPr>
        <p:spPr>
          <a:xfrm>
            <a:off x="457200" y="990600"/>
            <a:ext cx="8229600" cy="5135563"/>
          </a:xfrm>
        </p:spPr>
        <p:txBody>
          <a:bodyPr>
            <a:normAutofit/>
          </a:bodyPr>
          <a:lstStyle/>
          <a:p>
            <a:r>
              <a:rPr lang="en-US" b="1" dirty="0"/>
              <a:t>Built freedmen’s schools and hospitals</a:t>
            </a:r>
          </a:p>
          <a:p>
            <a:r>
              <a:rPr lang="en-US" b="1" dirty="0"/>
              <a:t>Created the first public school program for either blacks or whites in the state which became the basis for Georgia’s modern public school system.</a:t>
            </a:r>
          </a:p>
          <a:p>
            <a:r>
              <a:rPr lang="en-US" b="1" dirty="0"/>
              <a:t>Some of these schools continue to this day such as Clarke Atlanta University and Morehouse College.</a:t>
            </a:r>
            <a:br>
              <a:rPr lang="en-US" b="1" dirty="0"/>
            </a:br>
            <a:endParaRPr lang="en-US" dirty="0"/>
          </a:p>
        </p:txBody>
      </p:sp>
    </p:spTree>
    <p:extLst>
      <p:ext uri="{BB962C8B-B14F-4D97-AF65-F5344CB8AC3E}">
        <p14:creationId xmlns:p14="http://schemas.microsoft.com/office/powerpoint/2010/main" val="82953979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latin typeface="Berlin Sans FB Demi" pitchFamily="34" charset="0"/>
              </a:rPr>
              <a:t>Ku Klux Klan</a:t>
            </a:r>
          </a:p>
        </p:txBody>
      </p:sp>
      <p:sp>
        <p:nvSpPr>
          <p:cNvPr id="3" name="Content Placeholder 2"/>
          <p:cNvSpPr>
            <a:spLocks noGrp="1"/>
          </p:cNvSpPr>
          <p:nvPr>
            <p:ph idx="1"/>
          </p:nvPr>
        </p:nvSpPr>
        <p:spPr/>
        <p:txBody>
          <a:bodyPr>
            <a:noAutofit/>
          </a:bodyPr>
          <a:lstStyle/>
          <a:p>
            <a:r>
              <a:rPr lang="en-US" sz="2800" b="1" dirty="0"/>
              <a:t>Also known as the “Klan” or “KKK,” the Klan was a secret organization originally started as a social club for men returning from the war. Members hid behind robes and masks. The group terrorized blacks to keep them from exercising their new civil rights.</a:t>
            </a:r>
          </a:p>
          <a:p>
            <a:r>
              <a:rPr lang="en-US" sz="2800" b="1" dirty="0"/>
              <a:t>Wanted to keep freed blacks and sympathetic whites from voting and running for office.</a:t>
            </a:r>
          </a:p>
          <a:p>
            <a:r>
              <a:rPr lang="en-US" sz="2800" b="1" dirty="0"/>
              <a:t>Used intimidation, physical violence, and murder.</a:t>
            </a:r>
          </a:p>
        </p:txBody>
      </p:sp>
    </p:spTree>
    <p:extLst>
      <p:ext uri="{BB962C8B-B14F-4D97-AF65-F5344CB8AC3E}">
        <p14:creationId xmlns:p14="http://schemas.microsoft.com/office/powerpoint/2010/main" val="81251193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latin typeface="Berlin Sans FB Demi" pitchFamily="34" charset="0"/>
              </a:rPr>
              <a:t>Ku Klux Klan</a:t>
            </a:r>
          </a:p>
        </p:txBody>
      </p:sp>
      <p:sp>
        <p:nvSpPr>
          <p:cNvPr id="3" name="Content Placeholder 2"/>
          <p:cNvSpPr>
            <a:spLocks noGrp="1"/>
          </p:cNvSpPr>
          <p:nvPr>
            <p:ph idx="1"/>
          </p:nvPr>
        </p:nvSpPr>
        <p:spPr/>
        <p:txBody>
          <a:bodyPr>
            <a:noAutofit/>
          </a:bodyPr>
          <a:lstStyle/>
          <a:p>
            <a:r>
              <a:rPr lang="en-US" sz="2800" b="1" dirty="0"/>
              <a:t>Democrats, many who were Klan members, regained control in government.</a:t>
            </a:r>
          </a:p>
          <a:p>
            <a:r>
              <a:rPr lang="en-US" sz="2800" b="1" dirty="0"/>
              <a:t>Even after KKK used violence, blacks rebuilt burned schools and churches and sometimes fought back.</a:t>
            </a:r>
          </a:p>
          <a:p>
            <a:r>
              <a:rPr lang="en-US" sz="2800" b="1" dirty="0"/>
              <a:t>White supremacy and racial segregation became the norm in Georgia and the rest of the south for decades thereafter.</a:t>
            </a:r>
          </a:p>
          <a:p>
            <a:r>
              <a:rPr lang="en-US" sz="2800" b="1" dirty="0"/>
              <a:t>In response, the U.S. Congress passed the Civil Rights Act of 1871, authorizing federal authority to fight and arrest Klan members.</a:t>
            </a:r>
          </a:p>
        </p:txBody>
      </p:sp>
    </p:spTree>
    <p:extLst>
      <p:ext uri="{BB962C8B-B14F-4D97-AF65-F5344CB8AC3E}">
        <p14:creationId xmlns:p14="http://schemas.microsoft.com/office/powerpoint/2010/main" val="358643718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Berlin Sans FB Demi" pitchFamily="34" charset="0"/>
              </a:rPr>
              <a:t>Scalawags</a:t>
            </a:r>
          </a:p>
        </p:txBody>
      </p:sp>
      <p:sp>
        <p:nvSpPr>
          <p:cNvPr id="3" name="Content Placeholder 2"/>
          <p:cNvSpPr>
            <a:spLocks noGrp="1"/>
          </p:cNvSpPr>
          <p:nvPr>
            <p:ph idx="1"/>
          </p:nvPr>
        </p:nvSpPr>
        <p:spPr/>
        <p:txBody>
          <a:bodyPr>
            <a:normAutofit/>
          </a:bodyPr>
          <a:lstStyle/>
          <a:p>
            <a:r>
              <a:rPr lang="en-US" sz="4400" dirty="0"/>
              <a:t>A term used to describe southerners who supported the Republicans.</a:t>
            </a:r>
          </a:p>
          <a:p>
            <a:r>
              <a:rPr lang="en-US" sz="4400" dirty="0"/>
              <a:t>It means “scoundrel” or “worthless rascal.”</a:t>
            </a:r>
          </a:p>
        </p:txBody>
      </p:sp>
    </p:spTree>
    <p:extLst>
      <p:ext uri="{BB962C8B-B14F-4D97-AF65-F5344CB8AC3E}">
        <p14:creationId xmlns:p14="http://schemas.microsoft.com/office/powerpoint/2010/main" val="30064423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latin typeface="Berlin Sans FB Demi" pitchFamily="34" charset="0"/>
              </a:rPr>
              <a:t>Carpetbaggers</a:t>
            </a:r>
          </a:p>
        </p:txBody>
      </p:sp>
      <p:sp>
        <p:nvSpPr>
          <p:cNvPr id="3" name="Content Placeholder 2"/>
          <p:cNvSpPr>
            <a:spLocks noGrp="1"/>
          </p:cNvSpPr>
          <p:nvPr>
            <p:ph idx="1"/>
          </p:nvPr>
        </p:nvSpPr>
        <p:spPr/>
        <p:txBody>
          <a:bodyPr/>
          <a:lstStyle/>
          <a:p>
            <a:r>
              <a:rPr lang="en-US" dirty="0"/>
              <a:t>Northerners that moved to the south after the Civil War.</a:t>
            </a:r>
          </a:p>
          <a:p>
            <a:r>
              <a:rPr lang="en-US" dirty="0"/>
              <a:t>They were called carpet baggers because southerners said that when they came they brought all of their belongings in a “carpet bag.”</a:t>
            </a:r>
          </a:p>
        </p:txBody>
      </p:sp>
    </p:spTree>
    <p:extLst>
      <p:ext uri="{BB962C8B-B14F-4D97-AF65-F5344CB8AC3E}">
        <p14:creationId xmlns:p14="http://schemas.microsoft.com/office/powerpoint/2010/main" val="20411327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Berlin Sans FB Demi" pitchFamily="34" charset="0"/>
              </a:rPr>
              <a:t>The Impact of Reconstruction in Georgia</a:t>
            </a:r>
          </a:p>
        </p:txBody>
      </p:sp>
      <p:sp>
        <p:nvSpPr>
          <p:cNvPr id="3" name="Content Placeholder 2"/>
          <p:cNvSpPr>
            <a:spLocks noGrp="1"/>
          </p:cNvSpPr>
          <p:nvPr>
            <p:ph idx="1"/>
          </p:nvPr>
        </p:nvSpPr>
        <p:spPr/>
        <p:txBody>
          <a:bodyPr/>
          <a:lstStyle/>
          <a:p>
            <a:r>
              <a:rPr lang="en-US" b="1" dirty="0"/>
              <a:t>For a brief period during Reconstruction, blacks had more political rights than they had ever had and would not have again for 100 years.</a:t>
            </a:r>
          </a:p>
          <a:p>
            <a:r>
              <a:rPr lang="en-US" b="1" dirty="0"/>
              <a:t>The right to vote resulted in 32 blacks being elected to the Georgia General Assembly in 1867.</a:t>
            </a:r>
          </a:p>
        </p:txBody>
      </p:sp>
    </p:spTree>
    <p:extLst>
      <p:ext uri="{BB962C8B-B14F-4D97-AF65-F5344CB8AC3E}">
        <p14:creationId xmlns:p14="http://schemas.microsoft.com/office/powerpoint/2010/main" val="26439073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Berlin Sans FB Demi" pitchFamily="34" charset="0"/>
              </a:rPr>
              <a:t>The Impact of Reconstruction in Georgia</a:t>
            </a:r>
          </a:p>
        </p:txBody>
      </p:sp>
      <p:sp>
        <p:nvSpPr>
          <p:cNvPr id="3" name="Content Placeholder 2"/>
          <p:cNvSpPr>
            <a:spLocks noGrp="1"/>
          </p:cNvSpPr>
          <p:nvPr>
            <p:ph idx="1"/>
          </p:nvPr>
        </p:nvSpPr>
        <p:spPr/>
        <p:txBody>
          <a:bodyPr>
            <a:normAutofit fontScale="92500" lnSpcReduction="10000"/>
          </a:bodyPr>
          <a:lstStyle/>
          <a:p>
            <a:r>
              <a:rPr lang="en-US" b="1" dirty="0"/>
              <a:t>Only a few days after the General Assembly was convened, these black legislators were expelled.</a:t>
            </a:r>
          </a:p>
          <a:p>
            <a:r>
              <a:rPr lang="en-US" b="1" dirty="0"/>
              <a:t>Stated reason for expulsion: as persons “of color”, they were not allowed to hold office under Georgia’s constitution.</a:t>
            </a:r>
          </a:p>
          <a:p>
            <a:r>
              <a:rPr lang="en-US" b="1" dirty="0"/>
              <a:t>Some were expelled because of judgments about their personal character, criminal status, residency etc.</a:t>
            </a:r>
          </a:p>
          <a:p>
            <a:r>
              <a:rPr lang="en-US" b="1" dirty="0"/>
              <a:t>Ultimately, with Federal enforcement, the black legislators were reinstated.</a:t>
            </a:r>
          </a:p>
        </p:txBody>
      </p:sp>
    </p:spTree>
    <p:extLst>
      <p:ext uri="{BB962C8B-B14F-4D97-AF65-F5344CB8AC3E}">
        <p14:creationId xmlns:p14="http://schemas.microsoft.com/office/powerpoint/2010/main" val="428119985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Berlin Sans FB Demi" pitchFamily="34" charset="0"/>
              </a:rPr>
              <a:t>The Impact of Reconstruction in Georgia</a:t>
            </a:r>
          </a:p>
        </p:txBody>
      </p:sp>
      <p:sp>
        <p:nvSpPr>
          <p:cNvPr id="3" name="Content Placeholder 2"/>
          <p:cNvSpPr>
            <a:spLocks noGrp="1"/>
          </p:cNvSpPr>
          <p:nvPr>
            <p:ph idx="1"/>
          </p:nvPr>
        </p:nvSpPr>
        <p:spPr/>
        <p:txBody>
          <a:bodyPr>
            <a:normAutofit/>
          </a:bodyPr>
          <a:lstStyle/>
          <a:p>
            <a:r>
              <a:rPr lang="en-US" b="1" dirty="0"/>
              <a:t>One of the most important and lasting contributions of the black legislators of the Reconstruction period, was their support of public education. The 1868 Constitution called for free general public education, which began in 1872.</a:t>
            </a:r>
          </a:p>
        </p:txBody>
      </p:sp>
    </p:spTree>
    <p:extLst>
      <p:ext uri="{BB962C8B-B14F-4D97-AF65-F5344CB8AC3E}">
        <p14:creationId xmlns:p14="http://schemas.microsoft.com/office/powerpoint/2010/main" val="294671268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924800" cy="4876800"/>
          </a:xfrm>
        </p:spPr>
        <p:txBody>
          <a:bodyPr>
            <a:normAutofit fontScale="90000"/>
          </a:bodyPr>
          <a:lstStyle/>
          <a:p>
            <a:pPr algn="l"/>
            <a:r>
              <a:rPr lang="en-US" sz="2700" dirty="0">
                <a:latin typeface="Berlin Sans FB Demi" pitchFamily="34" charset="0"/>
              </a:rPr>
              <a:t>After the Civil War, much of Georgia had been decimated by Sherman’s March to the Sea and by the 4 years of fighting.</a:t>
            </a:r>
            <a:br>
              <a:rPr lang="en-US" sz="2700" dirty="0">
                <a:latin typeface="Berlin Sans FB Demi" pitchFamily="34" charset="0"/>
              </a:rPr>
            </a:br>
            <a:br>
              <a:rPr lang="en-US" sz="3600" dirty="0">
                <a:latin typeface="Berlin Sans FB Demi" pitchFamily="34" charset="0"/>
              </a:rPr>
            </a:br>
            <a:r>
              <a:rPr lang="en-US" sz="2700" dirty="0">
                <a:latin typeface="Berlin Sans FB Demi" pitchFamily="34" charset="0"/>
              </a:rPr>
              <a:t>Over 40,000 Georgians killed or wounded; many had lost all of their land.</a:t>
            </a:r>
            <a:br>
              <a:rPr lang="en-US" sz="2700" dirty="0">
                <a:latin typeface="Berlin Sans FB Demi" pitchFamily="34" charset="0"/>
              </a:rPr>
            </a:br>
            <a:br>
              <a:rPr lang="en-US" sz="2700" dirty="0">
                <a:latin typeface="Berlin Sans FB Demi" pitchFamily="34" charset="0"/>
              </a:rPr>
            </a:br>
            <a:r>
              <a:rPr lang="en-US" sz="2700" b="1" dirty="0">
                <a:latin typeface="Berlin Sans FB Demi" panose="020E0802020502020306" pitchFamily="34" charset="0"/>
              </a:rPr>
              <a:t>Reconstruction is the term used for the period following the Civil War (1865-1877 ), during which the Southern states of the Confederacy were controlled by the federal government and social legislation, including the granting of new rights to black people, was introduced.</a:t>
            </a:r>
            <a:br>
              <a:rPr lang="en-US" sz="2700" b="1" dirty="0">
                <a:latin typeface="Berlin Sans FB Demi" panose="020E0802020502020306" pitchFamily="34" charset="0"/>
              </a:rPr>
            </a:br>
            <a:br>
              <a:rPr lang="en-US" sz="2700" b="1" dirty="0">
                <a:latin typeface="Berlin Sans FB Demi" panose="020E0802020502020306" pitchFamily="34" charset="0"/>
              </a:rPr>
            </a:br>
            <a:r>
              <a:rPr lang="en-US" sz="2700" b="1" dirty="0">
                <a:latin typeface="Berlin Sans FB Demi" panose="020E0802020502020306" pitchFamily="34" charset="0"/>
              </a:rPr>
              <a:t>Three different Reconstruction plans were used.</a:t>
            </a:r>
            <a:br>
              <a:rPr lang="en-US" sz="2700" dirty="0">
                <a:latin typeface="Berlin Sans FB Demi" panose="020E0802020502020306" pitchFamily="34" charset="0"/>
              </a:rPr>
            </a:br>
            <a:endParaRPr lang="en-US" sz="2700" b="1" dirty="0">
              <a:latin typeface="Berlin Sans FB Demi" panose="020E0802020502020306" pitchFamily="34" charset="0"/>
            </a:endParaRPr>
          </a:p>
        </p:txBody>
      </p:sp>
      <p:sp>
        <p:nvSpPr>
          <p:cNvPr id="3" name="Subtitle 2"/>
          <p:cNvSpPr>
            <a:spLocks noGrp="1"/>
          </p:cNvSpPr>
          <p:nvPr>
            <p:ph type="subTitle" idx="1"/>
          </p:nvPr>
        </p:nvSpPr>
        <p:spPr>
          <a:xfrm>
            <a:off x="1371600" y="5638800"/>
            <a:ext cx="6400800" cy="914400"/>
          </a:xfrm>
        </p:spPr>
        <p:txBody>
          <a:bodyPr/>
          <a:lstStyle/>
          <a:p>
            <a:r>
              <a:rPr lang="en-US" sz="1800" b="1" dirty="0">
                <a:solidFill>
                  <a:schemeClr val="tx1"/>
                </a:solidFill>
              </a:rPr>
              <a:t>SS8H6 Analyze the impact of Reconstruction in Georgia</a:t>
            </a:r>
          </a:p>
          <a:p>
            <a:endParaRPr lang="en-US" dirty="0"/>
          </a:p>
        </p:txBody>
      </p:sp>
    </p:spTree>
    <p:extLst>
      <p:ext uri="{BB962C8B-B14F-4D97-AF65-F5344CB8AC3E}">
        <p14:creationId xmlns:p14="http://schemas.microsoft.com/office/powerpoint/2010/main" val="415458931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Berlin Sans FB Demi" pitchFamily="34" charset="0"/>
              </a:rPr>
              <a:t>Georgia’s Economy During Reconstruction</a:t>
            </a:r>
          </a:p>
        </p:txBody>
      </p:sp>
      <p:sp>
        <p:nvSpPr>
          <p:cNvPr id="3" name="Content Placeholder 2"/>
          <p:cNvSpPr>
            <a:spLocks noGrp="1"/>
          </p:cNvSpPr>
          <p:nvPr>
            <p:ph idx="1"/>
          </p:nvPr>
        </p:nvSpPr>
        <p:spPr/>
        <p:txBody>
          <a:bodyPr>
            <a:normAutofit fontScale="92500"/>
          </a:bodyPr>
          <a:lstStyle/>
          <a:p>
            <a:r>
              <a:rPr lang="en-US" b="1" dirty="0"/>
              <a:t>After the war, Georgia’s land, factories, and railroads were destroyed.</a:t>
            </a:r>
          </a:p>
          <a:p>
            <a:r>
              <a:rPr lang="en-US" b="1" dirty="0"/>
              <a:t>Georgia over-emphasized cotton and then had repeated crop failures over the next few years.</a:t>
            </a:r>
          </a:p>
          <a:p>
            <a:r>
              <a:rPr lang="en-US" b="1" dirty="0"/>
              <a:t>As trade restrictions were removed, businesses began to grow.</a:t>
            </a:r>
          </a:p>
          <a:p>
            <a:r>
              <a:rPr lang="en-US" b="1" dirty="0"/>
              <a:t>Railroads were rebuilt, one of the main reasons Atlanta was chosen as the new capital.</a:t>
            </a:r>
          </a:p>
        </p:txBody>
      </p:sp>
    </p:spTree>
    <p:extLst>
      <p:ext uri="{BB962C8B-B14F-4D97-AF65-F5344CB8AC3E}">
        <p14:creationId xmlns:p14="http://schemas.microsoft.com/office/powerpoint/2010/main" val="9412397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Berlin Sans FB Demi" pitchFamily="34" charset="0"/>
              </a:rPr>
              <a:t>Georgia’s Economy During Reconstruction</a:t>
            </a:r>
          </a:p>
        </p:txBody>
      </p:sp>
      <p:sp>
        <p:nvSpPr>
          <p:cNvPr id="3" name="Content Placeholder 2"/>
          <p:cNvSpPr>
            <a:spLocks noGrp="1"/>
          </p:cNvSpPr>
          <p:nvPr>
            <p:ph idx="1"/>
          </p:nvPr>
        </p:nvSpPr>
        <p:spPr/>
        <p:txBody>
          <a:bodyPr>
            <a:normAutofit/>
          </a:bodyPr>
          <a:lstStyle/>
          <a:p>
            <a:r>
              <a:rPr lang="en-US" b="1" dirty="0"/>
              <a:t>There was a serious shortage of hard currency due to the worthless Confederate money.</a:t>
            </a:r>
          </a:p>
          <a:p>
            <a:r>
              <a:rPr lang="en-US" b="1" dirty="0"/>
              <a:t>Difficult to pay wages; difficult to find work that paid adequate wages.</a:t>
            </a:r>
          </a:p>
          <a:p>
            <a:r>
              <a:rPr lang="en-US" b="1" dirty="0"/>
              <a:t>This gave rise to the sharecropper and tenant farmer systems.</a:t>
            </a:r>
          </a:p>
        </p:txBody>
      </p:sp>
    </p:spTree>
    <p:extLst>
      <p:ext uri="{BB962C8B-B14F-4D97-AF65-F5344CB8AC3E}">
        <p14:creationId xmlns:p14="http://schemas.microsoft.com/office/powerpoint/2010/main" val="200589335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erlin Sans FB Demi" pitchFamily="34" charset="0"/>
              </a:rPr>
              <a:t>Trying to find a place to</a:t>
            </a:r>
            <a:br>
              <a:rPr lang="en-US" dirty="0">
                <a:latin typeface="Berlin Sans FB Demi" pitchFamily="34" charset="0"/>
              </a:rPr>
            </a:br>
            <a:r>
              <a:rPr lang="en-US" dirty="0">
                <a:latin typeface="Berlin Sans FB Demi" pitchFamily="34" charset="0"/>
              </a:rPr>
              <a:t> call home and a job to pay the bills</a:t>
            </a:r>
          </a:p>
        </p:txBody>
      </p:sp>
      <p:sp>
        <p:nvSpPr>
          <p:cNvPr id="3" name="Content Placeholder 2"/>
          <p:cNvSpPr>
            <a:spLocks noGrp="1"/>
          </p:cNvSpPr>
          <p:nvPr>
            <p:ph sz="half" idx="1"/>
          </p:nvPr>
        </p:nvSpPr>
        <p:spPr/>
        <p:txBody>
          <a:bodyPr>
            <a:normAutofit lnSpcReduction="10000"/>
          </a:bodyPr>
          <a:lstStyle/>
          <a:p>
            <a:r>
              <a:rPr lang="en-US" b="1" u="sng" dirty="0"/>
              <a:t>Sharecropping</a:t>
            </a:r>
          </a:p>
          <a:p>
            <a:pPr lvl="1"/>
            <a:r>
              <a:rPr lang="en-US" dirty="0"/>
              <a:t>Freedmen would work on plantations.</a:t>
            </a:r>
          </a:p>
          <a:p>
            <a:pPr lvl="1"/>
            <a:r>
              <a:rPr lang="en-US" dirty="0"/>
              <a:t>Landowner would provide a house, land, equipment, seed and other supplies.</a:t>
            </a:r>
          </a:p>
          <a:p>
            <a:pPr lvl="1"/>
            <a:r>
              <a:rPr lang="en-US" dirty="0"/>
              <a:t>Landowner would get a share of the crop as payment.</a:t>
            </a:r>
          </a:p>
          <a:p>
            <a:pPr lvl="1"/>
            <a:r>
              <a:rPr lang="en-US" dirty="0"/>
              <a:t>Made very little or no money.</a:t>
            </a:r>
          </a:p>
        </p:txBody>
      </p:sp>
      <p:sp>
        <p:nvSpPr>
          <p:cNvPr id="4" name="Content Placeholder 3"/>
          <p:cNvSpPr>
            <a:spLocks noGrp="1"/>
          </p:cNvSpPr>
          <p:nvPr>
            <p:ph sz="half" idx="2"/>
          </p:nvPr>
        </p:nvSpPr>
        <p:spPr/>
        <p:txBody>
          <a:bodyPr>
            <a:normAutofit lnSpcReduction="10000"/>
          </a:bodyPr>
          <a:lstStyle/>
          <a:p>
            <a:r>
              <a:rPr lang="en-US" b="1" u="sng" dirty="0"/>
              <a:t>Tenant Farming</a:t>
            </a:r>
          </a:p>
          <a:p>
            <a:pPr lvl="1"/>
            <a:r>
              <a:rPr lang="en-US" dirty="0"/>
              <a:t>Similar to sharecropping, but freedmen owned their own equipment, animal, seeds and other supplies.</a:t>
            </a:r>
          </a:p>
          <a:p>
            <a:pPr lvl="1"/>
            <a:r>
              <a:rPr lang="en-US" dirty="0"/>
              <a:t>Landowner would receive a set amount of cash as payment.</a:t>
            </a:r>
          </a:p>
          <a:p>
            <a:pPr lvl="1"/>
            <a:r>
              <a:rPr lang="en-US" dirty="0"/>
              <a:t>Made a small profit.</a:t>
            </a:r>
          </a:p>
        </p:txBody>
      </p:sp>
    </p:spTree>
    <p:extLst>
      <p:ext uri="{BB962C8B-B14F-4D97-AF65-F5344CB8AC3E}">
        <p14:creationId xmlns:p14="http://schemas.microsoft.com/office/powerpoint/2010/main" val="204574510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Berlin Sans FB Demi" pitchFamily="34" charset="0"/>
              </a:rPr>
              <a:t>Georgia’s Economy During Reconstruction</a:t>
            </a:r>
          </a:p>
        </p:txBody>
      </p:sp>
      <p:sp>
        <p:nvSpPr>
          <p:cNvPr id="3" name="Content Placeholder 2"/>
          <p:cNvSpPr>
            <a:spLocks noGrp="1"/>
          </p:cNvSpPr>
          <p:nvPr>
            <p:ph idx="1"/>
          </p:nvPr>
        </p:nvSpPr>
        <p:spPr/>
        <p:txBody>
          <a:bodyPr>
            <a:normAutofit/>
          </a:bodyPr>
          <a:lstStyle/>
          <a:p>
            <a:r>
              <a:rPr lang="en-US" b="1" dirty="0"/>
              <a:t>Both sharecroppers and tenant farmers were often forced to buy supplies from the landowner’s store, which made them even more indebted. This, in turn, made it even more difficult to ever get out of the system. </a:t>
            </a:r>
          </a:p>
        </p:txBody>
      </p:sp>
    </p:spTree>
    <p:extLst>
      <p:ext uri="{BB962C8B-B14F-4D97-AF65-F5344CB8AC3E}">
        <p14:creationId xmlns:p14="http://schemas.microsoft.com/office/powerpoint/2010/main" val="27302729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a:latin typeface="Berlin Sans FB Demi" pitchFamily="34" charset="0"/>
              </a:rPr>
              <a:t>“Our Beloved President is Dead!”</a:t>
            </a:r>
          </a:p>
        </p:txBody>
      </p:sp>
      <p:pic>
        <p:nvPicPr>
          <p:cNvPr id="6" name="Content Placeholder 5" descr="lincoln 2.jpg"/>
          <p:cNvPicPr>
            <a:picLocks noGrp="1" noChangeAspect="1"/>
          </p:cNvPicPr>
          <p:nvPr>
            <p:ph idx="1"/>
          </p:nvPr>
        </p:nvPicPr>
        <p:blipFill>
          <a:blip r:embed="rId2" cstate="print"/>
          <a:stretch>
            <a:fillRect/>
          </a:stretch>
        </p:blipFill>
        <p:spPr>
          <a:xfrm>
            <a:off x="990600" y="1219200"/>
            <a:ext cx="7239000" cy="5380990"/>
          </a:xfr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latin typeface="Berlin Sans FB Demi" pitchFamily="34" charset="0"/>
              </a:rPr>
              <a:t>A Change in Presidential Leadership</a:t>
            </a:r>
          </a:p>
        </p:txBody>
      </p:sp>
      <p:sp>
        <p:nvSpPr>
          <p:cNvPr id="4" name="Content Placeholder 3"/>
          <p:cNvSpPr>
            <a:spLocks noGrp="1"/>
          </p:cNvSpPr>
          <p:nvPr>
            <p:ph sz="half" idx="1"/>
          </p:nvPr>
        </p:nvSpPr>
        <p:spPr>
          <a:xfrm>
            <a:off x="457200" y="1600200"/>
            <a:ext cx="4343400" cy="4953000"/>
          </a:xfrm>
        </p:spPr>
        <p:txBody>
          <a:bodyPr>
            <a:normAutofit/>
          </a:bodyPr>
          <a:lstStyle/>
          <a:p>
            <a:pPr lvl="1">
              <a:buFont typeface="Wingdings" panose="05000000000000000000" pitchFamily="2" charset="2"/>
              <a:buChar char="§"/>
            </a:pPr>
            <a:r>
              <a:rPr lang="en-US" b="1" dirty="0">
                <a:latin typeface="+mj-lt"/>
              </a:rPr>
              <a:t>The South surrendered on April 9, 1865</a:t>
            </a:r>
          </a:p>
          <a:p>
            <a:pPr lvl="1">
              <a:buFont typeface="Wingdings" panose="05000000000000000000" pitchFamily="2" charset="2"/>
              <a:buChar char="§"/>
            </a:pPr>
            <a:r>
              <a:rPr lang="en-US" b="1" dirty="0">
                <a:latin typeface="+mj-lt"/>
              </a:rPr>
              <a:t>President Abraham Lincoln was assassinated just 8 days later on April 15</a:t>
            </a:r>
            <a:r>
              <a:rPr lang="en-US" b="1" baseline="30000" dirty="0">
                <a:latin typeface="+mj-lt"/>
              </a:rPr>
              <a:t>th</a:t>
            </a:r>
          </a:p>
          <a:p>
            <a:pPr lvl="1">
              <a:buFont typeface="Wingdings" panose="05000000000000000000" pitchFamily="2" charset="2"/>
              <a:buChar char="§"/>
            </a:pPr>
            <a:r>
              <a:rPr lang="en-US" b="1" baseline="30000" dirty="0">
                <a:latin typeface="+mj-lt"/>
              </a:rPr>
              <a:t> </a:t>
            </a:r>
            <a:r>
              <a:rPr lang="en-US" b="1" dirty="0"/>
              <a:t>President Andrew Johnson was sworn in as Lincoln’s successor</a:t>
            </a:r>
            <a:endParaRPr lang="en-US" b="1" baseline="30000" dirty="0"/>
          </a:p>
          <a:p>
            <a:pPr lvl="1">
              <a:buFont typeface="Wingdings" panose="05000000000000000000" pitchFamily="2" charset="2"/>
              <a:buChar char="§"/>
            </a:pPr>
            <a:endParaRPr lang="en-US" b="1" dirty="0">
              <a:latin typeface="+mj-lt"/>
            </a:endParaRPr>
          </a:p>
          <a:p>
            <a:pPr lvl="1">
              <a:buFont typeface="Wingdings" panose="05000000000000000000" pitchFamily="2" charset="2"/>
              <a:buChar char="§"/>
            </a:pPr>
            <a:endParaRPr lang="en-US" dirty="0"/>
          </a:p>
          <a:p>
            <a:pPr lvl="1"/>
            <a:endParaRPr lang="en-US" dirty="0"/>
          </a:p>
        </p:txBody>
      </p:sp>
      <p:pic>
        <p:nvPicPr>
          <p:cNvPr id="6" name="Content Placeholder 5" descr="lincoln 1.jpg"/>
          <p:cNvPicPr>
            <a:picLocks noGrp="1" noChangeAspect="1"/>
          </p:cNvPicPr>
          <p:nvPr>
            <p:ph sz="half" idx="2"/>
          </p:nvPr>
        </p:nvPicPr>
        <p:blipFill>
          <a:blip r:embed="rId2" cstate="print"/>
          <a:stretch>
            <a:fillRect/>
          </a:stretch>
        </p:blipFill>
        <p:spPr>
          <a:xfrm>
            <a:off x="5200038" y="1905000"/>
            <a:ext cx="3562962" cy="4754416"/>
          </a:xfrm>
        </p:spPr>
      </p:pic>
    </p:spTree>
    <p:extLst>
      <p:ext uri="{BB962C8B-B14F-4D97-AF65-F5344CB8AC3E}">
        <p14:creationId xmlns:p14="http://schemas.microsoft.com/office/powerpoint/2010/main" val="349568212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7000" r="-27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Demi" pitchFamily="34" charset="0"/>
              </a:rPr>
              <a:t>John Wilkes Booth</a:t>
            </a:r>
          </a:p>
        </p:txBody>
      </p:sp>
      <p:pic>
        <p:nvPicPr>
          <p:cNvPr id="5" name="Content Placeholder 4" descr="john wilkes booth 1.jpg"/>
          <p:cNvPicPr>
            <a:picLocks noGrp="1" noChangeAspect="1"/>
          </p:cNvPicPr>
          <p:nvPr>
            <p:ph sz="half" idx="1"/>
          </p:nvPr>
        </p:nvPicPr>
        <p:blipFill>
          <a:blip r:embed="rId2" cstate="print"/>
          <a:stretch>
            <a:fillRect/>
          </a:stretch>
        </p:blipFill>
        <p:spPr>
          <a:xfrm>
            <a:off x="533400" y="1524000"/>
            <a:ext cx="3559440" cy="4544219"/>
          </a:xfrm>
        </p:spPr>
      </p:pic>
      <p:sp>
        <p:nvSpPr>
          <p:cNvPr id="4" name="Content Placeholder 3"/>
          <p:cNvSpPr>
            <a:spLocks noGrp="1"/>
          </p:cNvSpPr>
          <p:nvPr>
            <p:ph sz="half" idx="2"/>
          </p:nvPr>
        </p:nvSpPr>
        <p:spPr/>
        <p:txBody>
          <a:bodyPr>
            <a:normAutofit/>
          </a:bodyPr>
          <a:lstStyle/>
          <a:p>
            <a:r>
              <a:rPr lang="en-US" sz="3600" dirty="0"/>
              <a:t>He assassinated President Lincoln in April, 1865 at the Ford Theatre.</a:t>
            </a:r>
          </a:p>
          <a:p>
            <a:r>
              <a:rPr lang="en-US" sz="3600" dirty="0"/>
              <a:t>He was an actor.</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8083-74E8-495E-8F3F-8DCBF2C404EA}"/>
              </a:ext>
            </a:extLst>
          </p:cNvPr>
          <p:cNvSpPr>
            <a:spLocks noGrp="1"/>
          </p:cNvSpPr>
          <p:nvPr>
            <p:ph type="title"/>
          </p:nvPr>
        </p:nvSpPr>
        <p:spPr/>
        <p:txBody>
          <a:bodyPr>
            <a:normAutofit fontScale="90000"/>
          </a:bodyPr>
          <a:lstStyle/>
          <a:p>
            <a:r>
              <a:rPr lang="en-US" dirty="0">
                <a:latin typeface="Berlin Sans FB Demi" pitchFamily="34" charset="0"/>
              </a:rPr>
              <a:t>Andrew Johnson becomes President</a:t>
            </a:r>
            <a:br>
              <a:rPr lang="en-US" dirty="0">
                <a:latin typeface="Berlin Sans FB Demi" pitchFamily="34" charset="0"/>
              </a:rPr>
            </a:br>
            <a:r>
              <a:rPr lang="en-US" dirty="0">
                <a:latin typeface="Berlin Sans FB Demi" pitchFamily="34" charset="0"/>
              </a:rPr>
              <a:t>after Lincoln’s Assassination</a:t>
            </a:r>
            <a:endParaRPr lang="en-US" dirty="0"/>
          </a:p>
        </p:txBody>
      </p:sp>
      <p:pic>
        <p:nvPicPr>
          <p:cNvPr id="6" name="Content Placeholder 9" descr="andrew johnson.jpg">
            <a:extLst>
              <a:ext uri="{FF2B5EF4-FFF2-40B4-BE49-F238E27FC236}">
                <a16:creationId xmlns:a16="http://schemas.microsoft.com/office/drawing/2014/main" id="{5CFA5DC7-7E78-4356-A369-C4D679052375}"/>
              </a:ext>
            </a:extLst>
          </p:cNvPr>
          <p:cNvPicPr>
            <a:picLocks noGrp="1" noChangeAspect="1"/>
          </p:cNvPicPr>
          <p:nvPr>
            <p:ph idx="1"/>
          </p:nvPr>
        </p:nvPicPr>
        <p:blipFill>
          <a:blip r:embed="rId2" cstate="print"/>
          <a:stretch>
            <a:fillRect/>
          </a:stretch>
        </p:blipFill>
        <p:spPr>
          <a:xfrm>
            <a:off x="2743200" y="1905000"/>
            <a:ext cx="3657600" cy="4381693"/>
          </a:xfrm>
        </p:spPr>
      </p:pic>
    </p:spTree>
    <p:extLst>
      <p:ext uri="{BB962C8B-B14F-4D97-AF65-F5344CB8AC3E}">
        <p14:creationId xmlns:p14="http://schemas.microsoft.com/office/powerpoint/2010/main" val="34341411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lack modes 2.jpg"/>
          <p:cNvPicPr>
            <a:picLocks noGrp="1" noChangeAspect="1"/>
          </p:cNvPicPr>
          <p:nvPr>
            <p:ph idx="1"/>
          </p:nvPr>
        </p:nvPicPr>
        <p:blipFill>
          <a:blip r:embed="rId2" cstate="print"/>
          <a:stretch>
            <a:fillRect/>
          </a:stretch>
        </p:blipFill>
        <p:spPr>
          <a:xfrm>
            <a:off x="2133600" y="1"/>
            <a:ext cx="4572001" cy="6858000"/>
          </a:xfr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Berlin Sans FB Demi" pitchFamily="34" charset="0"/>
              </a:rPr>
              <a:t>Rev. Henry Turner McNeal</a:t>
            </a:r>
          </a:p>
        </p:txBody>
      </p:sp>
      <p:sp>
        <p:nvSpPr>
          <p:cNvPr id="5" name="Content Placeholder 4"/>
          <p:cNvSpPr>
            <a:spLocks noGrp="1"/>
          </p:cNvSpPr>
          <p:nvPr>
            <p:ph sz="half" idx="1"/>
          </p:nvPr>
        </p:nvSpPr>
        <p:spPr>
          <a:xfrm>
            <a:off x="228600" y="1600200"/>
            <a:ext cx="4267200" cy="4953000"/>
          </a:xfrm>
        </p:spPr>
        <p:txBody>
          <a:bodyPr>
            <a:normAutofit fontScale="92500" lnSpcReduction="10000"/>
          </a:bodyPr>
          <a:lstStyle/>
          <a:p>
            <a:r>
              <a:rPr lang="en-US" sz="3600" dirty="0"/>
              <a:t>One of the 1</a:t>
            </a:r>
            <a:r>
              <a:rPr lang="en-US" sz="3600" baseline="30000" dirty="0"/>
              <a:t>st</a:t>
            </a:r>
            <a:r>
              <a:rPr lang="en-US" sz="3600" dirty="0"/>
              <a:t> African- American men elected to the Georgia General Assembly.</a:t>
            </a:r>
          </a:p>
          <a:p>
            <a:r>
              <a:rPr lang="en-US" sz="3600" dirty="0"/>
              <a:t>Across the south blacks were elected to their state legislatures and the U.S. Congress.</a:t>
            </a:r>
          </a:p>
        </p:txBody>
      </p:sp>
      <p:pic>
        <p:nvPicPr>
          <p:cNvPr id="7" name="Content Placeholder 6" descr="rev henry turner mcneal.jpg"/>
          <p:cNvPicPr>
            <a:picLocks noGrp="1" noChangeAspect="1"/>
          </p:cNvPicPr>
          <p:nvPr>
            <p:ph sz="half" idx="2"/>
          </p:nvPr>
        </p:nvPicPr>
        <p:blipFill>
          <a:blip r:embed="rId2" cstate="print"/>
          <a:stretch>
            <a:fillRect/>
          </a:stretch>
        </p:blipFill>
        <p:spPr>
          <a:xfrm>
            <a:off x="4800600" y="1447800"/>
            <a:ext cx="3904145" cy="5049361"/>
          </a:xfr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latin typeface="Berlin Sans FB Demi" pitchFamily="34" charset="0"/>
              </a:rPr>
              <a:t>Ku Klux Klan</a:t>
            </a:r>
          </a:p>
        </p:txBody>
      </p:sp>
      <p:sp>
        <p:nvSpPr>
          <p:cNvPr id="3" name="Content Placeholder 2"/>
          <p:cNvSpPr>
            <a:spLocks noGrp="1"/>
          </p:cNvSpPr>
          <p:nvPr>
            <p:ph idx="1"/>
          </p:nvPr>
        </p:nvSpPr>
        <p:spPr/>
        <p:txBody>
          <a:bodyPr>
            <a:noAutofit/>
          </a:bodyPr>
          <a:lstStyle/>
          <a:p>
            <a:r>
              <a:rPr lang="en-US" sz="4000" b="1" dirty="0"/>
              <a:t>Organization that fostered violence and intimidation to prevent freed blacks from voting or running for office.</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D7DC-345D-4EF4-AB2B-411A0337D36F}"/>
              </a:ext>
            </a:extLst>
          </p:cNvPr>
          <p:cNvSpPr>
            <a:spLocks noGrp="1"/>
          </p:cNvSpPr>
          <p:nvPr>
            <p:ph type="title"/>
          </p:nvPr>
        </p:nvSpPr>
        <p:spPr>
          <a:xfrm>
            <a:off x="457200" y="274638"/>
            <a:ext cx="8229600" cy="639762"/>
          </a:xfrm>
        </p:spPr>
        <p:txBody>
          <a:bodyPr>
            <a:noAutofit/>
          </a:bodyPr>
          <a:lstStyle/>
          <a:p>
            <a:r>
              <a:rPr lang="en-US" sz="2800" b="1" dirty="0"/>
              <a:t>First Reconstruction Plan</a:t>
            </a:r>
          </a:p>
        </p:txBody>
      </p:sp>
      <p:sp>
        <p:nvSpPr>
          <p:cNvPr id="3" name="Text Placeholder 2">
            <a:extLst>
              <a:ext uri="{FF2B5EF4-FFF2-40B4-BE49-F238E27FC236}">
                <a16:creationId xmlns:a16="http://schemas.microsoft.com/office/drawing/2014/main" id="{0CB80ED2-3C79-4CF4-858D-0BB87DF648AD}"/>
              </a:ext>
            </a:extLst>
          </p:cNvPr>
          <p:cNvSpPr>
            <a:spLocks noGrp="1"/>
          </p:cNvSpPr>
          <p:nvPr>
            <p:ph type="body" idx="1"/>
          </p:nvPr>
        </p:nvSpPr>
        <p:spPr>
          <a:xfrm>
            <a:off x="457200" y="1066800"/>
            <a:ext cx="4040188" cy="468313"/>
          </a:xfrm>
        </p:spPr>
        <p:txBody>
          <a:bodyPr/>
          <a:lstStyle/>
          <a:p>
            <a:r>
              <a:rPr lang="en-US" dirty="0"/>
              <a:t> </a:t>
            </a:r>
            <a:r>
              <a:rPr lang="en-US" u="sng" dirty="0"/>
              <a:t>Presidential Reconstruction</a:t>
            </a:r>
          </a:p>
        </p:txBody>
      </p:sp>
      <p:sp>
        <p:nvSpPr>
          <p:cNvPr id="4" name="Content Placeholder 3">
            <a:extLst>
              <a:ext uri="{FF2B5EF4-FFF2-40B4-BE49-F238E27FC236}">
                <a16:creationId xmlns:a16="http://schemas.microsoft.com/office/drawing/2014/main" id="{BBAD5835-48C5-4F8C-B277-616B10205AD2}"/>
              </a:ext>
            </a:extLst>
          </p:cNvPr>
          <p:cNvSpPr>
            <a:spLocks noGrp="1"/>
          </p:cNvSpPr>
          <p:nvPr>
            <p:ph sz="half" idx="2"/>
          </p:nvPr>
        </p:nvSpPr>
        <p:spPr>
          <a:xfrm>
            <a:off x="457200" y="1687513"/>
            <a:ext cx="4040188" cy="4438650"/>
          </a:xfrm>
        </p:spPr>
        <p:txBody>
          <a:bodyPr/>
          <a:lstStyle/>
          <a:p>
            <a:r>
              <a:rPr lang="en-US" b="1" dirty="0"/>
              <a:t>President Johnson’s plan, like that of Lincoln, allowed the South readmission to the Union if 10% of the population swore an oath of allegiance to the U.S.</a:t>
            </a:r>
          </a:p>
          <a:p>
            <a:endParaRPr lang="en-US" b="1" dirty="0"/>
          </a:p>
          <a:p>
            <a:r>
              <a:rPr lang="en-US" b="1" dirty="0"/>
              <a:t>They were also required to ratify the 13</a:t>
            </a:r>
            <a:r>
              <a:rPr lang="en-US" b="1" baseline="30000" dirty="0"/>
              <a:t>th</a:t>
            </a:r>
            <a:r>
              <a:rPr lang="en-US" b="1" dirty="0"/>
              <a:t> Amendment, which ended slavery.</a:t>
            </a:r>
          </a:p>
        </p:txBody>
      </p:sp>
      <p:sp>
        <p:nvSpPr>
          <p:cNvPr id="5" name="Text Placeholder 4">
            <a:extLst>
              <a:ext uri="{FF2B5EF4-FFF2-40B4-BE49-F238E27FC236}">
                <a16:creationId xmlns:a16="http://schemas.microsoft.com/office/drawing/2014/main" id="{7F3B6C55-ADB8-43FC-8F4B-4E7CCA9EDEA1}"/>
              </a:ext>
            </a:extLst>
          </p:cNvPr>
          <p:cNvSpPr>
            <a:spLocks noGrp="1"/>
          </p:cNvSpPr>
          <p:nvPr>
            <p:ph type="body" sz="quarter" idx="3"/>
          </p:nvPr>
        </p:nvSpPr>
        <p:spPr>
          <a:xfrm>
            <a:off x="4645025" y="1066800"/>
            <a:ext cx="4041775" cy="468313"/>
          </a:xfrm>
        </p:spPr>
        <p:txBody>
          <a:bodyPr/>
          <a:lstStyle/>
          <a:p>
            <a:r>
              <a:rPr lang="en-US" u="sng" dirty="0"/>
              <a:t>Georgia’s Response</a:t>
            </a:r>
          </a:p>
        </p:txBody>
      </p:sp>
      <p:sp>
        <p:nvSpPr>
          <p:cNvPr id="6" name="Content Placeholder 5">
            <a:extLst>
              <a:ext uri="{FF2B5EF4-FFF2-40B4-BE49-F238E27FC236}">
                <a16:creationId xmlns:a16="http://schemas.microsoft.com/office/drawing/2014/main" id="{A4271B44-F144-4B98-8B37-556F698540FD}"/>
              </a:ext>
            </a:extLst>
          </p:cNvPr>
          <p:cNvSpPr>
            <a:spLocks noGrp="1"/>
          </p:cNvSpPr>
          <p:nvPr>
            <p:ph sz="quarter" idx="4"/>
          </p:nvPr>
        </p:nvSpPr>
        <p:spPr>
          <a:xfrm>
            <a:off x="4645025" y="1687513"/>
            <a:ext cx="4041775" cy="4438650"/>
          </a:xfrm>
        </p:spPr>
        <p:txBody>
          <a:bodyPr/>
          <a:lstStyle/>
          <a:p>
            <a:r>
              <a:rPr lang="en-US" sz="2200" b="1" dirty="0"/>
              <a:t>Under a new State Constitution, the Ordinance of Secession was repealed and the 13</a:t>
            </a:r>
            <a:r>
              <a:rPr lang="en-US" sz="2200" b="1" baseline="30000" dirty="0"/>
              <a:t>th</a:t>
            </a:r>
            <a:r>
              <a:rPr lang="en-US" sz="2200" b="1" dirty="0"/>
              <a:t> Amendment was passed.</a:t>
            </a:r>
          </a:p>
          <a:p>
            <a:r>
              <a:rPr lang="en-US" sz="2200" b="1" dirty="0"/>
              <a:t>However, there was also an amendment banning interracial marriage.</a:t>
            </a:r>
          </a:p>
          <a:p>
            <a:r>
              <a:rPr lang="en-US" sz="2200" b="1" dirty="0"/>
              <a:t>Georgia readmitted to the Union anyway because it passed the 13</a:t>
            </a:r>
            <a:r>
              <a:rPr lang="en-US" sz="2200" b="1" baseline="30000" dirty="0"/>
              <a:t>th</a:t>
            </a:r>
            <a:r>
              <a:rPr lang="en-US" sz="2200" b="1" dirty="0"/>
              <a:t> amendment.</a:t>
            </a:r>
          </a:p>
          <a:p>
            <a:endParaRPr lang="en-US" dirty="0"/>
          </a:p>
        </p:txBody>
      </p:sp>
    </p:spTree>
    <p:extLst>
      <p:ext uri="{BB962C8B-B14F-4D97-AF65-F5344CB8AC3E}">
        <p14:creationId xmlns:p14="http://schemas.microsoft.com/office/powerpoint/2010/main" val="384868237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descr="kkk 3.jpg"/>
          <p:cNvPicPr>
            <a:picLocks noGrp="1" noChangeAspect="1"/>
          </p:cNvPicPr>
          <p:nvPr>
            <p:ph idx="1"/>
          </p:nvPr>
        </p:nvPicPr>
        <p:blipFill>
          <a:blip r:embed="rId2" cstate="print"/>
          <a:stretch>
            <a:fillRect/>
          </a:stretch>
        </p:blipFill>
        <p:spPr>
          <a:xfrm>
            <a:off x="1752600" y="-13698"/>
            <a:ext cx="5221409" cy="6871698"/>
          </a:xfr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kkk 4.bmp"/>
          <p:cNvPicPr>
            <a:picLocks noGrp="1" noChangeAspect="1"/>
          </p:cNvPicPr>
          <p:nvPr>
            <p:ph idx="1"/>
          </p:nvPr>
        </p:nvPicPr>
        <p:blipFill>
          <a:blip r:embed="rId3" cstate="print"/>
          <a:stretch>
            <a:fillRect/>
          </a:stretch>
        </p:blipFill>
        <p:spPr>
          <a:xfrm>
            <a:off x="1590675" y="1"/>
            <a:ext cx="5572125" cy="6858000"/>
          </a:xfrm>
        </p:spPr>
      </p:pic>
      <p:pic>
        <p:nvPicPr>
          <p:cNvPr id="5" name="michael jackson - human nature.mp3">
            <a:hlinkClick r:id="" action="ppaction://media"/>
          </p:cNvPr>
          <p:cNvPicPr>
            <a:picLocks noRot="1" noChangeAspect="1"/>
          </p:cNvPicPr>
          <p:nvPr>
            <a:audioFile r:link="rId1"/>
          </p:nvPr>
        </p:nvPicPr>
        <p:blipFill>
          <a:blip r:embed="rId4" cstate="print"/>
          <a:stretch>
            <a:fillRect/>
          </a:stretch>
        </p:blipFill>
        <p:spPr>
          <a:xfrm>
            <a:off x="8305800" y="6172200"/>
            <a:ext cx="304800" cy="304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9000" r="-9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4000" b="-24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0" b="-30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4th amend.jpg"/>
          <p:cNvPicPr>
            <a:picLocks noGrp="1" noChangeAspect="1"/>
          </p:cNvPicPr>
          <p:nvPr>
            <p:ph idx="1"/>
          </p:nvPr>
        </p:nvPicPr>
        <p:blipFill>
          <a:blip r:embed="rId2" cstate="print"/>
          <a:stretch>
            <a:fillRect/>
          </a:stretch>
        </p:blipFill>
        <p:spPr>
          <a:xfrm>
            <a:off x="2362200" y="0"/>
            <a:ext cx="4207362" cy="6858000"/>
          </a:xfr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FD656-3054-4386-9F10-2DF0C719CC86}"/>
              </a:ext>
            </a:extLst>
          </p:cNvPr>
          <p:cNvSpPr>
            <a:spLocks noGrp="1"/>
          </p:cNvSpPr>
          <p:nvPr>
            <p:ph type="title"/>
          </p:nvPr>
        </p:nvSpPr>
        <p:spPr>
          <a:xfrm>
            <a:off x="457200" y="274638"/>
            <a:ext cx="8229600" cy="334962"/>
          </a:xfrm>
        </p:spPr>
        <p:txBody>
          <a:bodyPr>
            <a:normAutofit fontScale="90000"/>
          </a:bodyPr>
          <a:lstStyle/>
          <a:p>
            <a:r>
              <a:rPr lang="en-US" sz="2800" b="1" u="sng" dirty="0"/>
              <a:t>Problems Under the Presidential Reconstruction Plan</a:t>
            </a:r>
          </a:p>
        </p:txBody>
      </p:sp>
      <p:sp>
        <p:nvSpPr>
          <p:cNvPr id="3" name="Content Placeholder 2">
            <a:extLst>
              <a:ext uri="{FF2B5EF4-FFF2-40B4-BE49-F238E27FC236}">
                <a16:creationId xmlns:a16="http://schemas.microsoft.com/office/drawing/2014/main" id="{63E70E3A-27AF-4B55-A528-2B335671D6A6}"/>
              </a:ext>
            </a:extLst>
          </p:cNvPr>
          <p:cNvSpPr>
            <a:spLocks noGrp="1"/>
          </p:cNvSpPr>
          <p:nvPr>
            <p:ph idx="1"/>
          </p:nvPr>
        </p:nvSpPr>
        <p:spPr>
          <a:xfrm>
            <a:off x="457200" y="685800"/>
            <a:ext cx="8229600" cy="5440363"/>
          </a:xfrm>
        </p:spPr>
        <p:txBody>
          <a:bodyPr>
            <a:normAutofit/>
          </a:bodyPr>
          <a:lstStyle/>
          <a:p>
            <a:r>
              <a:rPr lang="en-US" sz="2400" b="1" dirty="0"/>
              <a:t>Several former Confederate leaders (such as CSA Vice President Alexander Stephens) were elected back into state and national governments.</a:t>
            </a:r>
          </a:p>
          <a:p>
            <a:r>
              <a:rPr lang="en-US" sz="2400" b="1" dirty="0"/>
              <a:t>Northern senators favored harsher punishments for the south and did NOT like the election of these former CSA leaders.</a:t>
            </a:r>
          </a:p>
          <a:p>
            <a:r>
              <a:rPr lang="en-US" sz="2400" b="1" dirty="0"/>
              <a:t>Started impeachment proceedings against President Johnson for abuse of power.</a:t>
            </a:r>
          </a:p>
          <a:p>
            <a:r>
              <a:rPr lang="en-US" sz="2400" b="1" dirty="0"/>
              <a:t>Many Northern leaders didn’t like treatment of freedmen under laws known as Black Codes.</a:t>
            </a:r>
          </a:p>
        </p:txBody>
      </p:sp>
    </p:spTree>
    <p:extLst>
      <p:ext uri="{BB962C8B-B14F-4D97-AF65-F5344CB8AC3E}">
        <p14:creationId xmlns:p14="http://schemas.microsoft.com/office/powerpoint/2010/main" val="300876663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49C4E-CA89-4E04-8629-FFDDAC34FABF}"/>
              </a:ext>
            </a:extLst>
          </p:cNvPr>
          <p:cNvSpPr>
            <a:spLocks noGrp="1"/>
          </p:cNvSpPr>
          <p:nvPr>
            <p:ph type="title"/>
          </p:nvPr>
        </p:nvSpPr>
        <p:spPr/>
        <p:txBody>
          <a:bodyPr/>
          <a:lstStyle/>
          <a:p>
            <a:r>
              <a:rPr lang="en-US" dirty="0"/>
              <a:t>Scalawags and Carpetbaggers</a:t>
            </a:r>
          </a:p>
        </p:txBody>
      </p:sp>
      <p:sp>
        <p:nvSpPr>
          <p:cNvPr id="3" name="Text Placeholder 2">
            <a:extLst>
              <a:ext uri="{FF2B5EF4-FFF2-40B4-BE49-F238E27FC236}">
                <a16:creationId xmlns:a16="http://schemas.microsoft.com/office/drawing/2014/main" id="{99DC2AC9-ADD3-4829-87D1-829538AEBD39}"/>
              </a:ext>
            </a:extLst>
          </p:cNvPr>
          <p:cNvSpPr>
            <a:spLocks noGrp="1"/>
          </p:cNvSpPr>
          <p:nvPr>
            <p:ph type="body" idx="1"/>
          </p:nvPr>
        </p:nvSpPr>
        <p:spPr/>
        <p:txBody>
          <a:bodyPr/>
          <a:lstStyle/>
          <a:p>
            <a:pPr algn="ctr"/>
            <a:r>
              <a:rPr lang="en-US" dirty="0"/>
              <a:t>SCALAWAGS</a:t>
            </a:r>
          </a:p>
        </p:txBody>
      </p:sp>
      <p:sp>
        <p:nvSpPr>
          <p:cNvPr id="4" name="Content Placeholder 3">
            <a:extLst>
              <a:ext uri="{FF2B5EF4-FFF2-40B4-BE49-F238E27FC236}">
                <a16:creationId xmlns:a16="http://schemas.microsoft.com/office/drawing/2014/main" id="{11FACB3D-EDF7-4479-B7C9-2F184001E8EB}"/>
              </a:ext>
            </a:extLst>
          </p:cNvPr>
          <p:cNvSpPr>
            <a:spLocks noGrp="1"/>
          </p:cNvSpPr>
          <p:nvPr>
            <p:ph sz="half" idx="2"/>
          </p:nvPr>
        </p:nvSpPr>
        <p:spPr/>
        <p:txBody>
          <a:bodyPr/>
          <a:lstStyle/>
          <a:p>
            <a:r>
              <a:rPr lang="en-US" dirty="0"/>
              <a:t>A term used to describe southerners who supported the Republicans.</a:t>
            </a:r>
          </a:p>
          <a:p>
            <a:r>
              <a:rPr lang="en-US" dirty="0"/>
              <a:t>It means “scoundrel” or “worthless rascal.”</a:t>
            </a:r>
          </a:p>
          <a:p>
            <a:endParaRPr lang="en-US" dirty="0"/>
          </a:p>
        </p:txBody>
      </p:sp>
      <p:sp>
        <p:nvSpPr>
          <p:cNvPr id="5" name="Text Placeholder 4">
            <a:extLst>
              <a:ext uri="{FF2B5EF4-FFF2-40B4-BE49-F238E27FC236}">
                <a16:creationId xmlns:a16="http://schemas.microsoft.com/office/drawing/2014/main" id="{6F6CDA56-F109-4E23-8526-0F3CAAB27B3C}"/>
              </a:ext>
            </a:extLst>
          </p:cNvPr>
          <p:cNvSpPr>
            <a:spLocks noGrp="1"/>
          </p:cNvSpPr>
          <p:nvPr>
            <p:ph type="body" sz="quarter" idx="3"/>
          </p:nvPr>
        </p:nvSpPr>
        <p:spPr/>
        <p:txBody>
          <a:bodyPr/>
          <a:lstStyle/>
          <a:p>
            <a:pPr algn="ctr"/>
            <a:r>
              <a:rPr lang="en-US" dirty="0"/>
              <a:t>CARPETBAGGERS</a:t>
            </a:r>
          </a:p>
        </p:txBody>
      </p:sp>
      <p:sp>
        <p:nvSpPr>
          <p:cNvPr id="6" name="Content Placeholder 5">
            <a:extLst>
              <a:ext uri="{FF2B5EF4-FFF2-40B4-BE49-F238E27FC236}">
                <a16:creationId xmlns:a16="http://schemas.microsoft.com/office/drawing/2014/main" id="{CA343DE3-DF26-4701-8693-B1487A17C439}"/>
              </a:ext>
            </a:extLst>
          </p:cNvPr>
          <p:cNvSpPr>
            <a:spLocks noGrp="1"/>
          </p:cNvSpPr>
          <p:nvPr>
            <p:ph sz="quarter" idx="4"/>
          </p:nvPr>
        </p:nvSpPr>
        <p:spPr/>
        <p:txBody>
          <a:bodyPr/>
          <a:lstStyle/>
          <a:p>
            <a:r>
              <a:rPr lang="en-US" dirty="0"/>
              <a:t>Northerners that moved to the south after the Civil War.</a:t>
            </a:r>
          </a:p>
          <a:p>
            <a:r>
              <a:rPr lang="en-US" dirty="0"/>
              <a:t>They were called carpet baggers because southerners said that when they came they brought all of their belongings in a “carpet bag.”</a:t>
            </a:r>
          </a:p>
          <a:p>
            <a:endParaRPr lang="en-US" dirty="0"/>
          </a:p>
        </p:txBody>
      </p:sp>
    </p:spTree>
    <p:extLst>
      <p:ext uri="{BB962C8B-B14F-4D97-AF65-F5344CB8AC3E}">
        <p14:creationId xmlns:p14="http://schemas.microsoft.com/office/powerpoint/2010/main" val="357995605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rpet baggers.jpg"/>
          <p:cNvPicPr>
            <a:picLocks noGrp="1" noChangeAspect="1"/>
          </p:cNvPicPr>
          <p:nvPr>
            <p:ph idx="1"/>
          </p:nvPr>
        </p:nvPicPr>
        <p:blipFill>
          <a:blip r:embed="rId2" cstate="print"/>
          <a:stretch>
            <a:fillRect/>
          </a:stretch>
        </p:blipFill>
        <p:spPr>
          <a:xfrm>
            <a:off x="1828800" y="0"/>
            <a:ext cx="6010835" cy="6858000"/>
          </a:xfr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arpet bagger 2.jpg"/>
          <p:cNvPicPr>
            <a:picLocks noGrp="1" noChangeAspect="1"/>
          </p:cNvPicPr>
          <p:nvPr>
            <p:ph idx="1"/>
          </p:nvPr>
        </p:nvPicPr>
        <p:blipFill>
          <a:blip r:embed="rId2" cstate="print"/>
          <a:stretch>
            <a:fillRect/>
          </a:stretch>
        </p:blipFill>
        <p:spPr>
          <a:xfrm>
            <a:off x="1295400" y="228600"/>
            <a:ext cx="6739889" cy="6629400"/>
          </a:xfr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Berlin Sans FB Demi" pitchFamily="34" charset="0"/>
              </a:rPr>
              <a:t>Home in the Union</a:t>
            </a:r>
          </a:p>
        </p:txBody>
      </p:sp>
      <p:sp>
        <p:nvSpPr>
          <p:cNvPr id="9" name="Content Placeholder 8"/>
          <p:cNvSpPr>
            <a:spLocks noGrp="1"/>
          </p:cNvSpPr>
          <p:nvPr>
            <p:ph sz="half" idx="2"/>
          </p:nvPr>
        </p:nvSpPr>
        <p:spPr/>
        <p:txBody>
          <a:bodyPr>
            <a:normAutofit/>
          </a:bodyPr>
          <a:lstStyle/>
          <a:p>
            <a:r>
              <a:rPr lang="en-US" sz="4000" dirty="0"/>
              <a:t>Georgia was admitted back to the Union as a state in July 1870.</a:t>
            </a:r>
          </a:p>
        </p:txBody>
      </p:sp>
      <p:pic>
        <p:nvPicPr>
          <p:cNvPr id="1028" name="Picture 4" descr="C:\Documents and Settings\kwest\Local Settings\Temporary Internet Files\Content.IE5\W5BEB9OR\MCMP00160_0000[1].wmf"/>
          <p:cNvPicPr>
            <a:picLocks noGrp="1" noChangeAspect="1" noChangeArrowheads="1"/>
          </p:cNvPicPr>
          <p:nvPr>
            <p:ph sz="half" idx="1"/>
          </p:nvPr>
        </p:nvPicPr>
        <p:blipFill>
          <a:blip r:embed="rId2" cstate="print"/>
          <a:srcRect/>
          <a:stretch>
            <a:fillRect/>
          </a:stretch>
        </p:blipFill>
        <p:spPr bwMode="auto">
          <a:xfrm>
            <a:off x="381000" y="1905000"/>
            <a:ext cx="4345151" cy="384507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Demi" pitchFamily="34" charset="0"/>
              </a:rPr>
              <a:t>Isn’t it interesting  . . .</a:t>
            </a:r>
          </a:p>
        </p:txBody>
      </p:sp>
      <p:sp>
        <p:nvSpPr>
          <p:cNvPr id="3" name="Content Placeholder 2"/>
          <p:cNvSpPr>
            <a:spLocks noGrp="1"/>
          </p:cNvSpPr>
          <p:nvPr>
            <p:ph idx="1"/>
          </p:nvPr>
        </p:nvSpPr>
        <p:spPr/>
        <p:txBody>
          <a:bodyPr>
            <a:normAutofit/>
          </a:bodyPr>
          <a:lstStyle/>
          <a:p>
            <a:r>
              <a:rPr lang="en-US" sz="4000" dirty="0"/>
              <a:t>how the United States is still organized based upon changes made to the country during the Civil War and Reconstruction?</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50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ivilwarbanner.jpg"/>
          <p:cNvPicPr>
            <a:picLocks noGrp="1" noChangeAspect="1"/>
          </p:cNvPicPr>
          <p:nvPr>
            <p:ph idx="1"/>
          </p:nvPr>
        </p:nvPicPr>
        <p:blipFill>
          <a:blip r:embed="rId2" cstate="print"/>
          <a:stretch>
            <a:fillRect/>
          </a:stretch>
        </p:blipFill>
        <p:spPr>
          <a:xfrm>
            <a:off x="228600" y="381000"/>
            <a:ext cx="9145736" cy="6051199"/>
          </a:xfr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A6EA1-A6B4-4135-B892-2F22880A4D48}"/>
              </a:ext>
            </a:extLst>
          </p:cNvPr>
          <p:cNvSpPr>
            <a:spLocks noGrp="1"/>
          </p:cNvSpPr>
          <p:nvPr>
            <p:ph type="ctrTitle"/>
          </p:nvPr>
        </p:nvSpPr>
        <p:spPr/>
        <p:txBody>
          <a:bodyPr/>
          <a:lstStyle/>
          <a:p>
            <a:r>
              <a:rPr lang="en-US" dirty="0"/>
              <a:t>“HUMAN NATURE”</a:t>
            </a:r>
          </a:p>
        </p:txBody>
      </p:sp>
      <p:sp>
        <p:nvSpPr>
          <p:cNvPr id="3" name="Subtitle 2">
            <a:extLst>
              <a:ext uri="{FF2B5EF4-FFF2-40B4-BE49-F238E27FC236}">
                <a16:creationId xmlns:a16="http://schemas.microsoft.com/office/drawing/2014/main" id="{09366FE6-9BCE-4381-92E6-19DF7A25972A}"/>
              </a:ext>
            </a:extLst>
          </p:cNvPr>
          <p:cNvSpPr>
            <a:spLocks noGrp="1"/>
          </p:cNvSpPr>
          <p:nvPr>
            <p:ph type="subTitle" idx="1"/>
          </p:nvPr>
        </p:nvSpPr>
        <p:spPr/>
        <p:txBody>
          <a:bodyPr>
            <a:normAutofit/>
          </a:bodyPr>
          <a:lstStyle/>
          <a:p>
            <a:r>
              <a:rPr lang="en-US" dirty="0"/>
              <a:t>Michael Jackson</a:t>
            </a:r>
          </a:p>
        </p:txBody>
      </p:sp>
    </p:spTree>
    <p:extLst>
      <p:ext uri="{BB962C8B-B14F-4D97-AF65-F5344CB8AC3E}">
        <p14:creationId xmlns:p14="http://schemas.microsoft.com/office/powerpoint/2010/main" val="1294464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Berlin Sans FB Demi" pitchFamily="34" charset="0"/>
              </a:rPr>
              <a:t>Black Codes</a:t>
            </a:r>
          </a:p>
        </p:txBody>
      </p:sp>
      <p:sp>
        <p:nvSpPr>
          <p:cNvPr id="5" name="Content Placeholder 4"/>
          <p:cNvSpPr>
            <a:spLocks noGrp="1"/>
          </p:cNvSpPr>
          <p:nvPr>
            <p:ph idx="1"/>
          </p:nvPr>
        </p:nvSpPr>
        <p:spPr/>
        <p:txBody>
          <a:bodyPr>
            <a:normAutofit/>
          </a:bodyPr>
          <a:lstStyle/>
          <a:p>
            <a:r>
              <a:rPr lang="en-US" b="1" dirty="0"/>
              <a:t>Laws passed to restrict the new rights and freedoms of the freedmen.</a:t>
            </a:r>
          </a:p>
          <a:p>
            <a:r>
              <a:rPr lang="en-US" b="1" dirty="0"/>
              <a:t>Blacks were not allowed to vote, testify against whites in court, and could not serve as jurors</a:t>
            </a:r>
          </a:p>
        </p:txBody>
      </p:sp>
    </p:spTree>
    <p:extLst>
      <p:ext uri="{BB962C8B-B14F-4D97-AF65-F5344CB8AC3E}">
        <p14:creationId xmlns:p14="http://schemas.microsoft.com/office/powerpoint/2010/main" val="273181044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D7DC-345D-4EF4-AB2B-411A0337D36F}"/>
              </a:ext>
            </a:extLst>
          </p:cNvPr>
          <p:cNvSpPr>
            <a:spLocks noGrp="1"/>
          </p:cNvSpPr>
          <p:nvPr>
            <p:ph type="title"/>
          </p:nvPr>
        </p:nvSpPr>
        <p:spPr>
          <a:xfrm>
            <a:off x="457200" y="274638"/>
            <a:ext cx="8229600" cy="457199"/>
          </a:xfrm>
        </p:spPr>
        <p:txBody>
          <a:bodyPr>
            <a:noAutofit/>
          </a:bodyPr>
          <a:lstStyle/>
          <a:p>
            <a:r>
              <a:rPr lang="en-US" sz="2800" b="1" dirty="0"/>
              <a:t>Second Reconstruction Plan</a:t>
            </a:r>
          </a:p>
        </p:txBody>
      </p:sp>
      <p:sp>
        <p:nvSpPr>
          <p:cNvPr id="3" name="Text Placeholder 2">
            <a:extLst>
              <a:ext uri="{FF2B5EF4-FFF2-40B4-BE49-F238E27FC236}">
                <a16:creationId xmlns:a16="http://schemas.microsoft.com/office/drawing/2014/main" id="{0CB80ED2-3C79-4CF4-858D-0BB87DF648AD}"/>
              </a:ext>
            </a:extLst>
          </p:cNvPr>
          <p:cNvSpPr>
            <a:spLocks noGrp="1"/>
          </p:cNvSpPr>
          <p:nvPr>
            <p:ph type="body" idx="1"/>
          </p:nvPr>
        </p:nvSpPr>
        <p:spPr>
          <a:xfrm>
            <a:off x="457200" y="914401"/>
            <a:ext cx="4040188" cy="533400"/>
          </a:xfrm>
        </p:spPr>
        <p:txBody>
          <a:bodyPr>
            <a:normAutofit fontScale="92500" lnSpcReduction="20000"/>
          </a:bodyPr>
          <a:lstStyle/>
          <a:p>
            <a:r>
              <a:rPr lang="en-US" u="sng" dirty="0"/>
              <a:t>Congressional Reconstruction</a:t>
            </a:r>
          </a:p>
        </p:txBody>
      </p:sp>
      <p:sp>
        <p:nvSpPr>
          <p:cNvPr id="4" name="Content Placeholder 3">
            <a:extLst>
              <a:ext uri="{FF2B5EF4-FFF2-40B4-BE49-F238E27FC236}">
                <a16:creationId xmlns:a16="http://schemas.microsoft.com/office/drawing/2014/main" id="{BBAD5835-48C5-4F8C-B277-616B10205AD2}"/>
              </a:ext>
            </a:extLst>
          </p:cNvPr>
          <p:cNvSpPr>
            <a:spLocks noGrp="1"/>
          </p:cNvSpPr>
          <p:nvPr>
            <p:ph sz="half" idx="2"/>
          </p:nvPr>
        </p:nvSpPr>
        <p:spPr>
          <a:xfrm>
            <a:off x="457200" y="1600200"/>
            <a:ext cx="4040188" cy="4525963"/>
          </a:xfrm>
        </p:spPr>
        <p:txBody>
          <a:bodyPr>
            <a:normAutofit/>
          </a:bodyPr>
          <a:lstStyle/>
          <a:p>
            <a:r>
              <a:rPr lang="en-US" b="1" dirty="0"/>
              <a:t>Georgia, and other southern states, refused to ratify the 14</a:t>
            </a:r>
            <a:r>
              <a:rPr lang="en-US" b="1" baseline="30000" dirty="0"/>
              <a:t>th</a:t>
            </a:r>
            <a:r>
              <a:rPr lang="en-US" b="1" dirty="0"/>
              <a:t> amendment.</a:t>
            </a:r>
          </a:p>
          <a:p>
            <a:r>
              <a:rPr lang="en-US" b="1" dirty="0"/>
              <a:t>Southern states placed under the authority of Congress.</a:t>
            </a:r>
          </a:p>
          <a:p>
            <a:r>
              <a:rPr lang="en-US" b="1" dirty="0"/>
              <a:t>States had to pass this amendment in order to be readmitted.</a:t>
            </a:r>
          </a:p>
        </p:txBody>
      </p:sp>
      <p:sp>
        <p:nvSpPr>
          <p:cNvPr id="5" name="Text Placeholder 4">
            <a:extLst>
              <a:ext uri="{FF2B5EF4-FFF2-40B4-BE49-F238E27FC236}">
                <a16:creationId xmlns:a16="http://schemas.microsoft.com/office/drawing/2014/main" id="{7F3B6C55-ADB8-43FC-8F4B-4E7CCA9EDEA1}"/>
              </a:ext>
            </a:extLst>
          </p:cNvPr>
          <p:cNvSpPr>
            <a:spLocks noGrp="1"/>
          </p:cNvSpPr>
          <p:nvPr>
            <p:ph type="body" sz="quarter" idx="3"/>
          </p:nvPr>
        </p:nvSpPr>
        <p:spPr>
          <a:xfrm>
            <a:off x="4645025" y="1066800"/>
            <a:ext cx="4041775" cy="381001"/>
          </a:xfrm>
        </p:spPr>
        <p:txBody>
          <a:bodyPr>
            <a:normAutofit fontScale="92500" lnSpcReduction="20000"/>
          </a:bodyPr>
          <a:lstStyle/>
          <a:p>
            <a:r>
              <a:rPr lang="en-US" u="sng" dirty="0"/>
              <a:t>South’s Response</a:t>
            </a:r>
          </a:p>
        </p:txBody>
      </p:sp>
      <p:sp>
        <p:nvSpPr>
          <p:cNvPr id="6" name="Content Placeholder 5">
            <a:extLst>
              <a:ext uri="{FF2B5EF4-FFF2-40B4-BE49-F238E27FC236}">
                <a16:creationId xmlns:a16="http://schemas.microsoft.com/office/drawing/2014/main" id="{A4271B44-F144-4B98-8B37-556F698540FD}"/>
              </a:ext>
            </a:extLst>
          </p:cNvPr>
          <p:cNvSpPr>
            <a:spLocks noGrp="1"/>
          </p:cNvSpPr>
          <p:nvPr>
            <p:ph sz="quarter" idx="4"/>
          </p:nvPr>
        </p:nvSpPr>
        <p:spPr>
          <a:xfrm>
            <a:off x="4645025" y="1600200"/>
            <a:ext cx="4041775" cy="4525963"/>
          </a:xfrm>
        </p:spPr>
        <p:txBody>
          <a:bodyPr>
            <a:normAutofit/>
          </a:bodyPr>
          <a:lstStyle/>
          <a:p>
            <a:r>
              <a:rPr lang="en-US" sz="2200" b="1" dirty="0"/>
              <a:t>South, including Georgia, still refused to pass the 14</a:t>
            </a:r>
            <a:r>
              <a:rPr lang="en-US" sz="2200" b="1" baseline="30000" dirty="0"/>
              <a:t>th</a:t>
            </a:r>
            <a:r>
              <a:rPr lang="en-US" sz="2200" b="1" dirty="0"/>
              <a:t> amendment.</a:t>
            </a:r>
          </a:p>
          <a:p>
            <a:r>
              <a:rPr lang="en-US" sz="2200" b="1" dirty="0"/>
              <a:t>Ku Klux Klan on the rise.</a:t>
            </a:r>
          </a:p>
          <a:p>
            <a:endParaRPr lang="en-US" dirty="0"/>
          </a:p>
        </p:txBody>
      </p:sp>
    </p:spTree>
    <p:extLst>
      <p:ext uri="{BB962C8B-B14F-4D97-AF65-F5344CB8AC3E}">
        <p14:creationId xmlns:p14="http://schemas.microsoft.com/office/powerpoint/2010/main" val="67236352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D7DC-345D-4EF4-AB2B-411A0337D36F}"/>
              </a:ext>
            </a:extLst>
          </p:cNvPr>
          <p:cNvSpPr>
            <a:spLocks noGrp="1"/>
          </p:cNvSpPr>
          <p:nvPr>
            <p:ph type="title"/>
          </p:nvPr>
        </p:nvSpPr>
        <p:spPr>
          <a:xfrm>
            <a:off x="457200" y="274638"/>
            <a:ext cx="8229600" cy="457199"/>
          </a:xfrm>
        </p:spPr>
        <p:txBody>
          <a:bodyPr>
            <a:noAutofit/>
          </a:bodyPr>
          <a:lstStyle/>
          <a:p>
            <a:r>
              <a:rPr lang="en-US" sz="2800" b="1" dirty="0"/>
              <a:t>Third Reconstruction Plan</a:t>
            </a:r>
          </a:p>
        </p:txBody>
      </p:sp>
      <p:sp>
        <p:nvSpPr>
          <p:cNvPr id="3" name="Text Placeholder 2">
            <a:extLst>
              <a:ext uri="{FF2B5EF4-FFF2-40B4-BE49-F238E27FC236}">
                <a16:creationId xmlns:a16="http://schemas.microsoft.com/office/drawing/2014/main" id="{0CB80ED2-3C79-4CF4-858D-0BB87DF648AD}"/>
              </a:ext>
            </a:extLst>
          </p:cNvPr>
          <p:cNvSpPr>
            <a:spLocks noGrp="1"/>
          </p:cNvSpPr>
          <p:nvPr>
            <p:ph type="body" idx="1"/>
          </p:nvPr>
        </p:nvSpPr>
        <p:spPr>
          <a:xfrm>
            <a:off x="457200" y="914401"/>
            <a:ext cx="4040188" cy="533400"/>
          </a:xfrm>
        </p:spPr>
        <p:txBody>
          <a:bodyPr>
            <a:normAutofit fontScale="92500" lnSpcReduction="20000"/>
          </a:bodyPr>
          <a:lstStyle/>
          <a:p>
            <a:r>
              <a:rPr lang="en-US" u="sng" dirty="0"/>
              <a:t>Military Reconstruction</a:t>
            </a:r>
          </a:p>
        </p:txBody>
      </p:sp>
      <p:sp>
        <p:nvSpPr>
          <p:cNvPr id="4" name="Content Placeholder 3">
            <a:extLst>
              <a:ext uri="{FF2B5EF4-FFF2-40B4-BE49-F238E27FC236}">
                <a16:creationId xmlns:a16="http://schemas.microsoft.com/office/drawing/2014/main" id="{BBAD5835-48C5-4F8C-B277-616B10205AD2}"/>
              </a:ext>
            </a:extLst>
          </p:cNvPr>
          <p:cNvSpPr>
            <a:spLocks noGrp="1"/>
          </p:cNvSpPr>
          <p:nvPr>
            <p:ph sz="half" idx="2"/>
          </p:nvPr>
        </p:nvSpPr>
        <p:spPr>
          <a:xfrm>
            <a:off x="457200" y="1600200"/>
            <a:ext cx="4040188" cy="4525963"/>
          </a:xfrm>
        </p:spPr>
        <p:txBody>
          <a:bodyPr>
            <a:normAutofit/>
          </a:bodyPr>
          <a:lstStyle/>
          <a:p>
            <a:r>
              <a:rPr lang="en-US" b="1" dirty="0"/>
              <a:t>Because of south’s continued refusal to pass 14</a:t>
            </a:r>
            <a:r>
              <a:rPr lang="en-US" b="1" baseline="30000" dirty="0"/>
              <a:t>th</a:t>
            </a:r>
            <a:r>
              <a:rPr lang="en-US" b="1" dirty="0"/>
              <a:t> amendment and because of the rise of the KKK, Congress passed the Reconstruction Act of 1867 creating 5 military districts in the South.</a:t>
            </a:r>
          </a:p>
        </p:txBody>
      </p:sp>
      <p:sp>
        <p:nvSpPr>
          <p:cNvPr id="5" name="Text Placeholder 4">
            <a:extLst>
              <a:ext uri="{FF2B5EF4-FFF2-40B4-BE49-F238E27FC236}">
                <a16:creationId xmlns:a16="http://schemas.microsoft.com/office/drawing/2014/main" id="{7F3B6C55-ADB8-43FC-8F4B-4E7CCA9EDEA1}"/>
              </a:ext>
            </a:extLst>
          </p:cNvPr>
          <p:cNvSpPr>
            <a:spLocks noGrp="1"/>
          </p:cNvSpPr>
          <p:nvPr>
            <p:ph type="body" sz="quarter" idx="3"/>
          </p:nvPr>
        </p:nvSpPr>
        <p:spPr>
          <a:xfrm>
            <a:off x="4645025" y="1066800"/>
            <a:ext cx="4041775" cy="381001"/>
          </a:xfrm>
        </p:spPr>
        <p:txBody>
          <a:bodyPr>
            <a:normAutofit fontScale="92500" lnSpcReduction="20000"/>
          </a:bodyPr>
          <a:lstStyle/>
          <a:p>
            <a:r>
              <a:rPr lang="en-US" u="sng" dirty="0"/>
              <a:t>Georgia’s Response</a:t>
            </a:r>
          </a:p>
        </p:txBody>
      </p:sp>
      <p:sp>
        <p:nvSpPr>
          <p:cNvPr id="6" name="Content Placeholder 5">
            <a:extLst>
              <a:ext uri="{FF2B5EF4-FFF2-40B4-BE49-F238E27FC236}">
                <a16:creationId xmlns:a16="http://schemas.microsoft.com/office/drawing/2014/main" id="{A4271B44-F144-4B98-8B37-556F698540FD}"/>
              </a:ext>
            </a:extLst>
          </p:cNvPr>
          <p:cNvSpPr>
            <a:spLocks noGrp="1"/>
          </p:cNvSpPr>
          <p:nvPr>
            <p:ph sz="quarter" idx="4"/>
          </p:nvPr>
        </p:nvSpPr>
        <p:spPr>
          <a:xfrm>
            <a:off x="4645025" y="1600200"/>
            <a:ext cx="4041775" cy="4525963"/>
          </a:xfrm>
        </p:spPr>
        <p:txBody>
          <a:bodyPr>
            <a:normAutofit/>
          </a:bodyPr>
          <a:lstStyle/>
          <a:p>
            <a:r>
              <a:rPr lang="en-US" sz="2200" b="1" dirty="0"/>
              <a:t>Georgia held another constitutional convention.</a:t>
            </a:r>
          </a:p>
          <a:p>
            <a:r>
              <a:rPr lang="en-US" sz="2200" b="1" dirty="0"/>
              <a:t>New constitution included a provision for black voting , public schools, and moving the capital to Atlanta.</a:t>
            </a:r>
          </a:p>
          <a:p>
            <a:r>
              <a:rPr lang="en-US" sz="2200" b="1" dirty="0"/>
              <a:t>Military remained because of the KKK and Georgia’s refusal to pass the 15</a:t>
            </a:r>
            <a:r>
              <a:rPr lang="en-US" sz="2200" b="1" baseline="30000" dirty="0"/>
              <a:t>th</a:t>
            </a:r>
            <a:r>
              <a:rPr lang="en-US" sz="2200" b="1" dirty="0"/>
              <a:t> amendment, which gave black men the right to vote.</a:t>
            </a:r>
          </a:p>
        </p:txBody>
      </p:sp>
    </p:spTree>
    <p:extLst>
      <p:ext uri="{BB962C8B-B14F-4D97-AF65-F5344CB8AC3E}">
        <p14:creationId xmlns:p14="http://schemas.microsoft.com/office/powerpoint/2010/main" val="156165030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B151-270C-4734-803A-F96BA74331B6}"/>
              </a:ext>
            </a:extLst>
          </p:cNvPr>
          <p:cNvSpPr>
            <a:spLocks noGrp="1"/>
          </p:cNvSpPr>
          <p:nvPr>
            <p:ph type="title"/>
          </p:nvPr>
        </p:nvSpPr>
        <p:spPr>
          <a:xfrm>
            <a:off x="457200" y="274638"/>
            <a:ext cx="8229600" cy="563562"/>
          </a:xfrm>
        </p:spPr>
        <p:txBody>
          <a:bodyPr>
            <a:noAutofit/>
          </a:bodyPr>
          <a:lstStyle/>
          <a:p>
            <a:r>
              <a:rPr lang="en-US" sz="3600" b="1" dirty="0"/>
              <a:t>Georgia’s Readmission to the Union</a:t>
            </a:r>
          </a:p>
        </p:txBody>
      </p:sp>
      <p:sp>
        <p:nvSpPr>
          <p:cNvPr id="3" name="Content Placeholder 2">
            <a:extLst>
              <a:ext uri="{FF2B5EF4-FFF2-40B4-BE49-F238E27FC236}">
                <a16:creationId xmlns:a16="http://schemas.microsoft.com/office/drawing/2014/main" id="{F2BF2D2D-0F9A-4AF7-BC36-A3C6F7BCF09F}"/>
              </a:ext>
            </a:extLst>
          </p:cNvPr>
          <p:cNvSpPr>
            <a:spLocks noGrp="1"/>
          </p:cNvSpPr>
          <p:nvPr>
            <p:ph idx="1"/>
          </p:nvPr>
        </p:nvSpPr>
        <p:spPr>
          <a:xfrm>
            <a:off x="533400" y="838200"/>
            <a:ext cx="8229600" cy="4525963"/>
          </a:xfrm>
        </p:spPr>
        <p:txBody>
          <a:bodyPr/>
          <a:lstStyle/>
          <a:p>
            <a:endParaRPr lang="en-US" sz="2800" b="1" dirty="0"/>
          </a:p>
          <a:p>
            <a:r>
              <a:rPr lang="en-US" sz="2800" b="1" dirty="0"/>
              <a:t>Georgia readmitted in 1870  when reinstated Republican and black legislators voted to pass the 15</a:t>
            </a:r>
            <a:r>
              <a:rPr lang="en-US" sz="2800" b="1" baseline="30000" dirty="0"/>
              <a:t>th</a:t>
            </a:r>
            <a:r>
              <a:rPr lang="en-US" sz="2800" b="1" dirty="0"/>
              <a:t> amendment.</a:t>
            </a:r>
          </a:p>
          <a:p>
            <a:endParaRPr lang="en-US" dirty="0"/>
          </a:p>
        </p:txBody>
      </p:sp>
    </p:spTree>
    <p:extLst>
      <p:ext uri="{BB962C8B-B14F-4D97-AF65-F5344CB8AC3E}">
        <p14:creationId xmlns:p14="http://schemas.microsoft.com/office/powerpoint/2010/main" val="1468365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1362</Words>
  <Application>Microsoft Office PowerPoint</Application>
  <PresentationFormat>On-screen Show (4:3)</PresentationFormat>
  <Paragraphs>121</Paragraphs>
  <Slides>57</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Berlin Sans FB Demi</vt:lpstr>
      <vt:lpstr>Calibri</vt:lpstr>
      <vt:lpstr>Wingdings</vt:lpstr>
      <vt:lpstr>Office Theme</vt:lpstr>
      <vt:lpstr>After the Civil War – Reconstruction in Georgia 1865-1877</vt:lpstr>
      <vt:lpstr>After the Civil War, much of Georgia had been decimated by Sherman’s March to the Sea and by the 4 years of fighting.  Over 40,000 Georgians killed or wounded; many had lost all of their land.  Reconstruction is the term used for the period following the Civil War (1865-1877 ), during which the Southern states of the Confederacy were controlled by the federal government and social legislation, including the granting of new rights to black people, was introduced.  Three different Reconstruction plans were used. </vt:lpstr>
      <vt:lpstr>A Change in Presidential Leadership</vt:lpstr>
      <vt:lpstr>First Reconstruction Plan</vt:lpstr>
      <vt:lpstr>Problems Under the Presidential Reconstruction Plan</vt:lpstr>
      <vt:lpstr>Black Codes</vt:lpstr>
      <vt:lpstr>Second Reconstruction Plan</vt:lpstr>
      <vt:lpstr>Third Reconstruction Plan</vt:lpstr>
      <vt:lpstr>Georgia’s Readmission to the Union</vt:lpstr>
      <vt:lpstr>Amendments to the U.S. Constitution  13th Amendment:  Abolition of Slavery (Slavery became illegal.)  14th Amendment: Granted citizenship to the freedmen and forbade any state from denying the freedmen “equal protection of the law.” (Introduced in response to Black Codes)  15th Amendment:  All male citizens, including blacks, have the right to vote.</vt:lpstr>
      <vt:lpstr> Freedman’s Bureau </vt:lpstr>
      <vt:lpstr> Freedman’s Bureau </vt:lpstr>
      <vt:lpstr>Ku Klux Klan</vt:lpstr>
      <vt:lpstr>Ku Klux Klan</vt:lpstr>
      <vt:lpstr>Scalawags</vt:lpstr>
      <vt:lpstr>Carpetbaggers</vt:lpstr>
      <vt:lpstr>The Impact of Reconstruction in Georgia</vt:lpstr>
      <vt:lpstr>The Impact of Reconstruction in Georgia</vt:lpstr>
      <vt:lpstr>The Impact of Reconstruction in Georgia</vt:lpstr>
      <vt:lpstr>Georgia’s Economy During Reconstruction</vt:lpstr>
      <vt:lpstr>Georgia’s Economy During Reconstruction</vt:lpstr>
      <vt:lpstr>Trying to find a place to  call home and a job to pay the bills</vt:lpstr>
      <vt:lpstr>Georgia’s Economy During Reconstruction</vt:lpstr>
      <vt:lpstr>PowerPoint Presentation</vt:lpstr>
      <vt:lpstr>PowerPoint Presentation</vt:lpstr>
      <vt:lpstr>PowerPoint Presentation</vt:lpstr>
      <vt:lpstr>PowerPoint Presentation</vt:lpstr>
      <vt:lpstr>PowerPoint Presentation</vt:lpstr>
      <vt:lpstr>“Our Beloved President is Dead!”</vt:lpstr>
      <vt:lpstr>PowerPoint Presentation</vt:lpstr>
      <vt:lpstr>PowerPoint Presentation</vt:lpstr>
      <vt:lpstr>PowerPoint Presentation</vt:lpstr>
      <vt:lpstr>John Wilkes Booth</vt:lpstr>
      <vt:lpstr>Andrew Johnson becomes President after Lincoln’s Assassination</vt:lpstr>
      <vt:lpstr>PowerPoint Presentation</vt:lpstr>
      <vt:lpstr>PowerPoint Presentation</vt:lpstr>
      <vt:lpstr>Rev. Henry Turner McNeal</vt:lpstr>
      <vt:lpstr>PowerPoint Presentation</vt:lpstr>
      <vt:lpstr>Ku Klux Klan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Scalawags and Carpetbaggers</vt:lpstr>
      <vt:lpstr>PowerPoint Presentation</vt:lpstr>
      <vt:lpstr>PowerPoint Presentation</vt:lpstr>
      <vt:lpstr>Home in the Union</vt:lpstr>
      <vt:lpstr>Isn’t it interesting  . . .</vt:lpstr>
      <vt:lpstr>PowerPoint Presentation</vt:lpstr>
      <vt:lpstr>“HUMAN NATURE”</vt:lpstr>
    </vt:vector>
  </TitlesOfParts>
  <Company>RCPS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 the Civil War – Reconstruction in Georgia 1865-1877</dc:title>
  <dc:creator>kwest</dc:creator>
  <cp:lastModifiedBy>Cynthia Aleksa</cp:lastModifiedBy>
  <cp:revision>86</cp:revision>
  <dcterms:created xsi:type="dcterms:W3CDTF">2009-04-17T02:06:01Z</dcterms:created>
  <dcterms:modified xsi:type="dcterms:W3CDTF">2018-02-11T21:57:54Z</dcterms:modified>
</cp:coreProperties>
</file>