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301" r:id="rId3"/>
    <p:sldId id="273" r:id="rId4"/>
    <p:sldId id="303" r:id="rId5"/>
    <p:sldId id="274" r:id="rId6"/>
    <p:sldId id="275" r:id="rId7"/>
    <p:sldId id="276" r:id="rId8"/>
    <p:sldId id="277" r:id="rId9"/>
    <p:sldId id="278" r:id="rId10"/>
    <p:sldId id="281" r:id="rId11"/>
    <p:sldId id="279" r:id="rId12"/>
    <p:sldId id="282" r:id="rId13"/>
    <p:sldId id="283" r:id="rId14"/>
    <p:sldId id="284" r:id="rId15"/>
    <p:sldId id="286" r:id="rId16"/>
    <p:sldId id="285" r:id="rId17"/>
    <p:sldId id="287" r:id="rId18"/>
    <p:sldId id="288" r:id="rId19"/>
    <p:sldId id="297" r:id="rId20"/>
    <p:sldId id="304" r:id="rId21"/>
    <p:sldId id="289" r:id="rId22"/>
    <p:sldId id="298" r:id="rId23"/>
    <p:sldId id="305" r:id="rId24"/>
    <p:sldId id="290" r:id="rId25"/>
    <p:sldId id="291" r:id="rId26"/>
    <p:sldId id="302" r:id="rId27"/>
    <p:sldId id="292" r:id="rId28"/>
    <p:sldId id="293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FDD8A-4EF5-414A-B224-0E667952222B}" v="63" dt="2018-10-08T17:53:06.350"/>
    <p1510:client id="{3473C7FB-312F-5F6D-9A97-A43D53DEDE42}" v="8" dt="2019-09-26T21:39:31.330"/>
    <p1510:client id="{D21A706C-2908-69D1-63F8-FEDF2C2AD694}" v="33" dt="2019-09-27T11:55:43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2067-E750-4282-ACA6-4E67E1CB04A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547C1-2C26-40AF-A60B-6978E017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4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222632B-C539-42BD-9A6D-9F146B111D4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0DC537B-3F6B-46FB-9EA0-A7BF879E8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georgiastories/stories/savannah_under_attac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files/big-questio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s.org/video/georgia-stories-nancy-hart-stor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153400" cy="1905000"/>
          </a:xfrm>
        </p:spPr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</a:rPr>
              <a:t>Revolutionary War Battles in Georgia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358801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76800"/>
            <a:ext cx="67818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Point of View</a:t>
            </a:r>
            <a:br>
              <a:rPr lang="en-US" dirty="0"/>
            </a:br>
            <a:r>
              <a:rPr lang="en-US" sz="3200" dirty="0"/>
              <a:t>Loyalist or Patriot?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“England has supported the colony since the beginning.  Some of these colonists are not grateful for that, but I certainly am!”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“I believe in this battle for independence and am willing to fight for it.”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“I hope the British troops overwhelm the local, untrained militia.”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“I was born in England and remain loyal to her.”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“It’s time to take a stand.  We will no longer pay those taxes imposed on the colonies!”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“Losing Savannah and Augusta to the British is a bad blow, but we must continue to fight!”</a:t>
            </a:r>
          </a:p>
        </p:txBody>
      </p:sp>
    </p:spTree>
    <p:extLst>
      <p:ext uri="{BB962C8B-B14F-4D97-AF65-F5344CB8AC3E}">
        <p14:creationId xmlns:p14="http://schemas.microsoft.com/office/powerpoint/2010/main" val="424023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Kettle Creek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Although not as important as other American victories, this battle was important to Georgia </a:t>
            </a:r>
            <a:r>
              <a:rPr lang="en-US" sz="2800" b="1" dirty="0">
                <a:solidFill>
                  <a:srgbClr val="C00000"/>
                </a:solidFill>
              </a:rPr>
              <a:t>patriots</a:t>
            </a:r>
            <a:r>
              <a:rPr lang="en-US" sz="2800" dirty="0"/>
              <a:t>.</a:t>
            </a:r>
            <a:endParaRPr lang="en-US" dirty="0"/>
          </a:p>
          <a:p>
            <a:pPr lvl="1"/>
            <a:r>
              <a:rPr lang="en-US" sz="2800" dirty="0"/>
              <a:t>To raise </a:t>
            </a:r>
            <a:r>
              <a:rPr lang="en-US" sz="2800" b="1" dirty="0">
                <a:solidFill>
                  <a:srgbClr val="C00000"/>
                </a:solidFill>
              </a:rPr>
              <a:t>morale</a:t>
            </a:r>
            <a:endParaRPr lang="en-US" sz="2400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To give them much needed </a:t>
            </a:r>
            <a:r>
              <a:rPr lang="en-US" sz="2800" b="1" dirty="0">
                <a:solidFill>
                  <a:srgbClr val="C00000"/>
                </a:solidFill>
              </a:rPr>
              <a:t>supplies</a:t>
            </a:r>
            <a:endParaRPr lang="en-US" sz="2400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To set the </a:t>
            </a:r>
            <a:r>
              <a:rPr lang="en-US" sz="2800" b="1" dirty="0">
                <a:solidFill>
                  <a:srgbClr val="C00000"/>
                </a:solidFill>
              </a:rPr>
              <a:t>stage</a:t>
            </a:r>
            <a:r>
              <a:rPr lang="en-US" sz="2800" dirty="0"/>
              <a:t> for several </a:t>
            </a:r>
            <a:r>
              <a:rPr lang="en-US" sz="2800" b="1" dirty="0">
                <a:solidFill>
                  <a:srgbClr val="C00000"/>
                </a:solidFill>
              </a:rPr>
              <a:t>victories</a:t>
            </a:r>
            <a:r>
              <a:rPr lang="en-US" sz="28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Kettle Creek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It took place on </a:t>
            </a:r>
            <a:r>
              <a:rPr lang="en-US" sz="2800" b="1" dirty="0">
                <a:solidFill>
                  <a:srgbClr val="C00000"/>
                </a:solidFill>
              </a:rPr>
              <a:t>February 14, 1779</a:t>
            </a:r>
            <a:r>
              <a:rPr lang="en-US" sz="2800" dirty="0"/>
              <a:t>.</a:t>
            </a:r>
            <a:endParaRPr lang="en-US" dirty="0"/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Elijah Clarke</a:t>
            </a:r>
            <a:r>
              <a:rPr lang="en-US" sz="2800" dirty="0"/>
              <a:t> and Thomas Dooly led the Georgia militia on an attack of an encampment of 600 </a:t>
            </a:r>
            <a:r>
              <a:rPr lang="en-US" sz="2800" b="1" dirty="0">
                <a:solidFill>
                  <a:srgbClr val="C00000"/>
                </a:solidFill>
              </a:rPr>
              <a:t>British</a:t>
            </a:r>
            <a:r>
              <a:rPr lang="en-US" sz="2800" dirty="0"/>
              <a:t> Loyalists.</a:t>
            </a:r>
            <a:endParaRPr lang="en-US" sz="2400" dirty="0"/>
          </a:p>
          <a:p>
            <a:pPr lvl="1"/>
            <a:r>
              <a:rPr lang="en-US" sz="2800" dirty="0"/>
              <a:t>Although </a:t>
            </a:r>
            <a:r>
              <a:rPr lang="en-US" sz="2800" b="1" dirty="0">
                <a:solidFill>
                  <a:srgbClr val="C00000"/>
                </a:solidFill>
              </a:rPr>
              <a:t>outnumbered</a:t>
            </a:r>
            <a:r>
              <a:rPr lang="en-US" sz="2800" dirty="0"/>
              <a:t>, the Patriots routed the Loyalist troops with a </a:t>
            </a:r>
            <a:r>
              <a:rPr lang="en-US" sz="2800" b="1" dirty="0">
                <a:solidFill>
                  <a:srgbClr val="C00000"/>
                </a:solidFill>
              </a:rPr>
              <a:t>surprise</a:t>
            </a:r>
            <a:r>
              <a:rPr lang="en-US" sz="2800" dirty="0"/>
              <a:t> attack.</a:t>
            </a:r>
            <a:endParaRPr lang="en-US" sz="2400" dirty="0"/>
          </a:p>
          <a:p>
            <a:pPr lvl="1"/>
            <a:r>
              <a:rPr lang="en-US" sz="2800" dirty="0"/>
              <a:t>Heroic actions of </a:t>
            </a:r>
            <a:r>
              <a:rPr lang="en-US" sz="2800" b="1" dirty="0">
                <a:solidFill>
                  <a:srgbClr val="C00000"/>
                </a:solidFill>
              </a:rPr>
              <a:t>Elijah Clarke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Austin </a:t>
            </a:r>
            <a:r>
              <a:rPr lang="en-US" sz="2800" b="1" dirty="0" err="1">
                <a:solidFill>
                  <a:srgbClr val="C00000"/>
                </a:solidFill>
              </a:rPr>
              <a:t>Dabney</a:t>
            </a:r>
            <a:r>
              <a:rPr lang="en-US" sz="2800" dirty="0"/>
              <a:t> during this battle made them Georgia heroes.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41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Siege of Savannah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In October 1779, a joint force of </a:t>
            </a:r>
            <a:r>
              <a:rPr lang="en-US" sz="2800" b="1" dirty="0">
                <a:solidFill>
                  <a:srgbClr val="C00000"/>
                </a:solidFill>
              </a:rPr>
              <a:t>French 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Patriot</a:t>
            </a:r>
            <a:r>
              <a:rPr lang="en-US" sz="2800" dirty="0"/>
              <a:t> troops attacked Savannah in hopes of regaining it.</a:t>
            </a:r>
          </a:p>
          <a:p>
            <a:pPr lvl="0"/>
            <a:r>
              <a:rPr lang="en-US" sz="2800" dirty="0"/>
              <a:t>The French fleet was commanded by </a:t>
            </a:r>
            <a:r>
              <a:rPr lang="en-US" sz="2800" b="1" dirty="0">
                <a:solidFill>
                  <a:srgbClr val="C00000"/>
                </a:solidFill>
              </a:rPr>
              <a:t>Count Charles Henri D’Estaing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The battle lasted only </a:t>
            </a:r>
            <a:r>
              <a:rPr lang="en-US" sz="2800" b="1" dirty="0">
                <a:solidFill>
                  <a:srgbClr val="C00000"/>
                </a:solidFill>
              </a:rPr>
              <a:t>90</a:t>
            </a:r>
            <a:r>
              <a:rPr lang="en-US" sz="2800" dirty="0"/>
              <a:t> minutes but led to the deaths of </a:t>
            </a:r>
            <a:r>
              <a:rPr lang="en-US" sz="2800" b="1" dirty="0">
                <a:solidFill>
                  <a:srgbClr val="C00000"/>
                </a:solidFill>
              </a:rPr>
              <a:t>800</a:t>
            </a:r>
            <a:r>
              <a:rPr lang="en-US" sz="2800" dirty="0"/>
              <a:t> allied troops to Britain’s </a:t>
            </a:r>
            <a:r>
              <a:rPr lang="en-US" sz="2800" b="1" dirty="0">
                <a:solidFill>
                  <a:srgbClr val="C00000"/>
                </a:solidFill>
              </a:rPr>
              <a:t>18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Count </a:t>
            </a:r>
            <a:r>
              <a:rPr lang="en-US" sz="2800" b="1" dirty="0" err="1">
                <a:solidFill>
                  <a:srgbClr val="C00000"/>
                </a:solidFill>
              </a:rPr>
              <a:t>Casimir</a:t>
            </a:r>
            <a:r>
              <a:rPr lang="en-US" sz="2800" b="1" dirty="0">
                <a:solidFill>
                  <a:srgbClr val="C00000"/>
                </a:solidFill>
              </a:rPr>
              <a:t> Pulaski</a:t>
            </a:r>
            <a:r>
              <a:rPr lang="en-US" sz="2800" dirty="0"/>
              <a:t>, a famous Polish soldier who came to fight for freedom, died in a cavalry charge.</a:t>
            </a:r>
          </a:p>
        </p:txBody>
      </p:sp>
    </p:spTree>
    <p:extLst>
      <p:ext uri="{BB962C8B-B14F-4D97-AF65-F5344CB8AC3E}">
        <p14:creationId xmlns:p14="http://schemas.microsoft.com/office/powerpoint/2010/main" val="83764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Siege of Savannah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The attack </a:t>
            </a:r>
            <a:r>
              <a:rPr lang="en-US" sz="3200" b="1" dirty="0">
                <a:solidFill>
                  <a:srgbClr val="C00000"/>
                </a:solidFill>
              </a:rPr>
              <a:t>failed</a:t>
            </a:r>
            <a:r>
              <a:rPr lang="en-US" sz="3200" dirty="0"/>
              <a:t>.</a:t>
            </a: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Savannah </a:t>
            </a:r>
            <a:r>
              <a:rPr lang="en-US" sz="3200" dirty="0"/>
              <a:t>remained under </a:t>
            </a:r>
            <a:r>
              <a:rPr lang="en-US" sz="3200" b="1" dirty="0">
                <a:solidFill>
                  <a:srgbClr val="C00000"/>
                </a:solidFill>
              </a:rPr>
              <a:t>British</a:t>
            </a:r>
            <a:r>
              <a:rPr lang="en-US" sz="3200" dirty="0"/>
              <a:t> control until 1782.</a:t>
            </a:r>
          </a:p>
          <a:p>
            <a:pPr lvl="0"/>
            <a:r>
              <a:rPr lang="en-US" sz="3200" dirty="0"/>
              <a:t>This battle was the </a:t>
            </a:r>
            <a:r>
              <a:rPr lang="en-US" sz="3200" b="1" dirty="0">
                <a:solidFill>
                  <a:srgbClr val="C00000"/>
                </a:solidFill>
              </a:rPr>
              <a:t>second</a:t>
            </a:r>
            <a:r>
              <a:rPr lang="en-US" sz="3200" dirty="0"/>
              <a:t> bloodiest battle of the Revolutionary War.</a:t>
            </a:r>
          </a:p>
          <a:p>
            <a:endParaRPr lang="en-US" sz="3200" dirty="0">
              <a:cs typeface="Times New Roman"/>
            </a:endParaRPr>
          </a:p>
          <a:p>
            <a:r>
              <a:rPr lang="en-US" sz="3200" dirty="0">
                <a:ea typeface="+mn-lt"/>
                <a:cs typeface="+mn-lt"/>
                <a:hlinkClick r:id="rId2"/>
              </a:rPr>
              <a:t>http://www.gpb.org/georgiastories/stories/savannah_under_attack</a:t>
            </a:r>
            <a:endParaRPr lang="en-US" sz="32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417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/>
              <a:t>Treaty of Paris of 1783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 treaty that </a:t>
            </a:r>
            <a:r>
              <a:rPr lang="en-US" sz="3200" b="1" dirty="0">
                <a:solidFill>
                  <a:srgbClr val="C00000"/>
                </a:solidFill>
              </a:rPr>
              <a:t>ended</a:t>
            </a:r>
            <a:r>
              <a:rPr lang="en-US" sz="3200" dirty="0"/>
              <a:t> the Revolutionary War.</a:t>
            </a:r>
          </a:p>
          <a:p>
            <a:pPr lvl="0"/>
            <a:r>
              <a:rPr lang="en-US" sz="3200" dirty="0"/>
              <a:t>It </a:t>
            </a:r>
            <a:r>
              <a:rPr lang="en-US" sz="3200" b="1" dirty="0">
                <a:solidFill>
                  <a:srgbClr val="C00000"/>
                </a:solidFill>
              </a:rPr>
              <a:t>granted</a:t>
            </a:r>
            <a:r>
              <a:rPr lang="en-US" sz="3200" dirty="0"/>
              <a:t> the United States independence from England.</a:t>
            </a:r>
          </a:p>
        </p:txBody>
      </p:sp>
    </p:spTree>
    <p:extLst>
      <p:ext uri="{BB962C8B-B14F-4D97-AF65-F5344CB8AC3E}">
        <p14:creationId xmlns:p14="http://schemas.microsoft.com/office/powerpoint/2010/main" val="110587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876800"/>
            <a:ext cx="67818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Yes or No</a:t>
            </a:r>
            <a:br>
              <a:rPr lang="en-US" dirty="0"/>
            </a:br>
            <a:r>
              <a:rPr lang="en-US" sz="3200" dirty="0"/>
              <a:t>Explain why or why not.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67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Were Loyalists allied with the British?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Was the Battle of Kettle Creek an American defeat?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Was the siege of Savannah the bloodiest battle in the Revolution?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Were the French allied with the British during the siege of Savannah?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Did the Treaty of Paris of 1783 give America independence from England?</a:t>
            </a:r>
          </a:p>
        </p:txBody>
      </p:sp>
    </p:spTree>
    <p:extLst>
      <p:ext uri="{BB962C8B-B14F-4D97-AF65-F5344CB8AC3E}">
        <p14:creationId xmlns:p14="http://schemas.microsoft.com/office/powerpoint/2010/main" val="291307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958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</a:rPr>
              <a:t>Elijah Clarke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Early in the war, he fought the </a:t>
            </a:r>
            <a:r>
              <a:rPr lang="en-US" sz="2800" b="1" dirty="0">
                <a:solidFill>
                  <a:srgbClr val="C00000"/>
                </a:solidFill>
              </a:rPr>
              <a:t>Creeks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Cherokee</a:t>
            </a:r>
            <a:r>
              <a:rPr lang="en-US" sz="2800" dirty="0"/>
              <a:t> who had sided with the British.</a:t>
            </a:r>
            <a:endParaRPr lang="en-US" sz="2400" dirty="0"/>
          </a:p>
          <a:p>
            <a:pPr lvl="1"/>
            <a:r>
              <a:rPr lang="en-US" sz="2800" dirty="0"/>
              <a:t>He led a small group of men disrupting the British and Loyalists with </a:t>
            </a:r>
            <a:r>
              <a:rPr lang="en-US" sz="2800" b="1" dirty="0">
                <a:solidFill>
                  <a:srgbClr val="C00000"/>
                </a:solidFill>
              </a:rPr>
              <a:t>surprise</a:t>
            </a:r>
            <a:r>
              <a:rPr lang="en-US" sz="2800" dirty="0"/>
              <a:t> attacks behind enemy lines.</a:t>
            </a:r>
            <a:endParaRPr lang="en-US" sz="2400" dirty="0"/>
          </a:p>
          <a:p>
            <a:pPr lvl="1"/>
            <a:r>
              <a:rPr lang="en-US" sz="2800" dirty="0"/>
              <a:t>The surprise attacks were called </a:t>
            </a:r>
            <a:r>
              <a:rPr lang="en-US" sz="2800" b="1" dirty="0">
                <a:solidFill>
                  <a:srgbClr val="C00000"/>
                </a:solidFill>
              </a:rPr>
              <a:t>guerilla tactics</a:t>
            </a:r>
            <a:r>
              <a:rPr lang="en-US" sz="2800" dirty="0"/>
              <a:t>.</a:t>
            </a:r>
            <a:endParaRPr lang="en-US" sz="2400" dirty="0"/>
          </a:p>
          <a:p>
            <a:pPr lvl="1"/>
            <a:r>
              <a:rPr lang="en-US" sz="2800" dirty="0"/>
              <a:t>He helped recapture </a:t>
            </a:r>
            <a:r>
              <a:rPr lang="en-US" sz="2800" b="1" dirty="0">
                <a:solidFill>
                  <a:srgbClr val="C00000"/>
                </a:solidFill>
              </a:rPr>
              <a:t>Augusta</a:t>
            </a:r>
            <a:r>
              <a:rPr lang="en-US" sz="2800" dirty="0"/>
              <a:t> in 1781.</a:t>
            </a:r>
            <a:endParaRPr lang="en-US" sz="2400" dirty="0"/>
          </a:p>
          <a:p>
            <a:pPr lvl="1"/>
            <a:r>
              <a:rPr lang="en-US" sz="2800" dirty="0"/>
              <a:t>Not only did he battle the Loyalists but also </a:t>
            </a:r>
            <a:r>
              <a:rPr lang="en-US" sz="2800" b="1" dirty="0">
                <a:solidFill>
                  <a:srgbClr val="C00000"/>
                </a:solidFill>
              </a:rPr>
              <a:t>wounds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00000"/>
                </a:solidFill>
              </a:rPr>
              <a:t>small pox</a:t>
            </a:r>
            <a:r>
              <a:rPr lang="en-US" sz="2800" dirty="0"/>
              <a:t>, and the </a:t>
            </a:r>
            <a:r>
              <a:rPr lang="en-US" sz="2800" b="1" dirty="0">
                <a:solidFill>
                  <a:srgbClr val="C00000"/>
                </a:solidFill>
              </a:rPr>
              <a:t>mumps</a:t>
            </a:r>
            <a:r>
              <a:rPr lang="en-US" sz="28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4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077200" cy="5486400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</a:rPr>
              <a:t>Austin </a:t>
            </a:r>
            <a:r>
              <a:rPr lang="en-US" sz="3200" b="1" dirty="0" err="1">
                <a:solidFill>
                  <a:srgbClr val="C00000"/>
                </a:solidFill>
              </a:rPr>
              <a:t>Dabney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He was a </a:t>
            </a:r>
            <a:r>
              <a:rPr lang="en-US" sz="2800" b="1" dirty="0">
                <a:solidFill>
                  <a:srgbClr val="C00000"/>
                </a:solidFill>
              </a:rPr>
              <a:t>slave</a:t>
            </a:r>
            <a:r>
              <a:rPr lang="en-US" sz="2800" dirty="0"/>
              <a:t> who fought under Elijah Clarke.</a:t>
            </a:r>
            <a:endParaRPr lang="en-US" sz="2400" dirty="0"/>
          </a:p>
          <a:p>
            <a:pPr lvl="1"/>
            <a:r>
              <a:rPr lang="en-US" sz="2800" dirty="0"/>
              <a:t>He took the place of his master, </a:t>
            </a:r>
            <a:r>
              <a:rPr lang="en-US" sz="2800" b="1" dirty="0">
                <a:solidFill>
                  <a:srgbClr val="C00000"/>
                </a:solidFill>
              </a:rPr>
              <a:t>substituting</a:t>
            </a:r>
            <a:r>
              <a:rPr lang="en-US" sz="2800" dirty="0"/>
              <a:t> for him in the war.</a:t>
            </a:r>
            <a:endParaRPr lang="en-US" sz="2400" dirty="0"/>
          </a:p>
          <a:p>
            <a:pPr lvl="1"/>
            <a:r>
              <a:rPr lang="en-US" sz="2800" dirty="0"/>
              <a:t>He thought to be the only </a:t>
            </a:r>
            <a:r>
              <a:rPr lang="en-US" sz="2800" b="1" dirty="0">
                <a:solidFill>
                  <a:srgbClr val="C00000"/>
                </a:solidFill>
              </a:rPr>
              <a:t>African-American</a:t>
            </a:r>
            <a:r>
              <a:rPr lang="en-US" sz="2800" dirty="0"/>
              <a:t> to fight in the Battle of Kettle Creek.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035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077200" cy="5486400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</a:rPr>
              <a:t>Austin </a:t>
            </a:r>
            <a:r>
              <a:rPr lang="en-US" sz="2800" b="1" dirty="0" err="1">
                <a:solidFill>
                  <a:srgbClr val="C00000"/>
                </a:solidFill>
              </a:rPr>
              <a:t>Dabney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After the war, </a:t>
            </a:r>
            <a:r>
              <a:rPr lang="en-US" sz="2400" b="1" dirty="0" err="1">
                <a:solidFill>
                  <a:srgbClr val="C00000"/>
                </a:solidFill>
              </a:rPr>
              <a:t>Dabney</a:t>
            </a:r>
            <a:r>
              <a:rPr lang="en-US" sz="2400" dirty="0"/>
              <a:t> lived with one of his fellow soldiers, </a:t>
            </a:r>
            <a:r>
              <a:rPr lang="en-US" sz="2400" b="1" dirty="0">
                <a:solidFill>
                  <a:srgbClr val="C00000"/>
                </a:solidFill>
              </a:rPr>
              <a:t>Giles Harris</a:t>
            </a:r>
            <a:r>
              <a:rPr lang="en-US" sz="2400" dirty="0"/>
              <a:t> who took care of </a:t>
            </a:r>
            <a:r>
              <a:rPr lang="en-US" sz="2400" b="1" dirty="0" err="1">
                <a:solidFill>
                  <a:srgbClr val="C00000"/>
                </a:solidFill>
              </a:rPr>
              <a:t>Dabney</a:t>
            </a:r>
            <a:r>
              <a:rPr lang="en-US" sz="2400" dirty="0"/>
              <a:t> after he was wounded.</a:t>
            </a:r>
            <a:endParaRPr lang="en-US" sz="2000" dirty="0"/>
          </a:p>
          <a:p>
            <a:pPr lvl="1"/>
            <a:r>
              <a:rPr lang="en-US" sz="2400" dirty="0"/>
              <a:t>In 1786, Georgia’s </a:t>
            </a:r>
            <a:r>
              <a:rPr lang="en-US" sz="2400" b="1" dirty="0">
                <a:solidFill>
                  <a:srgbClr val="C00000"/>
                </a:solidFill>
              </a:rPr>
              <a:t>General Assembly</a:t>
            </a:r>
            <a:r>
              <a:rPr lang="en-US" sz="2400" dirty="0"/>
              <a:t> gave </a:t>
            </a:r>
            <a:r>
              <a:rPr lang="en-US" sz="2400" dirty="0" err="1"/>
              <a:t>Dabney</a:t>
            </a:r>
            <a:r>
              <a:rPr lang="en-US" sz="2400" dirty="0"/>
              <a:t> his freedom.</a:t>
            </a:r>
            <a:endParaRPr lang="en-US" sz="2000" dirty="0"/>
          </a:p>
          <a:p>
            <a:pPr lvl="2"/>
            <a:r>
              <a:rPr lang="en-US" sz="2400" dirty="0"/>
              <a:t>This </a:t>
            </a:r>
            <a:r>
              <a:rPr lang="en-US" sz="2400" b="1" dirty="0">
                <a:solidFill>
                  <a:srgbClr val="C00000"/>
                </a:solidFill>
              </a:rPr>
              <a:t>prevented</a:t>
            </a:r>
            <a:r>
              <a:rPr lang="en-US" sz="2400" dirty="0"/>
              <a:t> </a:t>
            </a:r>
            <a:r>
              <a:rPr lang="en-US" sz="2400" dirty="0" err="1"/>
              <a:t>Dabney’s</a:t>
            </a:r>
            <a:r>
              <a:rPr lang="en-US" sz="2400" dirty="0"/>
              <a:t> former master from taking advantage of </a:t>
            </a:r>
            <a:r>
              <a:rPr lang="en-US" sz="2400" dirty="0" err="1"/>
              <a:t>Dabney’s</a:t>
            </a:r>
            <a:r>
              <a:rPr lang="en-US" sz="2400" dirty="0"/>
              <a:t> fame.</a:t>
            </a:r>
            <a:endParaRPr lang="en-US" dirty="0"/>
          </a:p>
          <a:p>
            <a:pPr lvl="2"/>
            <a:r>
              <a:rPr lang="en-US" sz="2400" dirty="0"/>
              <a:t>The state also granted him </a:t>
            </a:r>
            <a:r>
              <a:rPr lang="en-US" sz="2400" b="1" dirty="0">
                <a:solidFill>
                  <a:srgbClr val="C00000"/>
                </a:solidFill>
              </a:rPr>
              <a:t>50 acres</a:t>
            </a:r>
            <a:r>
              <a:rPr lang="en-US" sz="2400" dirty="0"/>
              <a:t> of land for his service during the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Activating the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http://www.gpb.org/files/big-question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viewing the video, which side would you be on.  Give examples from what was said in the video.</a:t>
            </a:r>
          </a:p>
        </p:txBody>
      </p:sp>
    </p:spTree>
    <p:extLst>
      <p:ext uri="{BB962C8B-B14F-4D97-AF65-F5344CB8AC3E}">
        <p14:creationId xmlns:p14="http://schemas.microsoft.com/office/powerpoint/2010/main" val="33320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https://www.pbs.org/video/georgia-stories-nancy-hart-story/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4724400"/>
          </a:xfrm>
        </p:spPr>
        <p:txBody>
          <a:bodyPr>
            <a:normAutofit/>
          </a:bodyPr>
          <a:lstStyle/>
          <a:p>
            <a:pPr lvl="0"/>
            <a:r>
              <a:rPr lang="en-US" sz="3100" b="1" dirty="0">
                <a:solidFill>
                  <a:srgbClr val="C00000"/>
                </a:solidFill>
              </a:rPr>
              <a:t>Nancy Hart: six</a:t>
            </a:r>
            <a:r>
              <a:rPr lang="en-US" sz="3100" b="1" dirty="0">
                <a:solidFill>
                  <a:schemeClr val="tx1"/>
                </a:solidFill>
              </a:rPr>
              <a:t> foot tall, </a:t>
            </a:r>
            <a:r>
              <a:rPr lang="en-US" sz="3100" b="1" dirty="0">
                <a:solidFill>
                  <a:srgbClr val="C00000"/>
                </a:solidFill>
              </a:rPr>
              <a:t>red</a:t>
            </a:r>
            <a:r>
              <a:rPr lang="en-US" sz="3100" b="1" dirty="0">
                <a:solidFill>
                  <a:schemeClr val="tx1"/>
                </a:solidFill>
              </a:rPr>
              <a:t>-head</a:t>
            </a:r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She is most well-known for </a:t>
            </a:r>
            <a:r>
              <a:rPr lang="en-US" sz="2800" b="1" dirty="0">
                <a:solidFill>
                  <a:srgbClr val="C00000"/>
                </a:solidFill>
              </a:rPr>
              <a:t>capturing </a:t>
            </a:r>
            <a:r>
              <a:rPr lang="en-US" sz="2800" dirty="0"/>
              <a:t>and killing several Loyalist soldiers who food and quarters.</a:t>
            </a:r>
            <a:endParaRPr lang="en-US" sz="2400" dirty="0"/>
          </a:p>
          <a:p>
            <a:pPr lvl="2"/>
            <a:r>
              <a:rPr lang="en-US" sz="2400" dirty="0"/>
              <a:t>As they were eating and drinking, Nancy Hart was </a:t>
            </a:r>
            <a:r>
              <a:rPr lang="en-US" sz="2400" b="1" dirty="0">
                <a:solidFill>
                  <a:srgbClr val="C00000"/>
                </a:solidFill>
              </a:rPr>
              <a:t>hiding </a:t>
            </a:r>
            <a:r>
              <a:rPr lang="en-US" sz="2400" dirty="0"/>
              <a:t>their weapons.</a:t>
            </a:r>
            <a:endParaRPr lang="en-US" dirty="0"/>
          </a:p>
          <a:p>
            <a:pPr lvl="2"/>
            <a:r>
              <a:rPr lang="en-US" sz="2400" dirty="0"/>
              <a:t>When they realized that their weapons were gone, they </a:t>
            </a:r>
            <a:r>
              <a:rPr lang="en-US" sz="2400" b="1" dirty="0">
                <a:solidFill>
                  <a:srgbClr val="C00000"/>
                </a:solidFill>
              </a:rPr>
              <a:t>charged</a:t>
            </a:r>
            <a:r>
              <a:rPr lang="en-US" sz="2400" dirty="0"/>
              <a:t> her.</a:t>
            </a:r>
            <a:endParaRPr lang="en-US" dirty="0"/>
          </a:p>
          <a:p>
            <a:pPr lvl="2"/>
            <a:r>
              <a:rPr lang="en-US" sz="2400" dirty="0"/>
              <a:t>She </a:t>
            </a:r>
            <a:r>
              <a:rPr lang="en-US" sz="2400" b="1" dirty="0">
                <a:solidFill>
                  <a:srgbClr val="C00000"/>
                </a:solidFill>
              </a:rPr>
              <a:t>killed</a:t>
            </a:r>
            <a:r>
              <a:rPr lang="en-US" sz="2400" dirty="0"/>
              <a:t> one, </a:t>
            </a:r>
            <a:r>
              <a:rPr lang="en-US" sz="2400" b="1" dirty="0">
                <a:solidFill>
                  <a:srgbClr val="C00000"/>
                </a:solidFill>
              </a:rPr>
              <a:t>wounding</a:t>
            </a:r>
            <a:r>
              <a:rPr lang="en-US" sz="2400" dirty="0"/>
              <a:t> another,  and </a:t>
            </a:r>
            <a:r>
              <a:rPr lang="en-US" sz="2400" b="1" dirty="0">
                <a:solidFill>
                  <a:srgbClr val="C00000"/>
                </a:solidFill>
              </a:rPr>
              <a:t>holding</a:t>
            </a:r>
            <a:r>
              <a:rPr lang="en-US" sz="2400" dirty="0"/>
              <a:t> the others at gunpoint until her husband got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6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4724400"/>
          </a:xfrm>
        </p:spPr>
        <p:txBody>
          <a:bodyPr>
            <a:normAutofit/>
          </a:bodyPr>
          <a:lstStyle/>
          <a:p>
            <a:pPr lvl="0"/>
            <a:r>
              <a:rPr lang="en-US" sz="3100" b="1" dirty="0">
                <a:solidFill>
                  <a:srgbClr val="C00000"/>
                </a:solidFill>
              </a:rPr>
              <a:t>Nancy Hart: </a:t>
            </a:r>
          </a:p>
          <a:p>
            <a:pPr lvl="1"/>
            <a:r>
              <a:rPr lang="en-US" sz="2600" dirty="0"/>
              <a:t>The rumor…</a:t>
            </a:r>
            <a:endParaRPr lang="en-US" sz="2200" dirty="0"/>
          </a:p>
          <a:p>
            <a:pPr lvl="3"/>
            <a:r>
              <a:rPr lang="en-US" sz="2400" dirty="0"/>
              <a:t>The soldiers were </a:t>
            </a:r>
            <a:r>
              <a:rPr lang="en-US" sz="2400" b="1" dirty="0">
                <a:solidFill>
                  <a:srgbClr val="C00000"/>
                </a:solidFill>
              </a:rPr>
              <a:t>hanged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C00000"/>
                </a:solidFill>
              </a:rPr>
              <a:t>buried</a:t>
            </a:r>
            <a:r>
              <a:rPr lang="en-US" sz="2400" dirty="0"/>
              <a:t> on her property.</a:t>
            </a:r>
            <a:endParaRPr lang="en-US" sz="2000" dirty="0"/>
          </a:p>
          <a:p>
            <a:pPr lvl="3"/>
            <a:r>
              <a:rPr lang="en-US" sz="2400" dirty="0"/>
              <a:t>In </a:t>
            </a:r>
            <a:r>
              <a:rPr lang="en-US" sz="2400" b="1" dirty="0">
                <a:solidFill>
                  <a:srgbClr val="C00000"/>
                </a:solidFill>
              </a:rPr>
              <a:t>1912</a:t>
            </a:r>
            <a:r>
              <a:rPr lang="en-US" sz="2400" dirty="0"/>
              <a:t>, railroad workers came across a </a:t>
            </a:r>
            <a:r>
              <a:rPr lang="en-US" sz="2400" b="1" dirty="0">
                <a:solidFill>
                  <a:srgbClr val="C00000"/>
                </a:solidFill>
              </a:rPr>
              <a:t>grave</a:t>
            </a:r>
            <a:r>
              <a:rPr lang="en-US" sz="2400" dirty="0"/>
              <a:t> on the Hart property with </a:t>
            </a:r>
            <a:r>
              <a:rPr lang="en-US" sz="2400" b="1" dirty="0">
                <a:solidFill>
                  <a:srgbClr val="C00000"/>
                </a:solidFill>
              </a:rPr>
              <a:t>six</a:t>
            </a:r>
            <a:r>
              <a:rPr lang="en-US" sz="2400" dirty="0"/>
              <a:t> skeletons.</a:t>
            </a:r>
            <a:endParaRPr lang="en-US" sz="2000" dirty="0"/>
          </a:p>
          <a:p>
            <a:pPr lvl="1"/>
            <a:r>
              <a:rPr lang="en-US" sz="2800" dirty="0"/>
              <a:t>She served as a Patriot </a:t>
            </a:r>
            <a:r>
              <a:rPr lang="en-US" sz="2800" b="1" dirty="0">
                <a:solidFill>
                  <a:srgbClr val="C00000"/>
                </a:solidFill>
              </a:rPr>
              <a:t>spy</a:t>
            </a:r>
            <a:r>
              <a:rPr lang="en-US" sz="2800" dirty="0"/>
              <a:t> during the war.</a:t>
            </a:r>
            <a:endParaRPr lang="en-US" sz="2400" dirty="0"/>
          </a:p>
          <a:p>
            <a:pPr lvl="1"/>
            <a:r>
              <a:rPr lang="en-US" sz="2800" dirty="0"/>
              <a:t>It is also rumored that she </a:t>
            </a:r>
            <a:r>
              <a:rPr lang="en-US" sz="2800" b="1" dirty="0">
                <a:solidFill>
                  <a:srgbClr val="C00000"/>
                </a:solidFill>
              </a:rPr>
              <a:t>fought</a:t>
            </a:r>
            <a:r>
              <a:rPr lang="en-US" sz="2800" dirty="0"/>
              <a:t> in the Battle of Kettle Creek.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12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Heroic Georgians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Compare the video to what we learned in class.  In great detail, describe Nancy Hart and why she was important to Georgia during the Revolutionary War.</a:t>
            </a:r>
          </a:p>
        </p:txBody>
      </p:sp>
    </p:spTree>
    <p:extLst>
      <p:ext uri="{BB962C8B-B14F-4D97-AF65-F5344CB8AC3E}">
        <p14:creationId xmlns:p14="http://schemas.microsoft.com/office/powerpoint/2010/main" val="31456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 you know our Georgia Heroes?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In what 1779 battle did Elijah Clarke fight?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kind of tactics did Elijah Clarke use so effectively against the British? Explain how they worked.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city did Clarke help recapture in 1781?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Name two diseases that Clarke battled during the Revolutionary War.</a:t>
            </a:r>
          </a:p>
        </p:txBody>
      </p:sp>
    </p:spTree>
    <p:extLst>
      <p:ext uri="{BB962C8B-B14F-4D97-AF65-F5344CB8AC3E}">
        <p14:creationId xmlns:p14="http://schemas.microsoft.com/office/powerpoint/2010/main" val="142480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 you know our Georgia Heroes?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000" dirty="0"/>
              <a:t>Why was Austin </a:t>
            </a:r>
            <a:r>
              <a:rPr lang="en-US" sz="3000" dirty="0" err="1"/>
              <a:t>Dabney</a:t>
            </a:r>
            <a:r>
              <a:rPr lang="en-US" sz="3000" dirty="0"/>
              <a:t> serving as a soldier?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/>
              <a:t>Why did the General Assembly give </a:t>
            </a:r>
            <a:r>
              <a:rPr lang="en-US" sz="3000" dirty="0" err="1"/>
              <a:t>Dabney</a:t>
            </a:r>
            <a:r>
              <a:rPr lang="en-US" sz="3000" dirty="0"/>
              <a:t> his freedom?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/>
              <a:t>In what battle did </a:t>
            </a:r>
            <a:r>
              <a:rPr lang="en-US" sz="3000" dirty="0" err="1"/>
              <a:t>Dabney</a:t>
            </a:r>
            <a:r>
              <a:rPr lang="en-US" sz="3000" dirty="0"/>
              <a:t> suffer his wounds?</a:t>
            </a:r>
          </a:p>
        </p:txBody>
      </p:sp>
    </p:spTree>
    <p:extLst>
      <p:ext uri="{BB962C8B-B14F-4D97-AF65-F5344CB8AC3E}">
        <p14:creationId xmlns:p14="http://schemas.microsoft.com/office/powerpoint/2010/main" val="9945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 you know our Georgia Heroes?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Why did British soldiers charge at Nancy Hart?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What was found in a grave near Nancy Hart’s property in 1912?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Who was Hart County named after?  Why is that significant?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What physical characteristic may have helped Nancy Hart pose as a man?</a:t>
            </a:r>
          </a:p>
        </p:txBody>
      </p:sp>
    </p:spTree>
    <p:extLst>
      <p:ext uri="{BB962C8B-B14F-4D97-AF65-F5344CB8AC3E}">
        <p14:creationId xmlns:p14="http://schemas.microsoft.com/office/powerpoint/2010/main" val="248188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482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Georgia’s Political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543800" cy="4038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rgbClr val="C00000"/>
                </a:solidFill>
              </a:rPr>
              <a:t>Button Gwinnett</a:t>
            </a:r>
            <a:endParaRPr lang="en-US" sz="2000" b="1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He was a </a:t>
            </a:r>
            <a:r>
              <a:rPr lang="en-US" sz="2400" b="1" dirty="0">
                <a:solidFill>
                  <a:srgbClr val="C00000"/>
                </a:solidFill>
              </a:rPr>
              <a:t>delegate</a:t>
            </a:r>
            <a:r>
              <a:rPr lang="en-US" sz="2400" dirty="0"/>
              <a:t> to the Second Continental Congress.</a:t>
            </a:r>
            <a:endParaRPr lang="en-US" sz="2000" dirty="0"/>
          </a:p>
          <a:p>
            <a:pPr lvl="1"/>
            <a:r>
              <a:rPr lang="en-US" sz="2400" dirty="0"/>
              <a:t>He </a:t>
            </a:r>
            <a:r>
              <a:rPr lang="en-US" sz="2400" b="1" dirty="0">
                <a:solidFill>
                  <a:srgbClr val="C00000"/>
                </a:solidFill>
              </a:rPr>
              <a:t>signed</a:t>
            </a:r>
            <a:r>
              <a:rPr lang="en-US" sz="2400" dirty="0"/>
              <a:t> the Declaration of Independence.</a:t>
            </a:r>
            <a:endParaRPr lang="en-US" sz="2000" dirty="0"/>
          </a:p>
          <a:p>
            <a:pPr lvl="1"/>
            <a:r>
              <a:rPr lang="en-US" sz="2400" dirty="0"/>
              <a:t>He was the </a:t>
            </a:r>
            <a:r>
              <a:rPr lang="en-US" sz="2400" b="1" dirty="0">
                <a:solidFill>
                  <a:srgbClr val="C00000"/>
                </a:solidFill>
              </a:rPr>
              <a:t>chairman</a:t>
            </a:r>
            <a:r>
              <a:rPr lang="en-US" sz="2400" dirty="0"/>
              <a:t> of the committee that wrote the Georgia Constitution of 1777.</a:t>
            </a:r>
            <a:endParaRPr lang="en-US" sz="2000" dirty="0"/>
          </a:p>
          <a:p>
            <a:pPr lvl="1"/>
            <a:r>
              <a:rPr lang="en-US" sz="2400" dirty="0"/>
              <a:t>He became </a:t>
            </a:r>
            <a:r>
              <a:rPr lang="en-US" sz="2400" b="1" dirty="0">
                <a:solidFill>
                  <a:srgbClr val="C00000"/>
                </a:solidFill>
              </a:rPr>
              <a:t>governor</a:t>
            </a:r>
            <a:r>
              <a:rPr lang="en-US" sz="2400" dirty="0"/>
              <a:t> in 1777.</a:t>
            </a:r>
            <a:endParaRPr lang="en-US" sz="2000" dirty="0"/>
          </a:p>
          <a:p>
            <a:pPr lvl="1"/>
            <a:r>
              <a:rPr lang="en-US" sz="2400" dirty="0"/>
              <a:t>Gwinnett </a:t>
            </a:r>
            <a:r>
              <a:rPr lang="en-US" sz="2400" b="1" dirty="0">
                <a:solidFill>
                  <a:srgbClr val="C00000"/>
                </a:solidFill>
              </a:rPr>
              <a:t>feuded</a:t>
            </a:r>
            <a:r>
              <a:rPr lang="en-US" sz="2400" dirty="0"/>
              <a:t> with his bitter enemy Lachlan </a:t>
            </a:r>
            <a:r>
              <a:rPr lang="en-US" sz="2400" b="1" dirty="0">
                <a:solidFill>
                  <a:srgbClr val="C00000"/>
                </a:solidFill>
              </a:rPr>
              <a:t>McIntosh</a:t>
            </a:r>
            <a:r>
              <a:rPr lang="en-US" sz="2400" dirty="0"/>
              <a:t>.</a:t>
            </a:r>
            <a:endParaRPr lang="en-US" sz="2000" dirty="0"/>
          </a:p>
          <a:p>
            <a:pPr lvl="2"/>
            <a:r>
              <a:rPr lang="en-US" dirty="0"/>
              <a:t>Gwinnett </a:t>
            </a:r>
            <a:r>
              <a:rPr lang="en-US" b="1" dirty="0">
                <a:solidFill>
                  <a:srgbClr val="C00000"/>
                </a:solidFill>
              </a:rPr>
              <a:t>challenged</a:t>
            </a:r>
            <a:r>
              <a:rPr lang="en-US" dirty="0"/>
              <a:t> McIntosh to a </a:t>
            </a:r>
            <a:r>
              <a:rPr lang="en-US" b="1" dirty="0">
                <a:solidFill>
                  <a:srgbClr val="C00000"/>
                </a:solidFill>
              </a:rPr>
              <a:t>duel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died </a:t>
            </a:r>
            <a:r>
              <a:rPr lang="en-US" dirty="0"/>
              <a:t>from his injuries three days later.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361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244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Georgia’s Political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</a:rPr>
              <a:t>Lyman Hall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He was a </a:t>
            </a:r>
            <a:r>
              <a:rPr lang="en-US" sz="2800" b="1" dirty="0">
                <a:solidFill>
                  <a:srgbClr val="C00000"/>
                </a:solidFill>
              </a:rPr>
              <a:t>minister</a:t>
            </a:r>
            <a:r>
              <a:rPr lang="en-US" sz="2800" dirty="0"/>
              <a:t> and a </a:t>
            </a:r>
            <a:r>
              <a:rPr lang="en-US" sz="2800" b="1" dirty="0">
                <a:solidFill>
                  <a:srgbClr val="C00000"/>
                </a:solidFill>
              </a:rPr>
              <a:t>doctor</a:t>
            </a:r>
            <a:r>
              <a:rPr lang="en-US" sz="2800" dirty="0"/>
              <a:t>.</a:t>
            </a:r>
            <a:endParaRPr lang="en-US" sz="2400" dirty="0"/>
          </a:p>
          <a:p>
            <a:pPr lvl="1"/>
            <a:r>
              <a:rPr lang="en-US" sz="2800" dirty="0"/>
              <a:t>He was also a </a:t>
            </a:r>
            <a:r>
              <a:rPr lang="en-US" sz="2800" b="1" dirty="0">
                <a:solidFill>
                  <a:srgbClr val="C00000"/>
                </a:solidFill>
              </a:rPr>
              <a:t>delegate</a:t>
            </a:r>
            <a:r>
              <a:rPr lang="en-US" sz="2800" dirty="0"/>
              <a:t> of the Second Continental Congress and signed the </a:t>
            </a:r>
            <a:r>
              <a:rPr lang="en-US" sz="2800" b="1" dirty="0">
                <a:solidFill>
                  <a:srgbClr val="C00000"/>
                </a:solidFill>
              </a:rPr>
              <a:t>Declaration of Independence</a:t>
            </a:r>
            <a:r>
              <a:rPr lang="en-US" sz="2800" dirty="0"/>
              <a:t>.</a:t>
            </a:r>
            <a:endParaRPr lang="en-US" sz="2400" dirty="0"/>
          </a:p>
          <a:p>
            <a:pPr lvl="1"/>
            <a:r>
              <a:rPr lang="en-US" sz="2800" dirty="0"/>
              <a:t>Hall was elected </a:t>
            </a:r>
            <a:r>
              <a:rPr lang="en-US" sz="2800" b="1" dirty="0">
                <a:solidFill>
                  <a:srgbClr val="C00000"/>
                </a:solidFill>
              </a:rPr>
              <a:t>governor</a:t>
            </a:r>
            <a:r>
              <a:rPr lang="en-US" sz="2800" dirty="0"/>
              <a:t> in 1783.</a:t>
            </a:r>
            <a:endParaRPr lang="en-US" sz="2400" dirty="0"/>
          </a:p>
          <a:p>
            <a:pPr lvl="1"/>
            <a:r>
              <a:rPr lang="en-US" sz="2800" dirty="0"/>
              <a:t>He was instrumental in founding the </a:t>
            </a:r>
            <a:r>
              <a:rPr lang="en-US" sz="2800" b="1" dirty="0">
                <a:solidFill>
                  <a:srgbClr val="C00000"/>
                </a:solidFill>
              </a:rPr>
              <a:t>University of Georgia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39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244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Georgia’s Political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>
                <a:solidFill>
                  <a:srgbClr val="C00000"/>
                </a:solidFill>
              </a:rPr>
              <a:t>George Walton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sz="2800" dirty="0"/>
              <a:t>Walton was the most </a:t>
            </a:r>
            <a:r>
              <a:rPr lang="en-US" sz="2800" b="1" dirty="0">
                <a:solidFill>
                  <a:srgbClr val="C00000"/>
                </a:solidFill>
              </a:rPr>
              <a:t>politically </a:t>
            </a:r>
            <a:r>
              <a:rPr lang="en-US" sz="2800" dirty="0"/>
              <a:t>successful of the three signers.</a:t>
            </a:r>
            <a:endParaRPr lang="en-US" sz="2400" dirty="0"/>
          </a:p>
          <a:p>
            <a:pPr lvl="1"/>
            <a:r>
              <a:rPr lang="en-US" sz="2800" dirty="0"/>
              <a:t>He was a successful </a:t>
            </a:r>
            <a:r>
              <a:rPr lang="en-US" sz="2800" b="1" dirty="0">
                <a:solidFill>
                  <a:srgbClr val="C00000"/>
                </a:solidFill>
              </a:rPr>
              <a:t>lawyer</a:t>
            </a:r>
            <a:r>
              <a:rPr lang="en-US" sz="2800" dirty="0"/>
              <a:t>.</a:t>
            </a:r>
            <a:endParaRPr lang="en-US" sz="2400" dirty="0"/>
          </a:p>
          <a:p>
            <a:pPr lvl="1"/>
            <a:r>
              <a:rPr lang="en-US" sz="2800" dirty="0"/>
              <a:t>He was </a:t>
            </a:r>
            <a:r>
              <a:rPr lang="en-US" sz="2800" b="1" dirty="0">
                <a:solidFill>
                  <a:srgbClr val="C00000"/>
                </a:solidFill>
              </a:rPr>
              <a:t>wounded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captured</a:t>
            </a:r>
            <a:r>
              <a:rPr lang="en-US" sz="2800" dirty="0"/>
              <a:t> by the British during the assault on Savannah.</a:t>
            </a:r>
            <a:endParaRPr lang="en-US" sz="2400" dirty="0"/>
          </a:p>
          <a:p>
            <a:pPr lvl="1"/>
            <a:r>
              <a:rPr lang="en-US" sz="2800" dirty="0"/>
              <a:t>During his 30-year political career, Walton served as </a:t>
            </a:r>
            <a:r>
              <a:rPr lang="en-US" sz="2800" b="1" dirty="0">
                <a:solidFill>
                  <a:srgbClr val="C00000"/>
                </a:solidFill>
              </a:rPr>
              <a:t>representative</a:t>
            </a:r>
            <a:r>
              <a:rPr lang="en-US" sz="2800" dirty="0"/>
              <a:t> to Congress, </a:t>
            </a:r>
            <a:r>
              <a:rPr lang="en-US" sz="2800" b="1" dirty="0">
                <a:solidFill>
                  <a:srgbClr val="C00000"/>
                </a:solidFill>
              </a:rPr>
              <a:t>circuit court judge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00000"/>
                </a:solidFill>
              </a:rPr>
              <a:t>chief justice </a:t>
            </a:r>
            <a:r>
              <a:rPr lang="en-US" sz="2800" dirty="0"/>
              <a:t>of Georgia, </a:t>
            </a:r>
            <a:r>
              <a:rPr lang="en-US" sz="2800" b="1" dirty="0">
                <a:solidFill>
                  <a:srgbClr val="C00000"/>
                </a:solidFill>
              </a:rPr>
              <a:t>governor</a:t>
            </a:r>
            <a:r>
              <a:rPr lang="en-US" sz="2800" dirty="0"/>
              <a:t> of Georgia, and </a:t>
            </a:r>
            <a:r>
              <a:rPr lang="en-US" sz="2800" b="1" dirty="0">
                <a:solidFill>
                  <a:srgbClr val="C00000"/>
                </a:solidFill>
              </a:rPr>
              <a:t>U.S. Senator</a:t>
            </a:r>
            <a:r>
              <a:rPr lang="en-US" sz="28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39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7620000" cy="990600"/>
          </a:xfrm>
        </p:spPr>
        <p:txBody>
          <a:bodyPr>
            <a:normAutofit/>
          </a:bodyPr>
          <a:lstStyle/>
          <a:p>
            <a:r>
              <a:rPr lang="en-US" dirty="0"/>
              <a:t>Mixed Feelings in Georgia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49530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 </a:t>
            </a:r>
            <a:r>
              <a:rPr lang="en-US" sz="3200" b="1" dirty="0">
                <a:solidFill>
                  <a:srgbClr val="C00000"/>
                </a:solidFill>
              </a:rPr>
              <a:t>desire</a:t>
            </a:r>
            <a:r>
              <a:rPr lang="en-US" sz="3200" dirty="0"/>
              <a:t> for independence was not as strong in </a:t>
            </a:r>
            <a:r>
              <a:rPr lang="en-US" sz="3200" b="1" dirty="0">
                <a:solidFill>
                  <a:srgbClr val="C00000"/>
                </a:solidFill>
              </a:rPr>
              <a:t>Georgia </a:t>
            </a:r>
            <a:r>
              <a:rPr lang="en-US" sz="3200" dirty="0"/>
              <a:t> as in other </a:t>
            </a:r>
            <a:r>
              <a:rPr lang="en-US" sz="3200" b="1" dirty="0">
                <a:solidFill>
                  <a:srgbClr val="C00000"/>
                </a:solidFill>
              </a:rPr>
              <a:t>colonies</a:t>
            </a:r>
            <a:r>
              <a:rPr lang="en-US" sz="3200" dirty="0"/>
              <a:t>.</a:t>
            </a:r>
            <a:endParaRPr lang="en-US" sz="2800" dirty="0"/>
          </a:p>
          <a:p>
            <a:pPr lvl="0"/>
            <a:r>
              <a:rPr lang="en-US" sz="3200" dirty="0"/>
              <a:t>Why?</a:t>
            </a:r>
            <a:endParaRPr lang="en-US" sz="2800" dirty="0"/>
          </a:p>
          <a:p>
            <a:pPr lvl="1"/>
            <a:r>
              <a:rPr lang="en-US" sz="3200" dirty="0"/>
              <a:t>Georgia had </a:t>
            </a:r>
            <a:r>
              <a:rPr lang="en-US" sz="3200" b="1" dirty="0">
                <a:solidFill>
                  <a:srgbClr val="C00000"/>
                </a:solidFill>
              </a:rPr>
              <a:t>prospered</a:t>
            </a:r>
            <a:r>
              <a:rPr lang="en-US" sz="3200" dirty="0"/>
              <a:t> under British rule.</a:t>
            </a:r>
            <a:endParaRPr lang="en-US" sz="2800" dirty="0"/>
          </a:p>
          <a:p>
            <a:pPr lvl="1"/>
            <a:r>
              <a:rPr lang="en-US" sz="3200" dirty="0"/>
              <a:t>Georgia needed </a:t>
            </a:r>
            <a:r>
              <a:rPr lang="en-US" sz="3200" b="1" dirty="0">
                <a:solidFill>
                  <a:srgbClr val="C00000"/>
                </a:solidFill>
              </a:rPr>
              <a:t>protection </a:t>
            </a:r>
            <a:r>
              <a:rPr lang="en-US" sz="3200" dirty="0"/>
              <a:t>from Native Americans.</a:t>
            </a:r>
            <a:endParaRPr lang="en-US" sz="2800" dirty="0"/>
          </a:p>
          <a:p>
            <a:pPr lvl="1"/>
            <a:r>
              <a:rPr lang="en-US" sz="3200" dirty="0"/>
              <a:t>Many of the </a:t>
            </a:r>
            <a:r>
              <a:rPr lang="en-US" sz="3200" b="1" dirty="0">
                <a:solidFill>
                  <a:srgbClr val="C00000"/>
                </a:solidFill>
              </a:rPr>
              <a:t>laws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C00000"/>
                </a:solidFill>
              </a:rPr>
              <a:t>taxes</a:t>
            </a:r>
            <a:r>
              <a:rPr lang="en-US" sz="3200" dirty="0"/>
              <a:t> imposed on the colonies had little effect on </a:t>
            </a:r>
            <a:r>
              <a:rPr lang="en-US" sz="3200" b="1" dirty="0">
                <a:solidFill>
                  <a:srgbClr val="C00000"/>
                </a:solidFill>
              </a:rPr>
              <a:t>Georgia</a:t>
            </a:r>
            <a:r>
              <a:rPr lang="en-US" sz="24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65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/>
              <a:t>Who’s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This patriot was a minister and a doctor.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This lawyer was wounded during the Revolutionary War.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This patriot was killed in a duel.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Gwinnett, Hall, and Walton all held this Georgia political office.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document did Gwinnett, Hall, and Walton sign?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5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543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Groups of 6</a:t>
            </a:r>
          </a:p>
          <a:p>
            <a:pPr lvl="1"/>
            <a:r>
              <a:rPr lang="en-US" sz="2800" dirty="0"/>
              <a:t>Each group is going to create a Who’s Who poster. Include:</a:t>
            </a:r>
          </a:p>
          <a:p>
            <a:pPr lvl="2"/>
            <a:r>
              <a:rPr lang="en-US" sz="2800" dirty="0"/>
              <a:t>Elijah Clarke</a:t>
            </a:r>
          </a:p>
          <a:p>
            <a:pPr lvl="2"/>
            <a:r>
              <a:rPr lang="en-US" sz="2800" dirty="0"/>
              <a:t>Austin </a:t>
            </a:r>
            <a:r>
              <a:rPr lang="en-US" sz="2800" dirty="0" err="1"/>
              <a:t>Dabney</a:t>
            </a:r>
            <a:endParaRPr lang="en-US" sz="2800" dirty="0"/>
          </a:p>
          <a:p>
            <a:pPr lvl="2"/>
            <a:r>
              <a:rPr lang="en-US" sz="2800" dirty="0"/>
              <a:t>Nancy Hart</a:t>
            </a:r>
          </a:p>
          <a:p>
            <a:pPr lvl="2"/>
            <a:r>
              <a:rPr lang="en-US" sz="2800" dirty="0"/>
              <a:t>Button Gwinnett</a:t>
            </a:r>
          </a:p>
          <a:p>
            <a:pPr lvl="2"/>
            <a:r>
              <a:rPr lang="en-US" sz="2800" dirty="0"/>
              <a:t>Lyman Hall</a:t>
            </a:r>
          </a:p>
          <a:p>
            <a:pPr lvl="2"/>
            <a:r>
              <a:rPr lang="en-US" sz="2800" dirty="0"/>
              <a:t>George Walton</a:t>
            </a:r>
          </a:p>
          <a:p>
            <a:pPr lvl="1"/>
            <a:r>
              <a:rPr lang="en-US" sz="2800" dirty="0"/>
              <a:t>It must have their contributions to the State of Georgia and a picture.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Mixed Feelings in Georgia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There were some Georgians that were </a:t>
            </a:r>
            <a:r>
              <a:rPr lang="en-US" sz="3200" b="1" dirty="0">
                <a:solidFill>
                  <a:srgbClr val="C00000"/>
                </a:solidFill>
              </a:rPr>
              <a:t>dissatisfied</a:t>
            </a:r>
            <a:r>
              <a:rPr lang="en-US" sz="3200" dirty="0"/>
              <a:t> with British policies.</a:t>
            </a:r>
            <a:endParaRPr lang="en-US" sz="2800" dirty="0"/>
          </a:p>
          <a:p>
            <a:pPr lvl="1"/>
            <a:r>
              <a:rPr lang="en-US" sz="3200" dirty="0"/>
              <a:t>Georgia did not send a </a:t>
            </a:r>
            <a:r>
              <a:rPr lang="en-US" sz="3200" b="1" dirty="0">
                <a:solidFill>
                  <a:srgbClr val="C00000"/>
                </a:solidFill>
              </a:rPr>
              <a:t>representative</a:t>
            </a:r>
            <a:r>
              <a:rPr lang="en-US" sz="3200" dirty="0"/>
              <a:t> to the meeting </a:t>
            </a:r>
            <a:r>
              <a:rPr lang="en-US" sz="3200" b="1" dirty="0">
                <a:solidFill>
                  <a:srgbClr val="C00000"/>
                </a:solidFill>
              </a:rPr>
              <a:t>opposing</a:t>
            </a:r>
            <a:r>
              <a:rPr lang="en-US" sz="3200" dirty="0"/>
              <a:t> the Stamp Act.</a:t>
            </a:r>
            <a:endParaRPr lang="en-US" sz="2800" dirty="0"/>
          </a:p>
          <a:p>
            <a:pPr lvl="1"/>
            <a:r>
              <a:rPr lang="en-US" sz="3200" dirty="0"/>
              <a:t>The publisher of the </a:t>
            </a:r>
            <a:r>
              <a:rPr lang="en-US" sz="3200" b="1" i="1" dirty="0">
                <a:solidFill>
                  <a:srgbClr val="C00000"/>
                </a:solidFill>
              </a:rPr>
              <a:t>Georgia Gazette</a:t>
            </a:r>
            <a:r>
              <a:rPr lang="en-US" sz="3200" dirty="0"/>
              <a:t>, Georgia’s only newspaper, stopped publication for a year in protest to the tax.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0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67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In </a:t>
            </a:r>
            <a:r>
              <a:rPr lang="en-US" sz="2800" b="1" dirty="0">
                <a:solidFill>
                  <a:srgbClr val="C00000"/>
                </a:solidFill>
              </a:rPr>
              <a:t>1774</a:t>
            </a:r>
            <a:r>
              <a:rPr lang="en-US" sz="2800" dirty="0"/>
              <a:t>, the </a:t>
            </a:r>
            <a:r>
              <a:rPr lang="en-US" sz="2800" b="1" dirty="0">
                <a:solidFill>
                  <a:srgbClr val="C00000"/>
                </a:solidFill>
              </a:rPr>
              <a:t>First Continental Congress</a:t>
            </a:r>
            <a:r>
              <a:rPr lang="en-US" sz="2800" dirty="0"/>
              <a:t> met in Philadelphia.</a:t>
            </a:r>
            <a:endParaRPr lang="en-US" dirty="0"/>
          </a:p>
          <a:p>
            <a:pPr lvl="1"/>
            <a:r>
              <a:rPr lang="en-US" sz="2800" dirty="0"/>
              <a:t>Georgia was the </a:t>
            </a:r>
            <a:r>
              <a:rPr lang="en-US" sz="2800" b="1" dirty="0">
                <a:solidFill>
                  <a:srgbClr val="C00000"/>
                </a:solidFill>
              </a:rPr>
              <a:t>only</a:t>
            </a:r>
            <a:r>
              <a:rPr lang="en-US" sz="2800" dirty="0"/>
              <a:t> colony to not send a delegate.</a:t>
            </a:r>
            <a:endParaRPr lang="en-US" sz="2400" dirty="0"/>
          </a:p>
          <a:p>
            <a:pPr lvl="1"/>
            <a:r>
              <a:rPr lang="en-US" sz="2800" dirty="0"/>
              <a:t>The delegates decided to </a:t>
            </a:r>
            <a:r>
              <a:rPr lang="en-US" sz="2800" b="1" dirty="0">
                <a:solidFill>
                  <a:srgbClr val="C00000"/>
                </a:solidFill>
              </a:rPr>
              <a:t>cut off</a:t>
            </a:r>
            <a:r>
              <a:rPr lang="en-US" sz="2800" dirty="0"/>
              <a:t> trade with England until taxes and trade regulations were repealed.</a:t>
            </a:r>
            <a:endParaRPr lang="en-US" sz="2400" dirty="0"/>
          </a:p>
          <a:p>
            <a:pPr lvl="0"/>
            <a:r>
              <a:rPr lang="en-US" sz="2800" dirty="0"/>
              <a:t>Before a second Continental Congress could meet, </a:t>
            </a:r>
            <a:r>
              <a:rPr lang="en-US" sz="2800" b="1" dirty="0">
                <a:solidFill>
                  <a:srgbClr val="C00000"/>
                </a:solidFill>
              </a:rPr>
              <a:t>fighting</a:t>
            </a:r>
            <a:r>
              <a:rPr lang="en-US" sz="2800" dirty="0"/>
              <a:t> broke out – Lexington and </a:t>
            </a:r>
            <a:r>
              <a:rPr lang="en-US" sz="2800" b="1" dirty="0">
                <a:solidFill>
                  <a:srgbClr val="C00000"/>
                </a:solidFill>
              </a:rPr>
              <a:t>Concord</a:t>
            </a:r>
            <a:r>
              <a:rPr lang="en-US" sz="2800" dirty="0"/>
              <a:t>, Massachusetts.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4267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In 1775, the </a:t>
            </a:r>
            <a:r>
              <a:rPr lang="en-US" sz="3200" b="1" dirty="0">
                <a:solidFill>
                  <a:srgbClr val="C00000"/>
                </a:solidFill>
              </a:rPr>
              <a:t>Second Continental Congress</a:t>
            </a:r>
            <a:r>
              <a:rPr lang="en-US" sz="3200" dirty="0"/>
              <a:t> met; Georgia </a:t>
            </a:r>
            <a:r>
              <a:rPr lang="en-US" sz="3200" b="1" dirty="0">
                <a:solidFill>
                  <a:srgbClr val="C00000"/>
                </a:solidFill>
              </a:rPr>
              <a:t>was</a:t>
            </a:r>
            <a:r>
              <a:rPr lang="en-US" sz="3200" dirty="0"/>
              <a:t> represented this time.</a:t>
            </a:r>
            <a:endParaRPr lang="en-US" sz="2800" dirty="0"/>
          </a:p>
          <a:p>
            <a:r>
              <a:rPr lang="en-US" sz="3200" dirty="0"/>
              <a:t>A committee headed by Thomas Jefferson wrote the </a:t>
            </a:r>
            <a:r>
              <a:rPr lang="en-US" sz="3200" b="1" dirty="0">
                <a:solidFill>
                  <a:srgbClr val="C00000"/>
                </a:solidFill>
              </a:rPr>
              <a:t>Declaration of Independence</a:t>
            </a:r>
            <a:r>
              <a:rPr lang="en-US" sz="3200" dirty="0"/>
              <a:t>. </a:t>
            </a:r>
          </a:p>
          <a:p>
            <a:pPr lvl="1"/>
            <a:r>
              <a:rPr lang="en-US" sz="2800" dirty="0"/>
              <a:t>It was adopted on </a:t>
            </a:r>
            <a:r>
              <a:rPr lang="en-US" sz="2800" b="1" dirty="0">
                <a:solidFill>
                  <a:srgbClr val="C00000"/>
                </a:solidFill>
              </a:rPr>
              <a:t>July 4, 1776.</a:t>
            </a:r>
          </a:p>
          <a:p>
            <a:r>
              <a:rPr lang="en-US" sz="3200" dirty="0"/>
              <a:t>Georgia signers of the Declaration were:</a:t>
            </a:r>
          </a:p>
          <a:p>
            <a:pPr lvl="2"/>
            <a:r>
              <a:rPr lang="en-US" sz="2800" b="1" dirty="0">
                <a:solidFill>
                  <a:srgbClr val="C00000"/>
                </a:solidFill>
              </a:rPr>
              <a:t>Button Gwinnett</a:t>
            </a:r>
          </a:p>
          <a:p>
            <a:pPr lvl="2"/>
            <a:r>
              <a:rPr lang="en-US" sz="3000" b="1" dirty="0">
                <a:solidFill>
                  <a:srgbClr val="C00000"/>
                </a:solidFill>
              </a:rPr>
              <a:t>Lyman Hall</a:t>
            </a:r>
          </a:p>
          <a:p>
            <a:pPr lvl="2"/>
            <a:r>
              <a:rPr lang="en-US" sz="3000" b="1" dirty="0">
                <a:solidFill>
                  <a:srgbClr val="C00000"/>
                </a:solidFill>
              </a:rPr>
              <a:t>George Walton</a:t>
            </a:r>
          </a:p>
          <a:p>
            <a:pPr marL="32004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647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Matching</a:t>
            </a:r>
            <a:br>
              <a:rPr lang="en-US" dirty="0"/>
            </a:br>
            <a:r>
              <a:rPr lang="en-US" sz="2000" dirty="0"/>
              <a:t>Key People &amp; Events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4035552" cy="3429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Battle of Lexington and Concord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Button Gwinnett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Continental Congress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Thomas Jefferson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Redcoats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Declaration of Independence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4194048" cy="400473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Author of the Declaration of Independence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British soldiers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Georgia’s delegate to the 2</a:t>
            </a:r>
            <a:r>
              <a:rPr lang="en-US" baseline="30000" dirty="0"/>
              <a:t>nd</a:t>
            </a:r>
            <a:r>
              <a:rPr lang="en-US" dirty="0"/>
              <a:t> Continental Congress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Statement of American Independence from England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First armed conflict of the Revolutionary War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Meeting where colonists listed reasons for independence from </a:t>
            </a:r>
            <a:br>
              <a:rPr lang="en-US" dirty="0"/>
            </a:br>
            <a:r>
              <a:rPr lang="en-US" dirty="0"/>
              <a:t>England</a:t>
            </a:r>
          </a:p>
        </p:txBody>
      </p:sp>
    </p:spTree>
    <p:extLst>
      <p:ext uri="{BB962C8B-B14F-4D97-AF65-F5344CB8AC3E}">
        <p14:creationId xmlns:p14="http://schemas.microsoft.com/office/powerpoint/2010/main" val="300209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True/False</a:t>
            </a:r>
            <a:br>
              <a:rPr lang="en-US" dirty="0"/>
            </a:br>
            <a:r>
              <a:rPr lang="en-US" sz="2400" dirty="0"/>
              <a:t>Make False statements True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4572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All Georgians were in favor of American independence from Britain.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Georgia was not represented at the 1</a:t>
            </a:r>
            <a:r>
              <a:rPr lang="en-US" baseline="30000" dirty="0"/>
              <a:t>st</a:t>
            </a:r>
            <a:r>
              <a:rPr lang="en-US" dirty="0"/>
              <a:t> Continental Congress.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first armed conflict of the American Revolution took place in Massachusetts.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Georgia was not represented at the 2</a:t>
            </a:r>
            <a:r>
              <a:rPr lang="en-US" baseline="30000" dirty="0"/>
              <a:t>nd</a:t>
            </a:r>
            <a:r>
              <a:rPr lang="en-US" dirty="0"/>
              <a:t> Continental Congress.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Both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Continental Congresses took place before the Revolutionary War began.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Thomas Jefferson was the primary author of the Declaration of Independence.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Georgians Button Gwinnett, Lyman Hall, and George Walton signed the Declaration of Independence.</a:t>
            </a:r>
          </a:p>
        </p:txBody>
      </p:sp>
    </p:spTree>
    <p:extLst>
      <p:ext uri="{BB962C8B-B14F-4D97-AF65-F5344CB8AC3E}">
        <p14:creationId xmlns:p14="http://schemas.microsoft.com/office/powerpoint/2010/main" val="403236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/>
          <a:lstStyle/>
          <a:p>
            <a:r>
              <a:rPr lang="en-US" dirty="0"/>
              <a:t>War comes to Georgia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Loyalties in Georgia were </a:t>
            </a:r>
            <a:r>
              <a:rPr lang="en-US" sz="2800" b="1" dirty="0">
                <a:solidFill>
                  <a:srgbClr val="C00000"/>
                </a:solidFill>
              </a:rPr>
              <a:t>split</a:t>
            </a:r>
            <a:r>
              <a:rPr lang="en-US" sz="2800" dirty="0"/>
              <a:t>.</a:t>
            </a:r>
            <a:endParaRPr lang="en-US" dirty="0"/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Loyalists</a:t>
            </a:r>
            <a:r>
              <a:rPr lang="en-US" sz="2600" dirty="0"/>
              <a:t> or Tories were people loyal to </a:t>
            </a:r>
            <a:r>
              <a:rPr lang="en-US" sz="2600" b="1" dirty="0">
                <a:solidFill>
                  <a:srgbClr val="C00000"/>
                </a:solidFill>
              </a:rPr>
              <a:t>England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Patriots</a:t>
            </a:r>
            <a:r>
              <a:rPr lang="en-US" sz="2600" dirty="0"/>
              <a:t> were those supporting </a:t>
            </a:r>
            <a:r>
              <a:rPr lang="en-US" sz="2600" b="1" dirty="0">
                <a:solidFill>
                  <a:srgbClr val="C00000"/>
                </a:solidFill>
              </a:rPr>
              <a:t>independence</a:t>
            </a:r>
            <a:r>
              <a:rPr lang="en-US" sz="2800" dirty="0"/>
              <a:t>.</a:t>
            </a:r>
            <a:endParaRPr lang="en-US" sz="2400" dirty="0"/>
          </a:p>
          <a:p>
            <a:pPr lvl="0"/>
            <a:r>
              <a:rPr lang="en-US" sz="2800" dirty="0"/>
              <a:t>In 1778, </a:t>
            </a:r>
            <a:r>
              <a:rPr lang="en-US" sz="2800" b="1" dirty="0">
                <a:solidFill>
                  <a:srgbClr val="C00000"/>
                </a:solidFill>
              </a:rPr>
              <a:t>British</a:t>
            </a:r>
            <a:r>
              <a:rPr lang="en-US" sz="2800" dirty="0"/>
              <a:t> regiments began moving inland from the Georgia coast.</a:t>
            </a:r>
            <a:endParaRPr lang="en-US" dirty="0"/>
          </a:p>
          <a:p>
            <a:pPr lvl="1"/>
            <a:r>
              <a:rPr lang="en-US" sz="2600" dirty="0"/>
              <a:t>The first major battle in the South took place in </a:t>
            </a:r>
            <a:r>
              <a:rPr lang="en-US" sz="2600" b="1" dirty="0">
                <a:solidFill>
                  <a:srgbClr val="C00000"/>
                </a:solidFill>
              </a:rPr>
              <a:t>Savannah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Savannah fell to the </a:t>
            </a:r>
            <a:r>
              <a:rPr lang="en-US" sz="2600" b="1" dirty="0">
                <a:solidFill>
                  <a:srgbClr val="C00000"/>
                </a:solidFill>
              </a:rPr>
              <a:t>British</a:t>
            </a:r>
            <a:r>
              <a:rPr lang="en-US" sz="2600" dirty="0"/>
              <a:t> on December 29, 1778.</a:t>
            </a: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Augusta</a:t>
            </a:r>
            <a:r>
              <a:rPr lang="en-US" sz="2600" dirty="0"/>
              <a:t> fell a month later.</a:t>
            </a:r>
          </a:p>
        </p:txBody>
      </p:sp>
    </p:spTree>
    <p:extLst>
      <p:ext uri="{BB962C8B-B14F-4D97-AF65-F5344CB8AC3E}">
        <p14:creationId xmlns:p14="http://schemas.microsoft.com/office/powerpoint/2010/main" val="10596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649</TotalTime>
  <Words>1629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Impact</vt:lpstr>
      <vt:lpstr>Times New Roman</vt:lpstr>
      <vt:lpstr>NewsPrint</vt:lpstr>
      <vt:lpstr>Revolutionary War Battles in Georgia</vt:lpstr>
      <vt:lpstr>Activating the Lesson</vt:lpstr>
      <vt:lpstr>Mixed Feelings in Georgia</vt:lpstr>
      <vt:lpstr>Mixed Feelings in Georgia</vt:lpstr>
      <vt:lpstr>Independence</vt:lpstr>
      <vt:lpstr>Independence</vt:lpstr>
      <vt:lpstr>Matching Key People &amp; Events</vt:lpstr>
      <vt:lpstr>True/False Make False statements True</vt:lpstr>
      <vt:lpstr>War comes to Georgia</vt:lpstr>
      <vt:lpstr>Point of View Loyalist or Patriot?</vt:lpstr>
      <vt:lpstr>Battle of Kettle Creek</vt:lpstr>
      <vt:lpstr>Battle of Kettle Creek</vt:lpstr>
      <vt:lpstr>Siege of Savannah</vt:lpstr>
      <vt:lpstr>Siege of Savannah</vt:lpstr>
      <vt:lpstr>Treaty of Paris of 1783</vt:lpstr>
      <vt:lpstr>Yes or No Explain why or why not.</vt:lpstr>
      <vt:lpstr>Heroic Georgians</vt:lpstr>
      <vt:lpstr>Heroic Georgians</vt:lpstr>
      <vt:lpstr>Heroic Georgians</vt:lpstr>
      <vt:lpstr>Heroic Georgians</vt:lpstr>
      <vt:lpstr>Heroic Georgians</vt:lpstr>
      <vt:lpstr>Heroic Georgians</vt:lpstr>
      <vt:lpstr>Heroic Georgians</vt:lpstr>
      <vt:lpstr>How well do you know our Georgia Heroes?</vt:lpstr>
      <vt:lpstr>How well do you know our Georgia Heroes?</vt:lpstr>
      <vt:lpstr>How well do you know our Georgia Heroes?</vt:lpstr>
      <vt:lpstr>Georgia’s Political Leaders</vt:lpstr>
      <vt:lpstr>Georgia’s Political Leaders</vt:lpstr>
      <vt:lpstr>Georgia’s Political Leaders</vt:lpstr>
      <vt:lpstr>Who’s Who</vt:lpstr>
      <vt:lpstr>Who’s Who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</dc:title>
  <dc:creator>Windows User</dc:creator>
  <cp:lastModifiedBy>Cynthia Mason (Chamblee Middle)</cp:lastModifiedBy>
  <cp:revision>51</cp:revision>
  <cp:lastPrinted>2014-09-16T14:10:57Z</cp:lastPrinted>
  <dcterms:created xsi:type="dcterms:W3CDTF">2014-09-13T00:42:42Z</dcterms:created>
  <dcterms:modified xsi:type="dcterms:W3CDTF">2019-09-30T13:37:46Z</dcterms:modified>
</cp:coreProperties>
</file>