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3"/>
  </p:handoutMasterIdLst>
  <p:sldIdLst>
    <p:sldId id="256" r:id="rId2"/>
    <p:sldId id="284" r:id="rId3"/>
    <p:sldId id="257" r:id="rId4"/>
    <p:sldId id="260" r:id="rId5"/>
    <p:sldId id="285" r:id="rId6"/>
    <p:sldId id="258" r:id="rId7"/>
    <p:sldId id="286" r:id="rId8"/>
    <p:sldId id="287" r:id="rId9"/>
    <p:sldId id="288" r:id="rId10"/>
    <p:sldId id="289" r:id="rId11"/>
    <p:sldId id="290" r:id="rId12"/>
    <p:sldId id="291" r:id="rId13"/>
    <p:sldId id="292" r:id="rId14"/>
    <p:sldId id="259" r:id="rId15"/>
    <p:sldId id="294" r:id="rId16"/>
    <p:sldId id="261" r:id="rId17"/>
    <p:sldId id="302" r:id="rId18"/>
    <p:sldId id="263" r:id="rId19"/>
    <p:sldId id="262" r:id="rId20"/>
    <p:sldId id="267" r:id="rId21"/>
    <p:sldId id="264" r:id="rId22"/>
    <p:sldId id="265" r:id="rId23"/>
    <p:sldId id="295" r:id="rId24"/>
    <p:sldId id="303" r:id="rId25"/>
    <p:sldId id="266" r:id="rId26"/>
    <p:sldId id="298" r:id="rId27"/>
    <p:sldId id="297" r:id="rId28"/>
    <p:sldId id="269" r:id="rId29"/>
    <p:sldId id="275" r:id="rId30"/>
    <p:sldId id="277" r:id="rId31"/>
    <p:sldId id="296" r:id="rId32"/>
    <p:sldId id="276" r:id="rId33"/>
    <p:sldId id="270" r:id="rId34"/>
    <p:sldId id="304" r:id="rId35"/>
    <p:sldId id="315" r:id="rId36"/>
    <p:sldId id="313" r:id="rId37"/>
    <p:sldId id="314" r:id="rId38"/>
    <p:sldId id="301" r:id="rId39"/>
    <p:sldId id="272" r:id="rId40"/>
    <p:sldId id="279" r:id="rId41"/>
    <p:sldId id="273" r:id="rId42"/>
    <p:sldId id="280" r:id="rId43"/>
    <p:sldId id="308" r:id="rId44"/>
    <p:sldId id="306" r:id="rId45"/>
    <p:sldId id="281" r:id="rId46"/>
    <p:sldId id="274" r:id="rId47"/>
    <p:sldId id="282" r:id="rId48"/>
    <p:sldId id="283" r:id="rId49"/>
    <p:sldId id="310" r:id="rId50"/>
    <p:sldId id="311" r:id="rId51"/>
    <p:sldId id="312"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3" autoAdjust="0"/>
    <p:restoredTop sz="94485"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48" y="356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Mason (Chamblee Middle)" userId="S::e20170371@dekalbschoolsga.org::5be96743-2c51-4f01-8f99-4a05a82e31e7" providerId="AD" clId="Web-{4C43D5C5-37C9-BADF-CE10-F033BC0C2BCA}"/>
    <pc:docChg chg="modSld">
      <pc:chgData name="Cynthia Mason (Chamblee Middle)" userId="S::e20170371@dekalbschoolsga.org::5be96743-2c51-4f01-8f99-4a05a82e31e7" providerId="AD" clId="Web-{4C43D5C5-37C9-BADF-CE10-F033BC0C2BCA}" dt="2018-12-05T12:10:48.815" v="1" actId="20577"/>
      <pc:docMkLst>
        <pc:docMk/>
      </pc:docMkLst>
      <pc:sldChg chg="modSp">
        <pc:chgData name="Cynthia Mason (Chamblee Middle)" userId="S::e20170371@dekalbschoolsga.org::5be96743-2c51-4f01-8f99-4a05a82e31e7" providerId="AD" clId="Web-{4C43D5C5-37C9-BADF-CE10-F033BC0C2BCA}" dt="2018-12-05T12:10:48.815" v="1" actId="20577"/>
        <pc:sldMkLst>
          <pc:docMk/>
          <pc:sldMk cId="2027394156" sldId="279"/>
        </pc:sldMkLst>
        <pc:spChg chg="mod">
          <ac:chgData name="Cynthia Mason (Chamblee Middle)" userId="S::e20170371@dekalbschoolsga.org::5be96743-2c51-4f01-8f99-4a05a82e31e7" providerId="AD" clId="Web-{4C43D5C5-37C9-BADF-CE10-F033BC0C2BCA}" dt="2018-12-05T12:10:48.815" v="1" actId="20577"/>
          <ac:spMkLst>
            <pc:docMk/>
            <pc:sldMk cId="2027394156" sldId="279"/>
            <ac:spMk id="3" creationId="{00000000-0000-0000-0000-000000000000}"/>
          </ac:spMkLst>
        </pc:spChg>
      </pc:sldChg>
    </pc:docChg>
  </pc:docChgLst>
  <pc:docChgLst>
    <pc:chgData name="Cynthia Mason (Chamblee Middle)" userId="S::e20170371@dekalbschoolsga.org::5be96743-2c51-4f01-8f99-4a05a82e31e7" providerId="AD" clId="Web-{B8621B79-A78D-8CCD-2AED-43D3EB942847}"/>
    <pc:docChg chg="modSld">
      <pc:chgData name="Cynthia Mason (Chamblee Middle)" userId="S::e20170371@dekalbschoolsga.org::5be96743-2c51-4f01-8f99-4a05a82e31e7" providerId="AD" clId="Web-{B8621B79-A78D-8CCD-2AED-43D3EB942847}" dt="2018-12-02T23:36:37.820" v="40" actId="20577"/>
      <pc:docMkLst>
        <pc:docMk/>
      </pc:docMkLst>
      <pc:sldChg chg="delSp modSp">
        <pc:chgData name="Cynthia Mason (Chamblee Middle)" userId="S::e20170371@dekalbschoolsga.org::5be96743-2c51-4f01-8f99-4a05a82e31e7" providerId="AD" clId="Web-{B8621B79-A78D-8CCD-2AED-43D3EB942847}" dt="2018-12-02T23:25:34.905" v="21"/>
        <pc:sldMkLst>
          <pc:docMk/>
          <pc:sldMk cId="1845837486" sldId="278"/>
        </pc:sldMkLst>
        <pc:spChg chg="del mod">
          <ac:chgData name="Cynthia Mason (Chamblee Middle)" userId="S::e20170371@dekalbschoolsga.org::5be96743-2c51-4f01-8f99-4a05a82e31e7" providerId="AD" clId="Web-{B8621B79-A78D-8CCD-2AED-43D3EB942847}" dt="2018-12-02T23:25:34.905" v="21"/>
          <ac:spMkLst>
            <pc:docMk/>
            <pc:sldMk cId="1845837486" sldId="278"/>
            <ac:spMk id="4" creationId="{00000000-0000-0000-0000-000000000000}"/>
          </ac:spMkLst>
        </pc:spChg>
        <pc:spChg chg="del mod">
          <ac:chgData name="Cynthia Mason (Chamblee Middle)" userId="S::e20170371@dekalbschoolsga.org::5be96743-2c51-4f01-8f99-4a05a82e31e7" providerId="AD" clId="Web-{B8621B79-A78D-8CCD-2AED-43D3EB942847}" dt="2018-12-02T23:24:48.607" v="17"/>
          <ac:spMkLst>
            <pc:docMk/>
            <pc:sldMk cId="1845837486" sldId="278"/>
            <ac:spMk id="5" creationId="{00000000-0000-0000-0000-000000000000}"/>
          </ac:spMkLst>
        </pc:spChg>
      </pc:sldChg>
      <pc:sldChg chg="modSp">
        <pc:chgData name="Cynthia Mason (Chamblee Middle)" userId="S::e20170371@dekalbschoolsga.org::5be96743-2c51-4f01-8f99-4a05a82e31e7" providerId="AD" clId="Web-{B8621B79-A78D-8CCD-2AED-43D3EB942847}" dt="2018-12-02T23:36:37.820" v="40" actId="20577"/>
        <pc:sldMkLst>
          <pc:docMk/>
          <pc:sldMk cId="2027394156" sldId="279"/>
        </pc:sldMkLst>
        <pc:spChg chg="mod">
          <ac:chgData name="Cynthia Mason (Chamblee Middle)" userId="S::e20170371@dekalbschoolsga.org::5be96743-2c51-4f01-8f99-4a05a82e31e7" providerId="AD" clId="Web-{B8621B79-A78D-8CCD-2AED-43D3EB942847}" dt="2018-12-02T23:36:21.694" v="37" actId="20577"/>
          <ac:spMkLst>
            <pc:docMk/>
            <pc:sldMk cId="2027394156" sldId="279"/>
            <ac:spMk id="2" creationId="{00000000-0000-0000-0000-000000000000}"/>
          </ac:spMkLst>
        </pc:spChg>
        <pc:spChg chg="mod">
          <ac:chgData name="Cynthia Mason (Chamblee Middle)" userId="S::e20170371@dekalbschoolsga.org::5be96743-2c51-4f01-8f99-4a05a82e31e7" providerId="AD" clId="Web-{B8621B79-A78D-8CCD-2AED-43D3EB942847}" dt="2018-12-02T23:36:37.820" v="40" actId="20577"/>
          <ac:spMkLst>
            <pc:docMk/>
            <pc:sldMk cId="2027394156" sldId="27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09D44AC-BF9F-4887-A6B9-E146FBFB9846}" type="datetimeFigureOut">
              <a:rPr lang="en-US" smtClean="0"/>
              <a:t>11/11/2019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3C24C0F-26F5-439C-8758-08FE67F37DCB}" type="slidenum">
              <a:rPr lang="en-US" smtClean="0"/>
              <a:t>‹#›</a:t>
            </a:fld>
            <a:endParaRPr lang="en-US"/>
          </a:p>
        </p:txBody>
      </p:sp>
    </p:spTree>
    <p:extLst>
      <p:ext uri="{BB962C8B-B14F-4D97-AF65-F5344CB8AC3E}">
        <p14:creationId xmlns:p14="http://schemas.microsoft.com/office/powerpoint/2010/main" val="19867369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745F5-E50B-4AB3-ACC1-FB9334D87324}"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CDCA-A4B0-44F1-B015-C526589FC1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745F5-E50B-4AB3-ACC1-FB9334D87324}"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CDCA-A4B0-44F1-B015-C526589FC1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745F5-E50B-4AB3-ACC1-FB9334D87324}"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CDCA-A4B0-44F1-B015-C526589FC1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745F5-E50B-4AB3-ACC1-FB9334D87324}"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CDCA-A4B0-44F1-B015-C526589FC1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745F5-E50B-4AB3-ACC1-FB9334D87324}"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CDCA-A4B0-44F1-B015-C526589FC1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745F5-E50B-4AB3-ACC1-FB9334D87324}"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5CDCA-A4B0-44F1-B015-C526589FC1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7745F5-E50B-4AB3-ACC1-FB9334D87324}"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5CDCA-A4B0-44F1-B015-C526589FC1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7745F5-E50B-4AB3-ACC1-FB9334D87324}"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5CDCA-A4B0-44F1-B015-C526589FC1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745F5-E50B-4AB3-ACC1-FB9334D87324}"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5CDCA-A4B0-44F1-B015-C526589FC1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7745F5-E50B-4AB3-ACC1-FB9334D87324}"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5CDCA-A4B0-44F1-B015-C526589FC12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47745F5-E50B-4AB3-ACC1-FB9334D87324}" type="datetimeFigureOut">
              <a:rPr lang="en-US" smtClean="0"/>
              <a:t>11/11/2019</a:t>
            </a:fld>
            <a:endParaRPr lang="en-US"/>
          </a:p>
        </p:txBody>
      </p:sp>
      <p:sp>
        <p:nvSpPr>
          <p:cNvPr id="9" name="Slide Number Placeholder 8"/>
          <p:cNvSpPr>
            <a:spLocks noGrp="1"/>
          </p:cNvSpPr>
          <p:nvPr>
            <p:ph type="sldNum" sz="quarter" idx="11"/>
          </p:nvPr>
        </p:nvSpPr>
        <p:spPr/>
        <p:txBody>
          <a:bodyPr/>
          <a:lstStyle/>
          <a:p>
            <a:fld id="{C625CDCA-A4B0-44F1-B015-C526589FC12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625CDCA-A4B0-44F1-B015-C526589FC12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47745F5-E50B-4AB3-ACC1-FB9334D87324}" type="datetimeFigureOut">
              <a:rPr lang="en-US" smtClean="0"/>
              <a:t>11/11/2019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en.wikipedia.org/wiki/Frederick_Douglass" TargetMode="External"/><Relationship Id="rId1" Type="http://schemas.openxmlformats.org/officeDocument/2006/relationships/slideLayout" Target="../slideLayouts/slideLayout6.xml"/><Relationship Id="rId4" Type="http://schemas.openxmlformats.org/officeDocument/2006/relationships/hyperlink" Target="https://www.youtube.com/watch?v=wkH2Ck-gH0I"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ritannica.com/biography/Robert-A-Toomb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patriotpost.us/articles/4258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lideplayer.com/slide/980678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timetoast.com/timelines/westward-expanison" TargetMode="External"/><Relationship Id="rId2" Type="http://schemas.openxmlformats.org/officeDocument/2006/relationships/hyperlink" Target="https://app.discoveryeducation.com/learn/videos/37006fbf-350e-4e35-83c1-67eb0a6f48a5?hasLocalHost=true"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americanvision.org/5055/states-rights-how-it-once-was-fre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aikudeck.com/chapter-8--education-presentation-HVtTC1rbGN" TargetMode="External"/><Relationship Id="rId2" Type="http://schemas.openxmlformats.org/officeDocument/2006/relationships/hyperlink" Target="https://www.youtube.com/watch?v=VNgIUUD7i-A"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VNgIUUD7i-A"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lideplayer.com/slide/946431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TK8PHLLdO2k" TargetMode="External"/><Relationship Id="rId2" Type="http://schemas.openxmlformats.org/officeDocument/2006/relationships/hyperlink" Target="http://www.carolana.com/SC/1800s/antebellum/nullification_crisi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historygcp.wordpress.com/unit-2-compromise-and-conflict/missouri-compromi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the-unbelievables.blogspot.com/2013/06/the-case-of-king-cotton-part-1.html" TargetMode="External"/><Relationship Id="rId1" Type="http://schemas.openxmlformats.org/officeDocument/2006/relationships/slideLayout" Target="../slideLayouts/slideLayout2.xml"/><Relationship Id="rId6" Type="http://schemas.openxmlformats.org/officeDocument/2006/relationships/hyperlink" Target="https://oecotextiles.wordpress.com/tag/king-cotton/" TargetMode="External"/><Relationship Id="rId5" Type="http://schemas.openxmlformats.org/officeDocument/2006/relationships/image" Target="../media/image5.jpeg"/><Relationship Id="rId4" Type="http://schemas.openxmlformats.org/officeDocument/2006/relationships/hyperlink" Target="https://socratic.org/questions/how-was-the-south-good-for-farmin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ic.galegroup.com/ic/suic/ImagesDetailsPage/DocumentToolsPortletWindow?displayGroupName=Images&amp;jsid=b52c37df70f118a340d1a05555afb4d0&amp;action=2&amp;catId=&amp;documentId=GALE|EJ2210040906&amp;u=sain62671&amp;zid=e2290a3f8ca5394ab84c2ea89cc6efaf" TargetMode="External"/><Relationship Id="rId2" Type="http://schemas.openxmlformats.org/officeDocument/2006/relationships/hyperlink" Target="https://www.youtube.com/watch?v=e_c_xpBaT2A"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upload.wikimedia.org/wikipedia/commons/6/65/Dred_Scott.jpg" TargetMode="External"/><Relationship Id="rId1" Type="http://schemas.openxmlformats.org/officeDocument/2006/relationships/slideLayout" Target="../slideLayouts/slideLayout2.xml"/><Relationship Id="rId4" Type="http://schemas.openxmlformats.org/officeDocument/2006/relationships/hyperlink" Target="http://www.troup.org/userfiles/929/My%20Files/Social%20Studies/8SS/civil_war/policies_key_issues/Dred%20Scott%20Decision%20African%20American%20Voices.pdf?id=19529"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oWww0YIf-J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Dred%20Scott%20Trial%20Script%202018.pdf" TargetMode="External"/><Relationship Id="rId2" Type="http://schemas.openxmlformats.org/officeDocument/2006/relationships/hyperlink" Target="http://www.troup.org/userfiles/929/My%20Files/Social%20Studies/8SS/civil_war/policies_key_issues/Dred%20Scott%20Decision%20African%20American%20Voices.pdf?id=1952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opinionator.blogs.nytimes.com/2011/03/26/when-cotton-was-kin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9j3lKSs2ZoA" TargetMode="External"/><Relationship Id="rId2" Type="http://schemas.openxmlformats.org/officeDocument/2006/relationships/hyperlink" Target="https://www.youtube.com/watch?v=OML9AVR10PQ"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Lincoln%20election_1860_political_cartoon_webquest.docx" TargetMode="External"/><Relationship Id="rId2" Type="http://schemas.openxmlformats.org/officeDocument/2006/relationships/hyperlink" Target="Lincoln%20election_1860_map_prediction.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poletical.com/democrats-corrupted-america.ph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nps.gov/teachers/classrooms/1860-the-election-that-led-to-war.ht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espspoliscitutorials.wordpress.com/2012/02/22/the-modified-lincoln-douglas-debate-forma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tenthamendmentcenter.com/2014/05/20/constitutionally-sound-nullification-of-the-fugitive-slave-act/"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lincolnstudies.blogspot.com/2007/09/fugitive-slave-act-of-1850.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jpeg"/><Relationship Id="rId7" Type="http://schemas.openxmlformats.org/officeDocument/2006/relationships/hyperlink" Target="http://mrswarnerarlington.weebly.com/uncle-toms-cabin.html" TargetMode="External"/><Relationship Id="rId2" Type="http://schemas.openxmlformats.org/officeDocument/2006/relationships/hyperlink" Target="https://eulibraryblog.com/2012/02/02/black-history-month-frederick-douglass/" TargetMode="External"/><Relationship Id="rId1" Type="http://schemas.openxmlformats.org/officeDocument/2006/relationships/slideLayout" Target="../slideLayouts/slideLayout2.xml"/><Relationship Id="rId6" Type="http://schemas.openxmlformats.org/officeDocument/2006/relationships/hyperlink" Target="https://blogs.baylor.edu/armstrongbrowning/tag/harriet-beecher-stowe/" TargetMode="External"/><Relationship Id="rId5" Type="http://schemas.openxmlformats.org/officeDocument/2006/relationships/image" Target="../media/image10.png"/><Relationship Id="rId4" Type="http://schemas.openxmlformats.org/officeDocument/2006/relationships/hyperlink" Target="https://en.wikiquote.org/wiki/William_Lloyd_Garris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SS8H5- a. </a:t>
            </a:r>
          </a:p>
        </p:txBody>
      </p:sp>
      <p:sp>
        <p:nvSpPr>
          <p:cNvPr id="3" name="Subtitle 2"/>
          <p:cNvSpPr>
            <a:spLocks noGrp="1"/>
          </p:cNvSpPr>
          <p:nvPr>
            <p:ph type="subTitle" idx="1"/>
          </p:nvPr>
        </p:nvSpPr>
        <p:spPr>
          <a:xfrm>
            <a:off x="685800" y="1476375"/>
            <a:ext cx="6461760" cy="1066800"/>
          </a:xfrm>
        </p:spPr>
        <p:txBody>
          <a:bodyPr>
            <a:normAutofit fontScale="85000" lnSpcReduction="10000"/>
          </a:bodyPr>
          <a:lstStyle/>
          <a:p>
            <a:r>
              <a:rPr lang="en-US" dirty="0"/>
              <a:t>Explain the importance of key issues and events that led to the Civil War; include slavery, states’ rights, nullification, Compromise of 1850 and the Georgia Platform, the Dred Scott case, Abraham Lincoln’s election in 1860, and the debate over secession in Georgia.</a:t>
            </a:r>
          </a:p>
        </p:txBody>
      </p:sp>
    </p:spTree>
    <p:extLst>
      <p:ext uri="{BB962C8B-B14F-4D97-AF65-F5344CB8AC3E}">
        <p14:creationId xmlns:p14="http://schemas.microsoft.com/office/powerpoint/2010/main" val="332960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frederick douglas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991643"/>
            <a:ext cx="3592051" cy="45010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76311" y="1097973"/>
            <a:ext cx="4765064" cy="3767064"/>
            <a:chOff x="276311" y="1097973"/>
            <a:chExt cx="4765064" cy="3767064"/>
          </a:xfrm>
        </p:grpSpPr>
        <p:sp>
          <p:nvSpPr>
            <p:cNvPr id="3" name="Rounded Rectangular Callout 2"/>
            <p:cNvSpPr/>
            <p:nvPr/>
          </p:nvSpPr>
          <p:spPr>
            <a:xfrm>
              <a:off x="276311" y="1097973"/>
              <a:ext cx="4765064" cy="3767064"/>
            </a:xfrm>
            <a:prstGeom prst="wedgeRoundRectCallout">
              <a:avLst>
                <a:gd name="adj1" fmla="val 85488"/>
                <a:gd name="adj2" fmla="val 14639"/>
                <a:gd name="adj3" fmla="val 16667"/>
              </a:avLst>
            </a:prstGeom>
            <a:solidFill>
              <a:schemeClr val="bg1"/>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372843" y="1242567"/>
              <a:ext cx="4572000" cy="3477875"/>
            </a:xfrm>
            <a:prstGeom prst="rect">
              <a:avLst/>
            </a:prstGeom>
          </p:spPr>
          <p:txBody>
            <a:bodyPr>
              <a:spAutoFit/>
            </a:bodyPr>
            <a:lstStyle/>
            <a:p>
              <a:pPr algn="ctr"/>
              <a:r>
                <a:rPr lang="en-US" sz="2000" b="1" dirty="0">
                  <a:solidFill>
                    <a:srgbClr val="663300"/>
                  </a:solidFill>
                  <a:latin typeface="Cambria Math" panose="02040503050406030204" pitchFamily="18" charset="0"/>
                  <a:ea typeface="Cambria Math" panose="02040503050406030204" pitchFamily="18" charset="0"/>
                </a:rPr>
                <a:t>“What to the American slave is your Fourth of July? I answer a day that reveals to him more than all other day of the year, the gross injustice and cruelty to which he is the constant victim. To him your celebration is a sham; your boasted liberty an unholy license; your national greatness, swelling vanity; your sound of rejoicing are empty and heartless; your shouts of liberty</a:t>
              </a:r>
            </a:p>
            <a:p>
              <a:pPr algn="ctr"/>
              <a:r>
                <a:rPr lang="en-US" sz="2000" b="1" dirty="0">
                  <a:solidFill>
                    <a:srgbClr val="663300"/>
                  </a:solidFill>
                  <a:latin typeface="Cambria Math" panose="02040503050406030204" pitchFamily="18" charset="0"/>
                  <a:ea typeface="Cambria Math" panose="02040503050406030204" pitchFamily="18" charset="0"/>
                </a:rPr>
                <a:t>and equality, hollow mock...”</a:t>
              </a:r>
            </a:p>
          </p:txBody>
        </p:sp>
      </p:grpSp>
      <p:sp>
        <p:nvSpPr>
          <p:cNvPr id="4" name="Rectangle 3"/>
          <p:cNvSpPr/>
          <p:nvPr/>
        </p:nvSpPr>
        <p:spPr>
          <a:xfrm>
            <a:off x="511541" y="-24020"/>
            <a:ext cx="8208912" cy="1015663"/>
          </a:xfrm>
          <a:prstGeom prst="rect">
            <a:avLst/>
          </a:prstGeom>
        </p:spPr>
        <p:txBody>
          <a:bodyPr wrap="square">
            <a:spAutoFit/>
          </a:bodyPr>
          <a:lstStyle/>
          <a:p>
            <a:pPr algn="ctr"/>
            <a:r>
              <a:rPr lang="en-US" sz="6000" b="1" dirty="0">
                <a:solidFill>
                  <a:srgbClr val="663300"/>
                </a:solidFill>
                <a:latin typeface="Cambria Math" panose="02040503050406030204" pitchFamily="18" charset="0"/>
                <a:ea typeface="Cambria Math" panose="02040503050406030204" pitchFamily="18" charset="0"/>
              </a:rPr>
              <a:t>Frederick Douglass</a:t>
            </a:r>
            <a:endParaRPr lang="en-US" sz="6000" dirty="0">
              <a:solidFill>
                <a:srgbClr val="000000"/>
              </a:solidFill>
            </a:endParaRPr>
          </a:p>
        </p:txBody>
      </p:sp>
      <p:sp>
        <p:nvSpPr>
          <p:cNvPr id="8" name="Rectangle 7"/>
          <p:cNvSpPr/>
          <p:nvPr/>
        </p:nvSpPr>
        <p:spPr>
          <a:xfrm rot="20685768">
            <a:off x="4353921" y="4970780"/>
            <a:ext cx="4737794" cy="961850"/>
          </a:xfrm>
          <a:prstGeom prst="rect">
            <a:avLst/>
          </a:prstGeom>
          <a:solidFill>
            <a:schemeClr val="bg1"/>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FF0000"/>
                </a:solidFill>
              </a:rPr>
              <a:t>Abolitionist</a:t>
            </a:r>
          </a:p>
        </p:txBody>
      </p:sp>
      <p:sp>
        <p:nvSpPr>
          <p:cNvPr id="6" name="Rectangle 5"/>
          <p:cNvSpPr/>
          <p:nvPr/>
        </p:nvSpPr>
        <p:spPr>
          <a:xfrm>
            <a:off x="266117" y="5451705"/>
            <a:ext cx="3513795" cy="646331"/>
          </a:xfrm>
          <a:prstGeom prst="rect">
            <a:avLst/>
          </a:prstGeom>
        </p:spPr>
        <p:txBody>
          <a:bodyPr wrap="square">
            <a:spAutoFit/>
          </a:bodyPr>
          <a:lstStyle/>
          <a:p>
            <a:pPr algn="ctr"/>
            <a:r>
              <a:rPr lang="en-US" dirty="0">
                <a:hlinkClick r:id="rId4"/>
              </a:rPr>
              <a:t>https://www.youtube.com/watch?v=wkH2Ck-gH0I</a:t>
            </a:r>
            <a:r>
              <a:rPr lang="en-US" dirty="0"/>
              <a:t> </a:t>
            </a:r>
          </a:p>
        </p:txBody>
      </p:sp>
    </p:spTree>
    <p:extLst>
      <p:ext uri="{BB962C8B-B14F-4D97-AF65-F5344CB8AC3E}">
        <p14:creationId xmlns:p14="http://schemas.microsoft.com/office/powerpoint/2010/main" val="4055692517"/>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historyinanhour.com/wp-content/uploads/2011/03/Harriet-Beecher-Stow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008" b="94491" l="2299" r="98851">
                        <a14:foregroundMark x1="27011" y1="84307" x2="27011" y2="84307"/>
                        <a14:foregroundMark x1="21264" y1="85643" x2="21264" y2="85643"/>
                        <a14:foregroundMark x1="11494" y1="87145" x2="11494" y2="87145"/>
                        <a14:foregroundMark x1="7663" y1="86311" x2="7663" y2="86311"/>
                        <a14:foregroundMark x1="8621" y1="84307" x2="8621" y2="84307"/>
                        <a14:foregroundMark x1="23180" y1="88982" x2="23180" y2="88982"/>
                        <a14:foregroundMark x1="30077" y1="88982" x2="30077" y2="88982"/>
                        <a14:foregroundMark x1="44636" y1="89482" x2="44636" y2="89482"/>
                        <a14:foregroundMark x1="48276" y1="86477" x2="48276" y2="86477"/>
                        <a14:foregroundMark x1="45019" y1="85142" x2="45019" y2="85142"/>
                        <a14:foregroundMark x1="50383" y1="86144" x2="50383" y2="86144"/>
                        <a14:foregroundMark x1="48084" y1="89316" x2="48084" y2="89316"/>
                        <a14:foregroundMark x1="43103" y1="87479" x2="43103" y2="87479"/>
                        <a14:foregroundMark x1="41188" y1="89482" x2="41188" y2="89482"/>
                        <a14:foregroundMark x1="41188" y1="90818" x2="41188" y2="90818"/>
                        <a14:foregroundMark x1="37548" y1="90985" x2="37548" y2="90985"/>
                        <a14:foregroundMark x1="52107" y1="90317" x2="52107" y2="90317"/>
                        <a14:foregroundMark x1="58812" y1="90651" x2="58812" y2="90651"/>
                        <a14:foregroundMark x1="68199" y1="90150" x2="68199" y2="90150"/>
                        <a14:foregroundMark x1="74521" y1="85643" x2="74521" y2="85643"/>
                        <a14:foregroundMark x1="74138" y1="80467" x2="74138" y2="80467"/>
                        <a14:foregroundMark x1="77586" y1="78130" x2="77586" y2="78130"/>
                        <a14:foregroundMark x1="81801" y1="76294" x2="81801" y2="76294"/>
                        <a14:foregroundMark x1="85249" y1="82805" x2="85249" y2="82805"/>
                        <a14:foregroundMark x1="80077" y1="86311" x2="80077" y2="86311"/>
                        <a14:foregroundMark x1="79310" y1="82805" x2="79310" y2="82805"/>
                        <a14:foregroundMark x1="72031" y1="83139" x2="72031" y2="83139"/>
                        <a14:foregroundMark x1="70881" y1="79967" x2="70881" y2="79967"/>
                        <a14:foregroundMark x1="68582" y1="82972" x2="68582" y2="82972"/>
                        <a14:foregroundMark x1="69732" y1="86811" x2="69732" y2="86811"/>
                        <a14:foregroundMark x1="64559" y1="89149" x2="64559" y2="89149"/>
                        <a14:foregroundMark x1="72797" y1="76628" x2="72797" y2="76628"/>
                        <a14:foregroundMark x1="79119" y1="74457" x2="79119" y2="74457"/>
                        <a14:foregroundMark x1="84674" y1="81469" x2="84674" y2="81469"/>
                        <a14:foregroundMark x1="86973" y1="79800" x2="86973" y2="79800"/>
                        <a14:foregroundMark x1="89272" y1="84140" x2="89272" y2="84140"/>
                        <a14:foregroundMark x1="90230" y1="79633" x2="90230" y2="79633"/>
                        <a14:foregroundMark x1="85824" y1="87145" x2="85824" y2="87145"/>
                        <a14:foregroundMark x1="90805" y1="86978" x2="90805" y2="86978"/>
                        <a14:foregroundMark x1="92146" y1="83472" x2="92146" y2="83472"/>
                        <a14:foregroundMark x1="74904" y1="89482" x2="74904" y2="89482"/>
                        <a14:foregroundMark x1="80268" y1="88982" x2="80268" y2="88982"/>
                        <a14:foregroundMark x1="42146" y1="62771" x2="42146" y2="62771"/>
                        <a14:foregroundMark x1="30843" y1="62437" x2="30843" y2="62437"/>
                        <a14:foregroundMark x1="36015" y1="73289" x2="36015" y2="73289"/>
                        <a14:foregroundMark x1="12835" y1="88982" x2="12835" y2="88982"/>
                        <a14:foregroundMark x1="18008" y1="90150" x2="18008" y2="90150"/>
                        <a14:foregroundMark x1="24330" y1="90651" x2="24330" y2="90651"/>
                        <a14:foregroundMark x1="16667" y1="23038" x2="16667" y2="23038"/>
                        <a14:foregroundMark x1="19349" y1="16694" x2="19349" y2="16694"/>
                        <a14:foregroundMark x1="19157" y1="34558" x2="19157" y2="34558"/>
                        <a14:foregroundMark x1="9387" y1="80801" x2="9387" y2="80801"/>
                        <a14:foregroundMark x1="9579" y1="78965" x2="9579" y2="78965"/>
                        <a14:foregroundMark x1="6705" y1="83472" x2="6705" y2="83472"/>
                        <a14:foregroundMark x1="5556" y1="86311" x2="5556" y2="86311"/>
                        <a14:foregroundMark x1="10345" y1="76795" x2="10345" y2="76795"/>
                        <a14:foregroundMark x1="10920" y1="75459" x2="10920" y2="75459"/>
                        <a14:foregroundMark x1="14751" y1="25376" x2="14751" y2="25376"/>
                        <a14:backgroundMark x1="8429" y1="34891" x2="8429" y2="34891"/>
                        <a14:backgroundMark x1="7471" y1="36728" x2="7471" y2="36728"/>
                        <a14:backgroundMark x1="9195" y1="44741" x2="9195" y2="44741"/>
                        <a14:backgroundMark x1="11494" y1="38731" x2="11494" y2="38731"/>
                        <a14:backgroundMark x1="13985" y1="34057" x2="13985" y2="34057"/>
                        <a14:backgroundMark x1="11111" y1="51085" x2="11111" y2="51085"/>
                        <a14:backgroundMark x1="16475" y1="55259" x2="16475" y2="55259"/>
                        <a14:backgroundMark x1="68199" y1="53422" x2="68199" y2="53422"/>
                      </a14:backgroundRemoval>
                    </a14:imgEffect>
                  </a14:imgLayer>
                </a14:imgProps>
              </a:ext>
              <a:ext uri="{28A0092B-C50C-407E-A947-70E740481C1C}">
                <a14:useLocalDpi xmlns:a14="http://schemas.microsoft.com/office/drawing/2010/main" val="0"/>
              </a:ext>
            </a:extLst>
          </a:blip>
          <a:srcRect/>
          <a:stretch>
            <a:fillRect/>
          </a:stretch>
        </p:blipFill>
        <p:spPr bwMode="auto">
          <a:xfrm>
            <a:off x="4765064" y="993586"/>
            <a:ext cx="5223056" cy="599350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179513" y="1772815"/>
            <a:ext cx="4631980" cy="3678889"/>
          </a:xfrm>
          <a:prstGeom prst="wedgeRoundRectCallout">
            <a:avLst>
              <a:gd name="adj1" fmla="val 71971"/>
              <a:gd name="adj2" fmla="val 11467"/>
              <a:gd name="adj3" fmla="val 16667"/>
            </a:avLst>
          </a:prstGeom>
          <a:solidFill>
            <a:schemeClr val="bg1"/>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467544" y="116632"/>
            <a:ext cx="8208912" cy="1015663"/>
          </a:xfrm>
          <a:prstGeom prst="rect">
            <a:avLst/>
          </a:prstGeom>
        </p:spPr>
        <p:txBody>
          <a:bodyPr wrap="square">
            <a:spAutoFit/>
          </a:bodyPr>
          <a:lstStyle/>
          <a:p>
            <a:pPr algn="ctr"/>
            <a:r>
              <a:rPr lang="en-US" sz="6000" b="1" dirty="0">
                <a:solidFill>
                  <a:srgbClr val="663300"/>
                </a:solidFill>
                <a:latin typeface="Cambria Math" panose="02040503050406030204" pitchFamily="18" charset="0"/>
                <a:ea typeface="Cambria Math" panose="02040503050406030204" pitchFamily="18" charset="0"/>
              </a:rPr>
              <a:t>Harriet Beecher Stowe</a:t>
            </a:r>
            <a:endParaRPr lang="en-US" sz="6000" dirty="0">
              <a:solidFill>
                <a:srgbClr val="000000"/>
              </a:solidFill>
            </a:endParaRPr>
          </a:p>
        </p:txBody>
      </p:sp>
      <p:sp>
        <p:nvSpPr>
          <p:cNvPr id="8" name="Rectangle 7"/>
          <p:cNvSpPr/>
          <p:nvPr/>
        </p:nvSpPr>
        <p:spPr>
          <a:xfrm rot="20685768">
            <a:off x="4353921" y="4970780"/>
            <a:ext cx="4737794" cy="961850"/>
          </a:xfrm>
          <a:prstGeom prst="rect">
            <a:avLst/>
          </a:prstGeom>
          <a:solidFill>
            <a:schemeClr val="bg1"/>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FF0000"/>
                </a:solidFill>
              </a:rPr>
              <a:t>Abolitionist</a:t>
            </a:r>
          </a:p>
        </p:txBody>
      </p:sp>
      <p:sp>
        <p:nvSpPr>
          <p:cNvPr id="10" name="Rectangle 9"/>
          <p:cNvSpPr/>
          <p:nvPr/>
        </p:nvSpPr>
        <p:spPr>
          <a:xfrm>
            <a:off x="196961" y="1946198"/>
            <a:ext cx="4572000" cy="3416320"/>
          </a:xfrm>
          <a:prstGeom prst="rect">
            <a:avLst/>
          </a:prstGeom>
        </p:spPr>
        <p:txBody>
          <a:bodyPr>
            <a:spAutoFit/>
          </a:bodyPr>
          <a:lstStyle/>
          <a:p>
            <a:pPr algn="ctr"/>
            <a:r>
              <a:rPr lang="en-US" sz="3600" b="1" dirty="0">
                <a:solidFill>
                  <a:srgbClr val="663300"/>
                </a:solidFill>
                <a:latin typeface="Cambria Math" panose="02040503050406030204" pitchFamily="18" charset="0"/>
                <a:ea typeface="Cambria Math" panose="02040503050406030204" pitchFamily="18" charset="0"/>
              </a:rPr>
              <a:t>“It’s a matter of taking the side of the weak against the strong, something the best people have always done.”</a:t>
            </a:r>
          </a:p>
        </p:txBody>
      </p:sp>
    </p:spTree>
    <p:extLst>
      <p:ext uri="{BB962C8B-B14F-4D97-AF65-F5344CB8AC3E}">
        <p14:creationId xmlns:p14="http://schemas.microsoft.com/office/powerpoint/2010/main" val="2099943837"/>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82" y="0"/>
            <a:ext cx="4752528" cy="1938992"/>
          </a:xfrm>
          <a:prstGeom prst="rect">
            <a:avLst/>
          </a:prstGeom>
        </p:spPr>
        <p:txBody>
          <a:bodyPr wrap="square">
            <a:spAutoFit/>
          </a:bodyPr>
          <a:lstStyle/>
          <a:p>
            <a:pPr algn="ctr"/>
            <a:r>
              <a:rPr lang="en-US" sz="6000" b="1" dirty="0">
                <a:solidFill>
                  <a:srgbClr val="663300"/>
                </a:solidFill>
                <a:latin typeface="Cambria Math" panose="02040503050406030204" pitchFamily="18" charset="0"/>
                <a:ea typeface="Cambria Math" panose="02040503050406030204" pitchFamily="18" charset="0"/>
              </a:rPr>
              <a:t>Robert</a:t>
            </a:r>
            <a:br>
              <a:rPr lang="en-US" sz="6000" b="1" dirty="0">
                <a:solidFill>
                  <a:srgbClr val="663300"/>
                </a:solidFill>
                <a:latin typeface="Cambria Math" panose="02040503050406030204" pitchFamily="18" charset="0"/>
                <a:ea typeface="Cambria Math" panose="02040503050406030204" pitchFamily="18" charset="0"/>
              </a:rPr>
            </a:br>
            <a:r>
              <a:rPr lang="en-US" sz="6000" b="1" dirty="0">
                <a:solidFill>
                  <a:srgbClr val="663300"/>
                </a:solidFill>
                <a:latin typeface="Cambria Math" panose="02040503050406030204" pitchFamily="18" charset="0"/>
                <a:ea typeface="Cambria Math" panose="02040503050406030204" pitchFamily="18" charset="0"/>
              </a:rPr>
              <a:t>Toombs</a:t>
            </a:r>
            <a:endParaRPr lang="en-US" sz="6000" dirty="0">
              <a:solidFill>
                <a:srgbClr val="000000"/>
              </a:solidFill>
            </a:endParaRPr>
          </a:p>
        </p:txBody>
      </p:sp>
      <p:sp>
        <p:nvSpPr>
          <p:cNvPr id="3" name="Rounded Rectangular Callout 2"/>
          <p:cNvSpPr/>
          <p:nvPr/>
        </p:nvSpPr>
        <p:spPr>
          <a:xfrm>
            <a:off x="200252" y="2348880"/>
            <a:ext cx="4444698" cy="3774363"/>
          </a:xfrm>
          <a:prstGeom prst="wedgeRoundRectCallout">
            <a:avLst>
              <a:gd name="adj1" fmla="val 73878"/>
              <a:gd name="adj2" fmla="val -32651"/>
              <a:gd name="adj3" fmla="val 16667"/>
            </a:avLst>
          </a:prstGeom>
          <a:solidFill>
            <a:schemeClr val="bg1"/>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180454" y="2368369"/>
            <a:ext cx="4464495" cy="3754874"/>
          </a:xfrm>
          <a:prstGeom prst="rect">
            <a:avLst/>
          </a:prstGeom>
        </p:spPr>
        <p:txBody>
          <a:bodyPr wrap="square">
            <a:spAutoFit/>
          </a:bodyPr>
          <a:lstStyle/>
          <a:p>
            <a:pPr algn="ctr"/>
            <a:r>
              <a:rPr lang="en-US" sz="3400" b="1" dirty="0">
                <a:solidFill>
                  <a:srgbClr val="663300"/>
                </a:solidFill>
                <a:latin typeface="Cambria Math" panose="02040503050406030204" pitchFamily="18" charset="0"/>
                <a:ea typeface="Cambria Math" panose="02040503050406030204" pitchFamily="18" charset="0"/>
              </a:rPr>
              <a:t>“The basis, the cornerstone of this government, was the perfect equality of the free, sovereign , and independent states which made it.” </a:t>
            </a:r>
          </a:p>
        </p:txBody>
      </p:sp>
      <p:pic>
        <p:nvPicPr>
          <p:cNvPr id="10242" name="Picture 2" descr="Image result for robert toomb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484784"/>
            <a:ext cx="3330908" cy="396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61699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92" y="821472"/>
            <a:ext cx="7272808" cy="452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 y="0"/>
            <a:ext cx="8640959" cy="823880"/>
          </a:xfrm>
        </p:spPr>
        <p:txBody>
          <a:bodyPr/>
          <a:lstStyle/>
          <a:p>
            <a:r>
              <a:rPr lang="en-US" sz="3600" b="1" dirty="0">
                <a:solidFill>
                  <a:srgbClr val="663300"/>
                </a:solidFill>
                <a:latin typeface="Cambria Math" panose="02040503050406030204" pitchFamily="18" charset="0"/>
                <a:ea typeface="Cambria Math" panose="02040503050406030204" pitchFamily="18" charset="0"/>
              </a:rPr>
              <a:t>New territories</a:t>
            </a:r>
          </a:p>
        </p:txBody>
      </p:sp>
      <p:sp>
        <p:nvSpPr>
          <p:cNvPr id="4" name="Title 1"/>
          <p:cNvSpPr txBox="1">
            <a:spLocks/>
          </p:cNvSpPr>
          <p:nvPr/>
        </p:nvSpPr>
        <p:spPr bwMode="auto">
          <a:xfrm>
            <a:off x="179512" y="5540921"/>
            <a:ext cx="878497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b="1" kern="0" dirty="0">
                <a:solidFill>
                  <a:srgbClr val="663300"/>
                </a:solidFill>
                <a:latin typeface="Cambria Math" panose="02040503050406030204" pitchFamily="18" charset="0"/>
                <a:ea typeface="Cambria Math" panose="02040503050406030204" pitchFamily="18" charset="0"/>
              </a:rPr>
              <a:t>The South wanted slavery in new territories. The North wanted to contain slavery.</a:t>
            </a:r>
          </a:p>
        </p:txBody>
      </p:sp>
    </p:spTree>
    <p:extLst>
      <p:ext uri="{BB962C8B-B14F-4D97-AF65-F5344CB8AC3E}">
        <p14:creationId xmlns:p14="http://schemas.microsoft.com/office/powerpoint/2010/main" val="263091586"/>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Slavery</a:t>
            </a:r>
          </a:p>
        </p:txBody>
      </p:sp>
      <p:sp>
        <p:nvSpPr>
          <p:cNvPr id="3" name="Content Placeholder 2"/>
          <p:cNvSpPr>
            <a:spLocks noGrp="1"/>
          </p:cNvSpPr>
          <p:nvPr>
            <p:ph idx="1"/>
          </p:nvPr>
        </p:nvSpPr>
        <p:spPr>
          <a:xfrm>
            <a:off x="76200" y="1295400"/>
            <a:ext cx="8001000" cy="5105400"/>
          </a:xfrm>
        </p:spPr>
        <p:txBody>
          <a:bodyPr>
            <a:normAutofit/>
          </a:bodyPr>
          <a:lstStyle/>
          <a:p>
            <a:r>
              <a:rPr lang="en-US" sz="3200" dirty="0"/>
              <a:t>The </a:t>
            </a:r>
            <a:r>
              <a:rPr lang="en-US" sz="3200" b="1" dirty="0"/>
              <a:t>South</a:t>
            </a:r>
            <a:r>
              <a:rPr lang="en-US" sz="3200" dirty="0"/>
              <a:t> hoped for slavery to </a:t>
            </a:r>
            <a:r>
              <a:rPr lang="en-US" sz="3200" b="1" dirty="0"/>
              <a:t>expand</a:t>
            </a:r>
            <a:r>
              <a:rPr lang="en-US" sz="3200" dirty="0"/>
              <a:t> into the new territories. </a:t>
            </a:r>
          </a:p>
          <a:p>
            <a:r>
              <a:rPr lang="en-US" sz="3200" dirty="0"/>
              <a:t>Many in the </a:t>
            </a:r>
            <a:r>
              <a:rPr lang="en-US" sz="3200" b="1" dirty="0"/>
              <a:t>North</a:t>
            </a:r>
            <a:r>
              <a:rPr lang="en-US" sz="3200" dirty="0"/>
              <a:t> wanted it, at the very least, to be </a:t>
            </a:r>
            <a:r>
              <a:rPr lang="en-US" sz="3200" b="1" dirty="0"/>
              <a:t>contained</a:t>
            </a:r>
            <a:r>
              <a:rPr lang="en-US" sz="3200" dirty="0"/>
              <a:t> to where it already existed. </a:t>
            </a:r>
          </a:p>
          <a:p>
            <a:r>
              <a:rPr lang="en-US" sz="3200" dirty="0"/>
              <a:t>As with the other slave states, </a:t>
            </a:r>
            <a:r>
              <a:rPr lang="en-US" sz="3200" b="1" dirty="0"/>
              <a:t>Georgia</a:t>
            </a:r>
            <a:r>
              <a:rPr lang="en-US" sz="3200" dirty="0"/>
              <a:t> wanted slavery to </a:t>
            </a:r>
            <a:r>
              <a:rPr lang="en-US" sz="3200" b="1" dirty="0"/>
              <a:t>expand</a:t>
            </a:r>
            <a:r>
              <a:rPr lang="en-US" sz="3200" dirty="0"/>
              <a:t> and was </a:t>
            </a:r>
            <a:r>
              <a:rPr lang="en-US" sz="3200" b="1" dirty="0"/>
              <a:t>distrustful</a:t>
            </a:r>
            <a:r>
              <a:rPr lang="en-US" sz="3200" dirty="0"/>
              <a:t> of the </a:t>
            </a:r>
            <a:r>
              <a:rPr lang="en-US" sz="3200" b="1" dirty="0"/>
              <a:t>abolitionist</a:t>
            </a:r>
            <a:r>
              <a:rPr lang="en-US" sz="3200" dirty="0"/>
              <a:t> movement taking place in the North. </a:t>
            </a:r>
          </a:p>
          <a:p>
            <a:endParaRPr lang="en-US" dirty="0"/>
          </a:p>
        </p:txBody>
      </p:sp>
    </p:spTree>
    <p:extLst>
      <p:ext uri="{BB962C8B-B14F-4D97-AF65-F5344CB8AC3E}">
        <p14:creationId xmlns:p14="http://schemas.microsoft.com/office/powerpoint/2010/main" val="367076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
            <a:ext cx="8640960" cy="1484784"/>
          </a:xfrm>
        </p:spPr>
        <p:txBody>
          <a:bodyPr/>
          <a:lstStyle/>
          <a:p>
            <a:r>
              <a:rPr lang="en-US" sz="4400" dirty="0">
                <a:solidFill>
                  <a:srgbClr val="663300"/>
                </a:solidFill>
                <a:latin typeface="Cambria Math" panose="02040503050406030204" pitchFamily="18" charset="0"/>
                <a:ea typeface="Cambria Math" panose="02040503050406030204" pitchFamily="18" charset="0"/>
              </a:rPr>
              <a:t>2. States’ Rights &lt;&lt;&lt;&lt; </a:t>
            </a:r>
            <a:r>
              <a:rPr lang="en-US" sz="4400" b="1" dirty="0">
                <a:solidFill>
                  <a:srgbClr val="663300"/>
                </a:solidFill>
                <a:latin typeface="Cambria Math" panose="02040503050406030204" pitchFamily="18" charset="0"/>
                <a:ea typeface="Cambria Math" panose="02040503050406030204" pitchFamily="18" charset="0"/>
              </a:rPr>
              <a:t>Major Issue</a:t>
            </a:r>
          </a:p>
        </p:txBody>
      </p:sp>
      <p:pic>
        <p:nvPicPr>
          <p:cNvPr id="7170" name="Picture 2" descr="http://media.townhall.com/Townhall/Car/b/cb070315dAPC20150702114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32520"/>
            <a:ext cx="6019800" cy="4560454"/>
          </a:xfrm>
          <a:prstGeom prst="rect">
            <a:avLst/>
          </a:prstGeom>
          <a:noFill/>
          <a:ln>
            <a:solidFill>
              <a:srgbClr val="6633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38966"/>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a:t>2. States’ Rights</a:t>
            </a:r>
          </a:p>
        </p:txBody>
      </p:sp>
      <p:sp>
        <p:nvSpPr>
          <p:cNvPr id="3" name="Content Placeholder 2"/>
          <p:cNvSpPr>
            <a:spLocks noGrp="1"/>
          </p:cNvSpPr>
          <p:nvPr>
            <p:ph idx="1"/>
          </p:nvPr>
        </p:nvSpPr>
        <p:spPr>
          <a:xfrm>
            <a:off x="0" y="1219200"/>
            <a:ext cx="8458200" cy="4800600"/>
          </a:xfrm>
        </p:spPr>
        <p:txBody>
          <a:bodyPr>
            <a:noAutofit/>
          </a:bodyPr>
          <a:lstStyle/>
          <a:p>
            <a:r>
              <a:rPr lang="en-US" sz="3200" b="1" dirty="0"/>
              <a:t>States’ rights </a:t>
            </a:r>
            <a:r>
              <a:rPr lang="en-US" sz="3200" dirty="0"/>
              <a:t>regard the amount of </a:t>
            </a:r>
            <a:r>
              <a:rPr lang="en-US" sz="3200" b="1" dirty="0"/>
              <a:t>power</a:t>
            </a:r>
            <a:r>
              <a:rPr lang="en-US" sz="3200" dirty="0"/>
              <a:t> a </a:t>
            </a:r>
            <a:r>
              <a:rPr lang="en-US" sz="3200" b="1" dirty="0"/>
              <a:t>state government </a:t>
            </a:r>
            <a:r>
              <a:rPr lang="en-US" sz="3200" dirty="0"/>
              <a:t>has in relation to the amount of power held by the </a:t>
            </a:r>
            <a:r>
              <a:rPr lang="en-US" sz="3200" b="1" dirty="0"/>
              <a:t>federal </a:t>
            </a:r>
            <a:r>
              <a:rPr lang="en-US" sz="3200" dirty="0"/>
              <a:t>government in making decisions. </a:t>
            </a:r>
          </a:p>
        </p:txBody>
      </p:sp>
      <p:pic>
        <p:nvPicPr>
          <p:cNvPr id="4100" name="Picture 4" descr="Image result for states righ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29000"/>
            <a:ext cx="67056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146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ncurrent powe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7692528" cy="576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281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States’ Rights</a:t>
            </a:r>
          </a:p>
        </p:txBody>
      </p:sp>
      <p:sp>
        <p:nvSpPr>
          <p:cNvPr id="3" name="Content Placeholder 2"/>
          <p:cNvSpPr>
            <a:spLocks noGrp="1"/>
          </p:cNvSpPr>
          <p:nvPr>
            <p:ph idx="1"/>
          </p:nvPr>
        </p:nvSpPr>
        <p:spPr>
          <a:xfrm>
            <a:off x="228600" y="1600200"/>
            <a:ext cx="8077200" cy="4800600"/>
          </a:xfrm>
        </p:spPr>
        <p:txBody>
          <a:bodyPr>
            <a:normAutofit/>
          </a:bodyPr>
          <a:lstStyle/>
          <a:p>
            <a:r>
              <a:rPr lang="en-US" sz="3200" dirty="0"/>
              <a:t>Early in the United States’ history, the </a:t>
            </a:r>
            <a:r>
              <a:rPr lang="en-US" sz="3200" b="1" dirty="0"/>
              <a:t>Articles of Confederation</a:t>
            </a:r>
            <a:r>
              <a:rPr lang="en-US" sz="3200" dirty="0"/>
              <a:t> gave the individual states too much power and the nation could not even </a:t>
            </a:r>
            <a:r>
              <a:rPr lang="en-US" sz="3200" b="1" dirty="0"/>
              <a:t>tax</a:t>
            </a:r>
            <a:r>
              <a:rPr lang="en-US" sz="3200" dirty="0"/>
              <a:t> the states for revenue. </a:t>
            </a:r>
          </a:p>
          <a:p>
            <a:r>
              <a:rPr lang="en-US" sz="3200" dirty="0"/>
              <a:t>All of the signers of the U.S. Constitution knew that the federal government needed to have </a:t>
            </a:r>
            <a:r>
              <a:rPr lang="en-US" sz="3200" b="1" dirty="0"/>
              <a:t>more power </a:t>
            </a:r>
            <a:r>
              <a:rPr lang="en-US" sz="3200" dirty="0"/>
              <a:t>than it had under the Articles of Confederation to run the country </a:t>
            </a:r>
            <a:r>
              <a:rPr lang="en-US" sz="3200" b="1" dirty="0"/>
              <a:t>effectively</a:t>
            </a:r>
            <a:r>
              <a:rPr lang="en-US" sz="3200" dirty="0"/>
              <a:t>. </a:t>
            </a:r>
          </a:p>
          <a:p>
            <a:endParaRPr lang="en-US" dirty="0"/>
          </a:p>
        </p:txBody>
      </p:sp>
    </p:spTree>
    <p:extLst>
      <p:ext uri="{BB962C8B-B14F-4D97-AF65-F5344CB8AC3E}">
        <p14:creationId xmlns:p14="http://schemas.microsoft.com/office/powerpoint/2010/main" val="25681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24400" cy="1143000"/>
          </a:xfrm>
        </p:spPr>
        <p:txBody>
          <a:bodyPr/>
          <a:lstStyle/>
          <a:p>
            <a:pPr algn="ctr"/>
            <a:r>
              <a:rPr lang="en-US" dirty="0"/>
              <a:t>2. States’ Rights</a:t>
            </a:r>
            <a:br>
              <a:rPr lang="en-US" dirty="0"/>
            </a:br>
            <a:endParaRPr lang="en-US" dirty="0"/>
          </a:p>
        </p:txBody>
      </p:sp>
      <p:sp>
        <p:nvSpPr>
          <p:cNvPr id="3" name="Content Placeholder 2"/>
          <p:cNvSpPr>
            <a:spLocks noGrp="1"/>
          </p:cNvSpPr>
          <p:nvPr>
            <p:ph idx="1"/>
          </p:nvPr>
        </p:nvSpPr>
        <p:spPr>
          <a:xfrm>
            <a:off x="304800" y="1447800"/>
            <a:ext cx="7543800" cy="3931920"/>
          </a:xfrm>
        </p:spPr>
        <p:txBody>
          <a:bodyPr>
            <a:noAutofit/>
          </a:bodyPr>
          <a:lstStyle/>
          <a:p>
            <a:r>
              <a:rPr lang="en-US" sz="2800" dirty="0"/>
              <a:t>Before and during the Civil War, states’ rights arguments were mostly based on the right to have slavery, although there were other issues.</a:t>
            </a:r>
          </a:p>
          <a:p>
            <a:r>
              <a:rPr lang="en-US" sz="2800" dirty="0"/>
              <a:t> For example, during the War of 1812 there was talk in New England about secession(Hartford Convention). Federalist party members in New England were unhappy about government regulation of economy, involvement in war (hurt trade), and wanted to prohibit election of two successive presidents from the same state- (“Virginia dynasty”)</a:t>
            </a:r>
          </a:p>
        </p:txBody>
      </p:sp>
    </p:spTree>
    <p:extLst>
      <p:ext uri="{BB962C8B-B14F-4D97-AF65-F5344CB8AC3E}">
        <p14:creationId xmlns:p14="http://schemas.microsoft.com/office/powerpoint/2010/main" val="311698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05"/>
            <a:ext cx="8712967" cy="1210444"/>
          </a:xfrm>
        </p:spPr>
        <p:txBody>
          <a:bodyPr/>
          <a:lstStyle/>
          <a:p>
            <a:r>
              <a:rPr lang="en-US" sz="2800" dirty="0"/>
              <a:t>1. Slavery&lt;&lt;&lt;&lt; </a:t>
            </a:r>
            <a:r>
              <a:rPr lang="en-US" sz="2800" b="1" dirty="0"/>
              <a:t>MAJOR CAUSE</a:t>
            </a:r>
            <a:r>
              <a:rPr lang="en-US" sz="2800" b="1" dirty="0">
                <a:solidFill>
                  <a:srgbClr val="663300"/>
                </a:solidFill>
                <a:latin typeface="Cambria Math" panose="02040503050406030204" pitchFamily="18" charset="0"/>
                <a:ea typeface="Cambria Math" panose="02040503050406030204" pitchFamily="18" charset="0"/>
              </a:rPr>
              <a:t/>
            </a:r>
            <a:br>
              <a:rPr lang="en-US" sz="2800" b="1" dirty="0">
                <a:solidFill>
                  <a:srgbClr val="663300"/>
                </a:solidFill>
                <a:latin typeface="Cambria Math" panose="02040503050406030204" pitchFamily="18" charset="0"/>
                <a:ea typeface="Cambria Math" panose="02040503050406030204" pitchFamily="18" charset="0"/>
              </a:rPr>
            </a:br>
            <a:r>
              <a:rPr lang="en-US" sz="2800" b="1" dirty="0">
                <a:solidFill>
                  <a:srgbClr val="663300"/>
                </a:solidFill>
                <a:latin typeface="Cambria Math" panose="02040503050406030204" pitchFamily="18" charset="0"/>
                <a:ea typeface="Cambria Math" panose="02040503050406030204" pitchFamily="18" charset="0"/>
              </a:rPr>
              <a:t>Examine the maps below. What  happened to slavery? Why?</a:t>
            </a:r>
          </a:p>
        </p:txBody>
      </p:sp>
      <p:grpSp>
        <p:nvGrpSpPr>
          <p:cNvPr id="46" name="Group 45"/>
          <p:cNvGrpSpPr/>
          <p:nvPr/>
        </p:nvGrpSpPr>
        <p:grpSpPr>
          <a:xfrm>
            <a:off x="1104683" y="1290788"/>
            <a:ext cx="6821348" cy="5355837"/>
            <a:chOff x="1373367" y="1268760"/>
            <a:chExt cx="6821348" cy="5355837"/>
          </a:xfrm>
        </p:grpSpPr>
        <p:grpSp>
          <p:nvGrpSpPr>
            <p:cNvPr id="11" name="Group 10"/>
            <p:cNvGrpSpPr/>
            <p:nvPr/>
          </p:nvGrpSpPr>
          <p:grpSpPr>
            <a:xfrm>
              <a:off x="1403648" y="1268760"/>
              <a:ext cx="6791067" cy="5355837"/>
              <a:chOff x="1403648" y="1268760"/>
              <a:chExt cx="6791067" cy="5355837"/>
            </a:xfrm>
          </p:grpSpPr>
          <p:grpSp>
            <p:nvGrpSpPr>
              <p:cNvPr id="6" name="Group 5"/>
              <p:cNvGrpSpPr/>
              <p:nvPr/>
            </p:nvGrpSpPr>
            <p:grpSpPr>
              <a:xfrm>
                <a:off x="1403648" y="1268760"/>
                <a:ext cx="6791067" cy="5355837"/>
                <a:chOff x="1259632" y="423815"/>
                <a:chExt cx="7377505" cy="5497774"/>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106" y="423815"/>
                  <a:ext cx="3899031" cy="54977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476673"/>
                  <a:ext cx="3525739" cy="5444916"/>
                </a:xfrm>
                <a:prstGeom prst="rect">
                  <a:avLst/>
                </a:prstGeom>
              </p:spPr>
            </p:pic>
          </p:grpSp>
          <p:cxnSp>
            <p:nvCxnSpPr>
              <p:cNvPr id="8" name="Straight Connector 7"/>
              <p:cNvCxnSpPr/>
              <p:nvPr/>
            </p:nvCxnSpPr>
            <p:spPr>
              <a:xfrm>
                <a:off x="4649126" y="1320253"/>
                <a:ext cx="0" cy="5304343"/>
              </a:xfrm>
              <a:prstGeom prst="line">
                <a:avLst/>
              </a:prstGeom>
              <a:ln w="635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32291" y="1268760"/>
                <a:ext cx="0" cy="5304343"/>
              </a:xfrm>
              <a:prstGeom prst="line">
                <a:avLst/>
              </a:prstGeom>
              <a:ln w="635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03648" y="1320254"/>
                <a:ext cx="0" cy="5304343"/>
              </a:xfrm>
              <a:prstGeom prst="line">
                <a:avLst/>
              </a:prstGeom>
              <a:ln w="63500">
                <a:solidFill>
                  <a:srgbClr val="6633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1373367" y="1292557"/>
              <a:ext cx="6789077" cy="1"/>
            </a:xfrm>
            <a:prstGeom prst="line">
              <a:avLst/>
            </a:prstGeom>
            <a:ln w="635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395005" y="6593298"/>
              <a:ext cx="6767439" cy="0"/>
            </a:xfrm>
            <a:prstGeom prst="line">
              <a:avLst/>
            </a:prstGeom>
            <a:ln w="63500">
              <a:solidFill>
                <a:srgbClr val="6633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5380265"/>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019800"/>
            <a:ext cx="7772400" cy="553998"/>
          </a:xfrm>
          <a:prstGeom prst="rect">
            <a:avLst/>
          </a:prstGeom>
        </p:spPr>
        <p:txBody>
          <a:bodyPr wrap="square">
            <a:spAutoFit/>
          </a:bodyPr>
          <a:lstStyle/>
          <a:p>
            <a:r>
              <a:rPr lang="en-US" sz="1200" dirty="0">
                <a:hlinkClick r:id="rId2"/>
              </a:rPr>
              <a:t>https://app.discoveryeducation.com/learn/videos/37006fbf-350e-4e35-83c1-67eb0a6f48a5?hasLocalHost=true</a:t>
            </a:r>
            <a:endParaRPr lang="en-US" sz="1200" dirty="0"/>
          </a:p>
          <a:p>
            <a:endParaRPr lang="en-US" dirty="0"/>
          </a:p>
        </p:txBody>
      </p:sp>
      <p:sp>
        <p:nvSpPr>
          <p:cNvPr id="3" name="Content Placeholder 2"/>
          <p:cNvSpPr>
            <a:spLocks noGrp="1"/>
          </p:cNvSpPr>
          <p:nvPr>
            <p:ph idx="1"/>
          </p:nvPr>
        </p:nvSpPr>
        <p:spPr>
          <a:xfrm>
            <a:off x="0" y="76200"/>
            <a:ext cx="8458200" cy="4800600"/>
          </a:xfrm>
        </p:spPr>
        <p:txBody>
          <a:bodyPr>
            <a:normAutofit/>
          </a:bodyPr>
          <a:lstStyle/>
          <a:p>
            <a:r>
              <a:rPr lang="en-US" sz="3200" dirty="0"/>
              <a:t>Another states’ rights issue occurred in Georgia. Georgia lost the </a:t>
            </a:r>
            <a:r>
              <a:rPr lang="en-US" sz="3200" b="1" dirty="0"/>
              <a:t>Worcester v. Georgia </a:t>
            </a:r>
            <a:r>
              <a:rPr lang="en-US" sz="3200" dirty="0"/>
              <a:t>(1832) case but refused to release the missionaries or stop pushing for </a:t>
            </a:r>
            <a:r>
              <a:rPr lang="en-US" sz="3200" b="1" dirty="0"/>
              <a:t>Cherokee removal. </a:t>
            </a:r>
            <a:r>
              <a:rPr lang="en-US" sz="3200" dirty="0"/>
              <a:t>This</a:t>
            </a:r>
            <a:r>
              <a:rPr lang="en-US" sz="3200" b="1" dirty="0"/>
              <a:t> </a:t>
            </a:r>
            <a:r>
              <a:rPr lang="en-US" sz="3200" dirty="0"/>
              <a:t>proved that a state could do as it </a:t>
            </a:r>
            <a:r>
              <a:rPr lang="en-US" sz="3200" b="1" dirty="0"/>
              <a:t>pleased</a:t>
            </a:r>
            <a:r>
              <a:rPr lang="en-US" sz="3200" dirty="0"/>
              <a:t> if there was not a unified attempt to by the federal government or other states to stop them. </a:t>
            </a:r>
          </a:p>
        </p:txBody>
      </p:sp>
      <p:pic>
        <p:nvPicPr>
          <p:cNvPr id="1028" name="Picture 4" descr="Image result for worcester v georgi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505200"/>
            <a:ext cx="4495800" cy="31943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4419600"/>
            <a:ext cx="1905000" cy="1200329"/>
          </a:xfrm>
          <a:prstGeom prst="rect">
            <a:avLst/>
          </a:prstGeom>
          <a:noFill/>
        </p:spPr>
        <p:txBody>
          <a:bodyPr wrap="square" rtlCol="0">
            <a:spAutoFit/>
          </a:bodyPr>
          <a:lstStyle/>
          <a:p>
            <a:r>
              <a:rPr lang="en-US" dirty="0"/>
              <a:t>“Defining Ideas in Context: States’ Rights”  small group activity</a:t>
            </a:r>
          </a:p>
        </p:txBody>
      </p:sp>
    </p:spTree>
    <p:extLst>
      <p:ext uri="{BB962C8B-B14F-4D97-AF65-F5344CB8AC3E}">
        <p14:creationId xmlns:p14="http://schemas.microsoft.com/office/powerpoint/2010/main" val="149648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590800"/>
            <a:ext cx="7543800" cy="3970318"/>
          </a:xfrm>
          <a:prstGeom prst="rect">
            <a:avLst/>
          </a:prstGeom>
        </p:spPr>
        <p:txBody>
          <a:bodyPr wrap="square">
            <a:spAutoFit/>
          </a:bodyPr>
          <a:lstStyle/>
          <a:p>
            <a:pPr algn="ctr"/>
            <a:r>
              <a:rPr lang="en-US" sz="3600" b="1" dirty="0"/>
              <a:t>Current events Edition- </a:t>
            </a:r>
          </a:p>
          <a:p>
            <a:pPr algn="ctr"/>
            <a:r>
              <a:rPr lang="en-US" sz="3600" b="1" dirty="0"/>
              <a:t>States’ rights  vs. Federal  rights</a:t>
            </a:r>
          </a:p>
          <a:p>
            <a:r>
              <a:rPr lang="en-US" sz="3600" dirty="0"/>
              <a:t>-Voter registration (Voting Rights Act- voting fraud in 2016)</a:t>
            </a:r>
          </a:p>
          <a:p>
            <a:r>
              <a:rPr lang="en-US" sz="3600" dirty="0"/>
              <a:t>-State insurance rules (health care)</a:t>
            </a:r>
          </a:p>
          <a:p>
            <a:r>
              <a:rPr lang="en-US" sz="3600" dirty="0"/>
              <a:t>-Marijuana legalization</a:t>
            </a:r>
          </a:p>
          <a:p>
            <a:r>
              <a:rPr lang="en-US" sz="3600" dirty="0"/>
              <a:t>-Same-sex bathrooms </a:t>
            </a:r>
          </a:p>
        </p:txBody>
      </p:sp>
      <p:pic>
        <p:nvPicPr>
          <p:cNvPr id="4098" name="Picture 2" descr="Image result for state righ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560" y="355232"/>
            <a:ext cx="3276600" cy="222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730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dirty="0"/>
              <a:t>3. Nullification</a:t>
            </a:r>
          </a:p>
        </p:txBody>
      </p:sp>
      <p:sp>
        <p:nvSpPr>
          <p:cNvPr id="3" name="Content Placeholder 2"/>
          <p:cNvSpPr>
            <a:spLocks noGrp="1"/>
          </p:cNvSpPr>
          <p:nvPr>
            <p:ph idx="1"/>
          </p:nvPr>
        </p:nvSpPr>
        <p:spPr>
          <a:xfrm>
            <a:off x="228600" y="990600"/>
            <a:ext cx="7924800" cy="3352800"/>
          </a:xfrm>
        </p:spPr>
        <p:txBody>
          <a:bodyPr>
            <a:noAutofit/>
          </a:bodyPr>
          <a:lstStyle/>
          <a:p>
            <a:r>
              <a:rPr lang="en-US" sz="3200" b="1" dirty="0">
                <a:ea typeface="Cambria Math" panose="02040503050406030204" pitchFamily="18" charset="0"/>
              </a:rPr>
              <a:t>Nullification</a:t>
            </a:r>
            <a:r>
              <a:rPr lang="en-US" sz="3200" dirty="0">
                <a:ea typeface="Cambria Math" panose="02040503050406030204" pitchFamily="18" charset="0"/>
              </a:rPr>
              <a:t> meant that </a:t>
            </a:r>
            <a:r>
              <a:rPr lang="en-US" sz="3200" b="1" dirty="0">
                <a:ea typeface="Cambria Math" panose="02040503050406030204" pitchFamily="18" charset="0"/>
              </a:rPr>
              <a:t>states could nullify, or void, any federal law thought to be unconstitutional</a:t>
            </a:r>
            <a:endParaRPr lang="en-US" sz="3000" b="1" dirty="0"/>
          </a:p>
          <a:p>
            <a:r>
              <a:rPr lang="en-US" sz="3000" dirty="0"/>
              <a:t>A states’ rights issue, the </a:t>
            </a:r>
            <a:r>
              <a:rPr lang="en-US" sz="3000" b="1" dirty="0"/>
              <a:t>nullification</a:t>
            </a:r>
            <a:r>
              <a:rPr lang="en-US" sz="3000" dirty="0"/>
              <a:t> </a:t>
            </a:r>
            <a:r>
              <a:rPr lang="en-US" sz="3000" b="1" dirty="0"/>
              <a:t>crisis</a:t>
            </a:r>
            <a:r>
              <a:rPr lang="en-US" sz="3000" dirty="0"/>
              <a:t> in the early </a:t>
            </a:r>
            <a:r>
              <a:rPr lang="en-US" sz="3000" b="1" dirty="0"/>
              <a:t>1830’s</a:t>
            </a:r>
            <a:r>
              <a:rPr lang="en-US" sz="3000" dirty="0"/>
              <a:t>, was a dispute over </a:t>
            </a:r>
            <a:r>
              <a:rPr lang="en-US" sz="3000" b="1" dirty="0"/>
              <a:t>tariffs</a:t>
            </a:r>
            <a:r>
              <a:rPr lang="en-US" sz="3000" dirty="0"/>
              <a:t> (a </a:t>
            </a:r>
            <a:r>
              <a:rPr lang="en-US" sz="3000" b="1" dirty="0"/>
              <a:t>tax</a:t>
            </a:r>
            <a:r>
              <a:rPr lang="en-US" sz="3000" dirty="0"/>
              <a:t> or duty to be paid on imports/exports). </a:t>
            </a:r>
          </a:p>
          <a:p>
            <a:endParaRPr lang="en-US" sz="3000" dirty="0"/>
          </a:p>
        </p:txBody>
      </p:sp>
      <p:sp>
        <p:nvSpPr>
          <p:cNvPr id="4" name="Rectangle 3"/>
          <p:cNvSpPr/>
          <p:nvPr/>
        </p:nvSpPr>
        <p:spPr>
          <a:xfrm>
            <a:off x="838200" y="4267200"/>
            <a:ext cx="4191000" cy="1477328"/>
          </a:xfrm>
          <a:prstGeom prst="rect">
            <a:avLst/>
          </a:prstGeom>
        </p:spPr>
        <p:txBody>
          <a:bodyPr wrap="square">
            <a:spAutoFit/>
          </a:bodyPr>
          <a:lstStyle/>
          <a:p>
            <a:r>
              <a:rPr lang="en-US" dirty="0"/>
              <a:t>The "</a:t>
            </a:r>
            <a:r>
              <a:rPr lang="en-US" b="1" dirty="0"/>
              <a:t>Tariff of Abominations</a:t>
            </a:r>
            <a:r>
              <a:rPr lang="en-US" dirty="0"/>
              <a:t>" was a protective </a:t>
            </a:r>
            <a:r>
              <a:rPr lang="en-US" b="1" dirty="0"/>
              <a:t>tariff</a:t>
            </a:r>
            <a:r>
              <a:rPr lang="en-US" dirty="0"/>
              <a:t> passed by the Congress of the United States on May 19, </a:t>
            </a:r>
            <a:r>
              <a:rPr lang="en-US" b="1" dirty="0"/>
              <a:t>1828</a:t>
            </a:r>
            <a:r>
              <a:rPr lang="en-US" dirty="0"/>
              <a:t>, designed to protect industry in the northern United States.</a:t>
            </a:r>
          </a:p>
        </p:txBody>
      </p:sp>
      <p:sp>
        <p:nvSpPr>
          <p:cNvPr id="5" name="Rectangle 4"/>
          <p:cNvSpPr/>
          <p:nvPr/>
        </p:nvSpPr>
        <p:spPr>
          <a:xfrm>
            <a:off x="228600" y="5791200"/>
            <a:ext cx="5181600" cy="646331"/>
          </a:xfrm>
          <a:prstGeom prst="rect">
            <a:avLst/>
          </a:prstGeom>
        </p:spPr>
        <p:txBody>
          <a:bodyPr wrap="square">
            <a:spAutoFit/>
          </a:bodyPr>
          <a:lstStyle/>
          <a:p>
            <a:r>
              <a:rPr lang="en-US" dirty="0">
                <a:hlinkClick r:id="rId2"/>
              </a:rPr>
              <a:t>https://www.youtube.com/watch?v=VNgIUUD7i-A</a:t>
            </a:r>
            <a:endParaRPr lang="en-US" dirty="0"/>
          </a:p>
          <a:p>
            <a:endParaRPr lang="en-US" dirty="0"/>
          </a:p>
        </p:txBody>
      </p:sp>
      <p:pic>
        <p:nvPicPr>
          <p:cNvPr id="5124" name="Picture 4" descr="Image result for tariff of 1828 abominati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0888" y="4270692"/>
            <a:ext cx="28956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68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077200" cy="4800600"/>
          </a:xfrm>
        </p:spPr>
        <p:txBody>
          <a:bodyPr/>
          <a:lstStyle/>
          <a:p>
            <a:r>
              <a:rPr lang="en-US" sz="2800" dirty="0"/>
              <a:t>The </a:t>
            </a:r>
            <a:r>
              <a:rPr lang="en-US" sz="2800" b="1" dirty="0"/>
              <a:t>North</a:t>
            </a:r>
            <a:r>
              <a:rPr lang="en-US" sz="2800" dirty="0"/>
              <a:t> </a:t>
            </a:r>
            <a:r>
              <a:rPr lang="en-US" sz="2800" b="1" dirty="0"/>
              <a:t>supported</a:t>
            </a:r>
            <a:r>
              <a:rPr lang="en-US" sz="2800" dirty="0"/>
              <a:t> </a:t>
            </a:r>
            <a:r>
              <a:rPr lang="en-US" sz="2800" b="1" dirty="0"/>
              <a:t>high</a:t>
            </a:r>
            <a:r>
              <a:rPr lang="en-US" sz="2800" dirty="0"/>
              <a:t> tariffs that subsidize (</a:t>
            </a:r>
            <a:r>
              <a:rPr lang="en-US" sz="2800" b="1" dirty="0"/>
              <a:t>support</a:t>
            </a:r>
            <a:r>
              <a:rPr lang="en-US" sz="2800" dirty="0"/>
              <a:t>) their growing manufacturing industry against the cheaper products that could be sent to the U.S.  by Britain. </a:t>
            </a:r>
          </a:p>
          <a:p>
            <a:r>
              <a:rPr lang="en-US" sz="2800" dirty="0"/>
              <a:t>The </a:t>
            </a:r>
            <a:r>
              <a:rPr lang="en-US" sz="2800" b="1" dirty="0"/>
              <a:t>South</a:t>
            </a:r>
            <a:r>
              <a:rPr lang="en-US" sz="2800" dirty="0"/>
              <a:t> </a:t>
            </a:r>
            <a:r>
              <a:rPr lang="en-US" sz="2800" b="1" dirty="0"/>
              <a:t>opposed</a:t>
            </a:r>
            <a:r>
              <a:rPr lang="en-US" sz="2800" dirty="0"/>
              <a:t> these tariffs because they took away profits from cotton farmers based on Britain’s retaliatory (</a:t>
            </a:r>
            <a:r>
              <a:rPr lang="en-US" sz="2800" b="1" dirty="0"/>
              <a:t>revenge</a:t>
            </a:r>
            <a:r>
              <a:rPr lang="en-US" sz="2800" dirty="0"/>
              <a:t>) tariff on cotton. </a:t>
            </a:r>
          </a:p>
          <a:p>
            <a:endParaRPr lang="en-US" dirty="0"/>
          </a:p>
        </p:txBody>
      </p:sp>
      <p:pic>
        <p:nvPicPr>
          <p:cNvPr id="4" name="Picture 2" descr="Cartoon drawn during the nullification controversy showing the manufacturing North getting fat at Southern exp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7600"/>
            <a:ext cx="4038600" cy="305465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257800" y="3672840"/>
            <a:ext cx="2926080" cy="234696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a:t>Cartoon drawn during the nullification controversy showing the manufacturing North getting fat at Southern expense.</a:t>
            </a:r>
            <a:endParaRPr lang="en-US" dirty="0"/>
          </a:p>
        </p:txBody>
      </p:sp>
      <p:sp>
        <p:nvSpPr>
          <p:cNvPr id="2" name="Rectangle 1"/>
          <p:cNvSpPr/>
          <p:nvPr/>
        </p:nvSpPr>
        <p:spPr>
          <a:xfrm>
            <a:off x="4648200" y="6086118"/>
            <a:ext cx="4572000" cy="646331"/>
          </a:xfrm>
          <a:prstGeom prst="rect">
            <a:avLst/>
          </a:prstGeom>
        </p:spPr>
        <p:txBody>
          <a:bodyPr>
            <a:spAutoFit/>
          </a:bodyPr>
          <a:lstStyle/>
          <a:p>
            <a:r>
              <a:rPr lang="en-US" dirty="0">
                <a:hlinkClick r:id="rId3"/>
              </a:rPr>
              <a:t>https://www.youtube.com/watch?v=VNgIUUD7i-A</a:t>
            </a:r>
            <a:endParaRPr lang="en-US" dirty="0"/>
          </a:p>
        </p:txBody>
      </p:sp>
    </p:spTree>
    <p:extLst>
      <p:ext uri="{BB962C8B-B14F-4D97-AF65-F5344CB8AC3E}">
        <p14:creationId xmlns:p14="http://schemas.microsoft.com/office/powerpoint/2010/main" val="3486529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75" y="0"/>
            <a:ext cx="8907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59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Nullification</a:t>
            </a:r>
          </a:p>
        </p:txBody>
      </p:sp>
      <p:sp>
        <p:nvSpPr>
          <p:cNvPr id="3" name="Content Placeholder 2"/>
          <p:cNvSpPr>
            <a:spLocks noGrp="1"/>
          </p:cNvSpPr>
          <p:nvPr>
            <p:ph idx="1"/>
          </p:nvPr>
        </p:nvSpPr>
        <p:spPr>
          <a:xfrm>
            <a:off x="457200" y="1295400"/>
            <a:ext cx="7620000" cy="4800600"/>
          </a:xfrm>
        </p:spPr>
        <p:txBody>
          <a:bodyPr>
            <a:normAutofit lnSpcReduction="10000"/>
          </a:bodyPr>
          <a:lstStyle/>
          <a:p>
            <a:r>
              <a:rPr lang="en-US" sz="3200" dirty="0"/>
              <a:t>When the Northern states, who dominated the House of Representatives, voted to renew the tariff, South Carolina threatened to nullify the tariff and even </a:t>
            </a:r>
            <a:r>
              <a:rPr lang="en-US" sz="3200" b="1" dirty="0"/>
              <a:t>possibly secede.</a:t>
            </a:r>
          </a:p>
          <a:p>
            <a:r>
              <a:rPr lang="en-US" sz="3200" dirty="0"/>
              <a:t> However, Andrew </a:t>
            </a:r>
            <a:r>
              <a:rPr lang="en-US" sz="3200" b="1" dirty="0"/>
              <a:t>Jackson’s</a:t>
            </a:r>
            <a:r>
              <a:rPr lang="en-US" sz="3200" dirty="0"/>
              <a:t> </a:t>
            </a:r>
            <a:r>
              <a:rPr lang="en-US" sz="3200" b="1" dirty="0"/>
              <a:t>threat</a:t>
            </a:r>
            <a:r>
              <a:rPr lang="en-US" sz="3200" dirty="0"/>
              <a:t> to attack South Carolina if they attempted to leave the union worked well enough to keep the state in the fold for the time being. </a:t>
            </a:r>
          </a:p>
          <a:p>
            <a:endParaRPr lang="en-US" dirty="0"/>
          </a:p>
        </p:txBody>
      </p:sp>
      <p:sp>
        <p:nvSpPr>
          <p:cNvPr id="4" name="TextBox 3"/>
          <p:cNvSpPr txBox="1"/>
          <p:nvPr/>
        </p:nvSpPr>
        <p:spPr>
          <a:xfrm>
            <a:off x="685800" y="6211669"/>
            <a:ext cx="7315200" cy="923330"/>
          </a:xfrm>
          <a:prstGeom prst="rect">
            <a:avLst/>
          </a:prstGeom>
          <a:noFill/>
        </p:spPr>
        <p:txBody>
          <a:bodyPr wrap="square" rtlCol="0">
            <a:spAutoFit/>
          </a:bodyPr>
          <a:lstStyle/>
          <a:p>
            <a:r>
              <a:rPr lang="en-US" dirty="0">
                <a:hlinkClick r:id="rId2"/>
              </a:rPr>
              <a:t>http://www.carolana.com/SC/1800s/antebellum/nullification_crisis.html</a:t>
            </a:r>
            <a:endParaRPr lang="en-US" dirty="0"/>
          </a:p>
          <a:p>
            <a:r>
              <a:rPr lang="en-US" dirty="0"/>
              <a:t>Political Cartoon and Further Reading)</a:t>
            </a:r>
          </a:p>
          <a:p>
            <a:endParaRPr lang="en-US" dirty="0"/>
          </a:p>
        </p:txBody>
      </p:sp>
      <p:sp>
        <p:nvSpPr>
          <p:cNvPr id="5" name="Rectangle 4"/>
          <p:cNvSpPr/>
          <p:nvPr/>
        </p:nvSpPr>
        <p:spPr>
          <a:xfrm>
            <a:off x="2209800" y="5715000"/>
            <a:ext cx="5486400" cy="646331"/>
          </a:xfrm>
          <a:prstGeom prst="rect">
            <a:avLst/>
          </a:prstGeom>
        </p:spPr>
        <p:txBody>
          <a:bodyPr wrap="square">
            <a:spAutoFit/>
          </a:bodyPr>
          <a:lstStyle/>
          <a:p>
            <a:r>
              <a:rPr lang="en-US" dirty="0">
                <a:hlinkClick r:id="rId3"/>
              </a:rPr>
              <a:t>https://www.youtube.com/watch?v=TK8PHLLdO2k</a:t>
            </a:r>
            <a:endParaRPr lang="en-US" dirty="0"/>
          </a:p>
          <a:p>
            <a:endParaRPr lang="en-US" dirty="0"/>
          </a:p>
        </p:txBody>
      </p:sp>
    </p:spTree>
    <p:extLst>
      <p:ext uri="{BB962C8B-B14F-4D97-AF65-F5344CB8AC3E}">
        <p14:creationId xmlns:p14="http://schemas.microsoft.com/office/powerpoint/2010/main" val="2498588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7620000" cy="838200"/>
          </a:xfrm>
        </p:spPr>
        <p:txBody>
          <a:bodyPr>
            <a:normAutofit/>
          </a:bodyPr>
          <a:lstStyle/>
          <a:p>
            <a:r>
              <a:rPr lang="en-US" sz="3600" dirty="0"/>
              <a:t>Nullification pop- up activity</a:t>
            </a:r>
          </a:p>
        </p:txBody>
      </p:sp>
      <p:pic>
        <p:nvPicPr>
          <p:cNvPr id="6146" name="Picture 2" descr="Nullification Crisis Pop Up Ed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7682795" cy="41487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3202" y="914400"/>
            <a:ext cx="7620000" cy="923330"/>
          </a:xfrm>
          <a:prstGeom prst="rect">
            <a:avLst/>
          </a:prstGeom>
          <a:noFill/>
        </p:spPr>
        <p:txBody>
          <a:bodyPr wrap="square" rtlCol="0">
            <a:spAutoFit/>
          </a:bodyPr>
          <a:lstStyle/>
          <a:p>
            <a:r>
              <a:rPr lang="en-US" b="1" dirty="0"/>
              <a:t>Read all directions first. </a:t>
            </a:r>
            <a:r>
              <a:rPr lang="en-US" dirty="0"/>
              <a:t>You will need to draw/write things on Jackson and Clay before you cut them out!</a:t>
            </a:r>
          </a:p>
          <a:p>
            <a:r>
              <a:rPr lang="en-US" dirty="0"/>
              <a:t>My sample is on the rolling cart.</a:t>
            </a:r>
          </a:p>
        </p:txBody>
      </p:sp>
      <p:cxnSp>
        <p:nvCxnSpPr>
          <p:cNvPr id="6" name="Straight Arrow Connector 5"/>
          <p:cNvCxnSpPr/>
          <p:nvPr/>
        </p:nvCxnSpPr>
        <p:spPr>
          <a:xfrm flipH="1">
            <a:off x="2895600" y="1237565"/>
            <a:ext cx="3719294" cy="188663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flipH="1">
            <a:off x="3429000" y="1237565"/>
            <a:ext cx="4191000" cy="28010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0184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20000" cy="1143000"/>
          </a:xfrm>
        </p:spPr>
        <p:txBody>
          <a:bodyPr/>
          <a:lstStyle/>
          <a:p>
            <a:r>
              <a:rPr lang="en-US" dirty="0"/>
              <a:t>Nullification Argument</a:t>
            </a:r>
            <a:br>
              <a:rPr lang="en-US" dirty="0"/>
            </a:br>
            <a:r>
              <a:rPr lang="en-US" dirty="0"/>
              <a:t> Cheat Sheet</a:t>
            </a:r>
          </a:p>
        </p:txBody>
      </p:sp>
      <p:sp>
        <p:nvSpPr>
          <p:cNvPr id="5" name="Rounded Rectangle 4"/>
          <p:cNvSpPr/>
          <p:nvPr/>
        </p:nvSpPr>
        <p:spPr>
          <a:xfrm>
            <a:off x="152400" y="1828800"/>
            <a:ext cx="3733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haroni" panose="02010803020104030203" pitchFamily="2" charset="-79"/>
                <a:cs typeface="Aharoni" panose="02010803020104030203" pitchFamily="2" charset="-79"/>
              </a:rPr>
              <a:t>If the laws Congress passes violate our liberties and constitutional rights…</a:t>
            </a:r>
          </a:p>
        </p:txBody>
      </p:sp>
      <p:sp>
        <p:nvSpPr>
          <p:cNvPr id="6" name="Rounded Rectangle 5"/>
          <p:cNvSpPr/>
          <p:nvPr/>
        </p:nvSpPr>
        <p:spPr>
          <a:xfrm>
            <a:off x="4953000" y="1828800"/>
            <a:ext cx="3733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haroni" panose="02010803020104030203" pitchFamily="2" charset="-79"/>
                <a:cs typeface="Aharoni" panose="02010803020104030203" pitchFamily="2" charset="-79"/>
              </a:rPr>
              <a:t>Then we have the right to ignore/invalidate the laws</a:t>
            </a:r>
          </a:p>
        </p:txBody>
      </p:sp>
      <p:sp>
        <p:nvSpPr>
          <p:cNvPr id="7" name="Right Arrow 6"/>
          <p:cNvSpPr/>
          <p:nvPr/>
        </p:nvSpPr>
        <p:spPr>
          <a:xfrm>
            <a:off x="4038600" y="2133600"/>
            <a:ext cx="762000" cy="533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167640" y="3581400"/>
            <a:ext cx="3733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haroni" panose="02010803020104030203" pitchFamily="2" charset="-79"/>
                <a:cs typeface="Aharoni" panose="02010803020104030203" pitchFamily="2" charset="-79"/>
              </a:rPr>
              <a:t>This tax directly affects our ability to support ourselves and make money, which are basic rights….</a:t>
            </a:r>
          </a:p>
        </p:txBody>
      </p:sp>
      <p:sp>
        <p:nvSpPr>
          <p:cNvPr id="9" name="Rounded Rectangle 8"/>
          <p:cNvSpPr/>
          <p:nvPr/>
        </p:nvSpPr>
        <p:spPr>
          <a:xfrm>
            <a:off x="5029200" y="3581400"/>
            <a:ext cx="3733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haroni" panose="02010803020104030203" pitchFamily="2" charset="-79"/>
                <a:cs typeface="Aharoni" panose="02010803020104030203" pitchFamily="2" charset="-79"/>
              </a:rPr>
              <a:t>Therefore, we should not have to pay it.</a:t>
            </a:r>
          </a:p>
        </p:txBody>
      </p:sp>
      <p:sp>
        <p:nvSpPr>
          <p:cNvPr id="10" name="Right Arrow 9"/>
          <p:cNvSpPr/>
          <p:nvPr/>
        </p:nvSpPr>
        <p:spPr>
          <a:xfrm>
            <a:off x="4038600" y="3886200"/>
            <a:ext cx="762000" cy="533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167640" y="5181600"/>
            <a:ext cx="3733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haroni" panose="02010803020104030203" pitchFamily="2" charset="-79"/>
                <a:cs typeface="Aharoni" panose="02010803020104030203" pitchFamily="2" charset="-79"/>
              </a:rPr>
              <a:t>IF the government does not allow slavery, They are attacking our economy and lifestyle, which are basic civil rights…</a:t>
            </a:r>
          </a:p>
        </p:txBody>
      </p:sp>
      <p:sp>
        <p:nvSpPr>
          <p:cNvPr id="13" name="Rounded Rectangle 12"/>
          <p:cNvSpPr/>
          <p:nvPr/>
        </p:nvSpPr>
        <p:spPr>
          <a:xfrm>
            <a:off x="5029200" y="5410200"/>
            <a:ext cx="3733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haroni" panose="02010803020104030203" pitchFamily="2" charset="-79"/>
                <a:cs typeface="Aharoni" panose="02010803020104030203" pitchFamily="2" charset="-79"/>
              </a:rPr>
              <a:t>Therefore, we should not have to listen to the government if they want to take away our “right” to slavery</a:t>
            </a:r>
          </a:p>
        </p:txBody>
      </p:sp>
      <p:sp>
        <p:nvSpPr>
          <p:cNvPr id="14" name="Right Arrow 13"/>
          <p:cNvSpPr/>
          <p:nvPr/>
        </p:nvSpPr>
        <p:spPr>
          <a:xfrm>
            <a:off x="4038600" y="5448300"/>
            <a:ext cx="762000" cy="533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3886200" y="4977825"/>
            <a:ext cx="1905000" cy="584775"/>
          </a:xfrm>
          <a:prstGeom prst="rect">
            <a:avLst/>
          </a:prstGeom>
          <a:noFill/>
        </p:spPr>
        <p:txBody>
          <a:bodyPr wrap="square" rtlCol="0">
            <a:spAutoFit/>
          </a:bodyPr>
          <a:lstStyle/>
          <a:p>
            <a:r>
              <a:rPr lang="en-US" sz="3200" dirty="0"/>
              <a:t>Slavery</a:t>
            </a:r>
          </a:p>
        </p:txBody>
      </p:sp>
      <p:sp>
        <p:nvSpPr>
          <p:cNvPr id="16" name="TextBox 15"/>
          <p:cNvSpPr txBox="1"/>
          <p:nvPr/>
        </p:nvSpPr>
        <p:spPr>
          <a:xfrm>
            <a:off x="2209800" y="3048000"/>
            <a:ext cx="5105400" cy="584775"/>
          </a:xfrm>
          <a:prstGeom prst="rect">
            <a:avLst/>
          </a:prstGeom>
          <a:noFill/>
        </p:spPr>
        <p:txBody>
          <a:bodyPr wrap="square" rtlCol="0">
            <a:spAutoFit/>
          </a:bodyPr>
          <a:lstStyle/>
          <a:p>
            <a:r>
              <a:rPr lang="en-US" sz="3200" dirty="0"/>
              <a:t>Tariff of Abominations (1828)</a:t>
            </a:r>
          </a:p>
        </p:txBody>
      </p:sp>
      <p:sp>
        <p:nvSpPr>
          <p:cNvPr id="17" name="TextBox 16"/>
          <p:cNvSpPr txBox="1"/>
          <p:nvPr/>
        </p:nvSpPr>
        <p:spPr>
          <a:xfrm>
            <a:off x="3101340" y="1320225"/>
            <a:ext cx="2766060" cy="584775"/>
          </a:xfrm>
          <a:prstGeom prst="rect">
            <a:avLst/>
          </a:prstGeom>
          <a:noFill/>
        </p:spPr>
        <p:txBody>
          <a:bodyPr wrap="square" rtlCol="0">
            <a:spAutoFit/>
          </a:bodyPr>
          <a:lstStyle/>
          <a:p>
            <a:r>
              <a:rPr lang="en-US" sz="3200" dirty="0"/>
              <a:t>States’ Rights</a:t>
            </a:r>
          </a:p>
        </p:txBody>
      </p:sp>
    </p:spTree>
    <p:extLst>
      <p:ext uri="{BB962C8B-B14F-4D97-AF65-F5344CB8AC3E}">
        <p14:creationId xmlns:p14="http://schemas.microsoft.com/office/powerpoint/2010/main" val="1514355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924800" cy="4800600"/>
          </a:xfrm>
        </p:spPr>
        <p:txBody>
          <a:bodyPr>
            <a:noAutofit/>
          </a:bodyPr>
          <a:lstStyle/>
          <a:p>
            <a:pPr marL="114300" indent="0">
              <a:buNone/>
            </a:pPr>
            <a:r>
              <a:rPr lang="en-US" sz="3200" dirty="0"/>
              <a:t>The issues of slavery, tied with the concept of states’ rights, left a huge rift in the country. Controversy after controversy widened this gap, and for almost 40 years, members of the U.S. Congress tried to close wounds with compromises and acts that amounted to </a:t>
            </a:r>
            <a:r>
              <a:rPr lang="en-US" sz="3200" b="1" dirty="0"/>
              <a:t>temporary Band-Aids</a:t>
            </a:r>
            <a:r>
              <a:rPr lang="en-US" sz="3200" dirty="0"/>
              <a:t>. Though these acts and compromises kept the country together in the short term, as Abraham Lincoln said “A house divided against itself cannot stand.” Over time, a physical war between the North and South appeared to be almost inevitable. </a:t>
            </a:r>
          </a:p>
        </p:txBody>
      </p:sp>
    </p:spTree>
    <p:extLst>
      <p:ext uri="{BB962C8B-B14F-4D97-AF65-F5344CB8AC3E}">
        <p14:creationId xmlns:p14="http://schemas.microsoft.com/office/powerpoint/2010/main" val="1023091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906000" cy="1143000"/>
          </a:xfrm>
        </p:spPr>
        <p:txBody>
          <a:bodyPr/>
          <a:lstStyle/>
          <a:p>
            <a:r>
              <a:rPr lang="en-US" sz="3600" dirty="0"/>
              <a:t>4</a:t>
            </a:r>
            <a:r>
              <a:rPr lang="en-US" sz="3600" dirty="0">
                <a:solidFill>
                  <a:schemeClr val="tx1"/>
                </a:solidFill>
              </a:rPr>
              <a:t>. </a:t>
            </a:r>
            <a:r>
              <a:rPr lang="en-US" sz="3200" dirty="0">
                <a:solidFill>
                  <a:schemeClr val="accent2"/>
                </a:solidFill>
              </a:rPr>
              <a:t>Compromises- </a:t>
            </a:r>
            <a:r>
              <a:rPr lang="en-US" sz="3200" b="1" dirty="0">
                <a:solidFill>
                  <a:schemeClr val="accent2"/>
                </a:solidFill>
              </a:rPr>
              <a:t>Missouri </a:t>
            </a:r>
            <a:r>
              <a:rPr lang="en-US" sz="3200" dirty="0">
                <a:solidFill>
                  <a:schemeClr val="accent2"/>
                </a:solidFill>
              </a:rPr>
              <a:t>Compromise (</a:t>
            </a:r>
            <a:r>
              <a:rPr lang="en-US" sz="3200" b="1" dirty="0">
                <a:solidFill>
                  <a:schemeClr val="accent2"/>
                </a:solidFill>
              </a:rPr>
              <a:t>1820</a:t>
            </a:r>
            <a:r>
              <a:rPr lang="en-US" sz="3200" dirty="0">
                <a:solidFill>
                  <a:schemeClr val="accent2"/>
                </a:solidFill>
              </a:rPr>
              <a:t>)</a:t>
            </a:r>
          </a:p>
        </p:txBody>
      </p:sp>
      <p:sp>
        <p:nvSpPr>
          <p:cNvPr id="3" name="Content Placeholder 2"/>
          <p:cNvSpPr>
            <a:spLocks noGrp="1"/>
          </p:cNvSpPr>
          <p:nvPr>
            <p:ph idx="1"/>
          </p:nvPr>
        </p:nvSpPr>
        <p:spPr>
          <a:xfrm>
            <a:off x="0" y="762000"/>
            <a:ext cx="8686800" cy="5257800"/>
          </a:xfrm>
        </p:spPr>
        <p:txBody>
          <a:bodyPr>
            <a:normAutofit/>
          </a:bodyPr>
          <a:lstStyle/>
          <a:p>
            <a:r>
              <a:rPr lang="en-US" sz="3200" dirty="0"/>
              <a:t>In an effort to preserve the balance of power in Congress between slave and free states, the </a:t>
            </a:r>
            <a:r>
              <a:rPr lang="en-US" sz="3200" b="1" dirty="0"/>
              <a:t>Missouri Compromise</a:t>
            </a:r>
            <a:r>
              <a:rPr lang="en-US" sz="3200" dirty="0"/>
              <a:t> was passed admitting </a:t>
            </a:r>
            <a:r>
              <a:rPr lang="en-US" sz="3200" b="1" dirty="0"/>
              <a:t>Missouri as a slave state </a:t>
            </a:r>
            <a:r>
              <a:rPr lang="en-US" sz="3200" dirty="0"/>
              <a:t>and </a:t>
            </a:r>
            <a:r>
              <a:rPr lang="en-US" sz="3200" b="1" dirty="0"/>
              <a:t>Maine as a free state</a:t>
            </a:r>
            <a:r>
              <a:rPr lang="en-US" sz="3200" dirty="0"/>
              <a:t>. Furthermore, with the exception of Missouri, this law </a:t>
            </a:r>
            <a:r>
              <a:rPr lang="en-US" sz="3200" b="1" dirty="0"/>
              <a:t>prohibited slavery </a:t>
            </a:r>
            <a:r>
              <a:rPr lang="en-US" sz="3200" dirty="0"/>
              <a:t>in the </a:t>
            </a:r>
            <a:r>
              <a:rPr lang="en-US" sz="3200" b="1" dirty="0"/>
              <a:t>Louisiana Territory north of the 36° 30´ latitude line</a:t>
            </a:r>
            <a:r>
              <a:rPr lang="en-US" sz="3200" dirty="0"/>
              <a:t>.</a:t>
            </a:r>
            <a:endParaRPr lang="en-US" sz="3600" dirty="0"/>
          </a:p>
        </p:txBody>
      </p:sp>
      <p:pic>
        <p:nvPicPr>
          <p:cNvPr id="4" name="Picture 4" descr="Image result for missouri compromi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337700"/>
            <a:ext cx="3505200" cy="222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26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620000" cy="1143000"/>
          </a:xfrm>
        </p:spPr>
        <p:txBody>
          <a:bodyPr/>
          <a:lstStyle/>
          <a:p>
            <a:r>
              <a:rPr lang="en-US" dirty="0"/>
              <a:t>1. Slavery&lt;&lt;&lt;&lt; </a:t>
            </a:r>
            <a:r>
              <a:rPr lang="en-US" b="1" dirty="0"/>
              <a:t>MAJOR CAUSE</a:t>
            </a:r>
          </a:p>
        </p:txBody>
      </p:sp>
      <p:sp>
        <p:nvSpPr>
          <p:cNvPr id="3" name="Content Placeholder 2"/>
          <p:cNvSpPr>
            <a:spLocks noGrp="1"/>
          </p:cNvSpPr>
          <p:nvPr>
            <p:ph idx="1"/>
          </p:nvPr>
        </p:nvSpPr>
        <p:spPr>
          <a:xfrm>
            <a:off x="0" y="914400"/>
            <a:ext cx="8305800" cy="4800600"/>
          </a:xfrm>
        </p:spPr>
        <p:txBody>
          <a:bodyPr>
            <a:noAutofit/>
          </a:bodyPr>
          <a:lstStyle/>
          <a:p>
            <a:r>
              <a:rPr lang="en-US" sz="3200" dirty="0"/>
              <a:t>Due to the rules of the Trustees, slavery was not allowed in Georgia until the early </a:t>
            </a:r>
            <a:r>
              <a:rPr lang="en-US" sz="3200" b="1" dirty="0"/>
              <a:t>1750’s</a:t>
            </a:r>
            <a:r>
              <a:rPr lang="en-US" sz="3200" dirty="0"/>
              <a:t>. Once it was legalized, slavery grew quickly due to Georgia’s </a:t>
            </a:r>
            <a:r>
              <a:rPr lang="en-US" sz="3200" b="1" dirty="0"/>
              <a:t>agriculture</a:t>
            </a:r>
            <a:r>
              <a:rPr lang="en-US" sz="3200" dirty="0"/>
              <a:t>-based economy. </a:t>
            </a:r>
          </a:p>
          <a:p>
            <a:r>
              <a:rPr lang="en-US" sz="3200" dirty="0"/>
              <a:t>Slavery grew exponentially with the invention of the </a:t>
            </a:r>
            <a:r>
              <a:rPr lang="en-US" sz="3200" b="1" dirty="0"/>
              <a:t>cotton gin</a:t>
            </a:r>
            <a:r>
              <a:rPr lang="en-US" sz="3200" dirty="0"/>
              <a:t>. The South’s economic </a:t>
            </a:r>
            <a:r>
              <a:rPr lang="en-US" sz="3200" b="1" dirty="0"/>
              <a:t>dependence</a:t>
            </a:r>
            <a:r>
              <a:rPr lang="en-US" sz="3200" dirty="0"/>
              <a:t> on </a:t>
            </a:r>
            <a:r>
              <a:rPr lang="en-US" sz="3200" b="1" dirty="0"/>
              <a:t>cotton</a:t>
            </a:r>
            <a:r>
              <a:rPr lang="en-US" sz="3200" dirty="0"/>
              <a:t> led to a change of attitude about the evils of slavery.</a:t>
            </a:r>
          </a:p>
        </p:txBody>
      </p:sp>
      <p:pic>
        <p:nvPicPr>
          <p:cNvPr id="2050" name="Picture 2" descr="Image result for king cott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966" y="5105399"/>
            <a:ext cx="1305107" cy="16070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king cott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048249"/>
            <a:ext cx="28956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king cott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029200"/>
            <a:ext cx="22955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463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ncolns_shifting_18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915400" cy="57058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5638800" cy="381000"/>
          </a:xfrm>
          <a:prstGeom prst="rect">
            <a:avLst/>
          </a:prstGeom>
          <a:noFill/>
        </p:spPr>
        <p:txBody>
          <a:bodyPr wrap="square" rtlCol="0">
            <a:spAutoFit/>
          </a:bodyPr>
          <a:lstStyle/>
          <a:p>
            <a:r>
              <a:rPr lang="en-US" dirty="0"/>
              <a:t>Color in map on worksheet</a:t>
            </a:r>
          </a:p>
        </p:txBody>
      </p:sp>
    </p:spTree>
    <p:extLst>
      <p:ext uri="{BB962C8B-B14F-4D97-AF65-F5344CB8AC3E}">
        <p14:creationId xmlns:p14="http://schemas.microsoft.com/office/powerpoint/2010/main" val="3864288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solidFill>
                  <a:schemeClr val="accent2"/>
                </a:solidFill>
                <a:latin typeface="Arial Black" panose="020B0A04020102020204" pitchFamily="34" charset="0"/>
              </a:rPr>
              <a:t>What is the difference between a free state and a slave state?</a:t>
            </a:r>
          </a:p>
          <a:p>
            <a:r>
              <a:rPr lang="en-US" sz="2800" dirty="0">
                <a:solidFill>
                  <a:schemeClr val="accent2"/>
                </a:solidFill>
                <a:latin typeface="Arial Black" panose="020B0A04020102020204" pitchFamily="34" charset="0"/>
              </a:rPr>
              <a:t>Why would it matter if new territories were admitted at slave or free states?</a:t>
            </a:r>
          </a:p>
        </p:txBody>
      </p:sp>
    </p:spTree>
    <p:extLst>
      <p:ext uri="{BB962C8B-B14F-4D97-AF65-F5344CB8AC3E}">
        <p14:creationId xmlns:p14="http://schemas.microsoft.com/office/powerpoint/2010/main" val="1806428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4</a:t>
            </a:r>
            <a:r>
              <a:rPr lang="en-US" sz="3600" dirty="0">
                <a:solidFill>
                  <a:schemeClr val="tx1"/>
                </a:solidFill>
              </a:rPr>
              <a:t>. </a:t>
            </a:r>
            <a:r>
              <a:rPr lang="en-US" sz="3600" dirty="0">
                <a:solidFill>
                  <a:schemeClr val="accent2"/>
                </a:solidFill>
              </a:rPr>
              <a:t>Compromises- Compromise of </a:t>
            </a:r>
            <a:r>
              <a:rPr lang="en-US" sz="3600" b="1" dirty="0">
                <a:solidFill>
                  <a:schemeClr val="accent2"/>
                </a:solidFill>
              </a:rPr>
              <a:t>1850</a:t>
            </a:r>
            <a:endParaRPr lang="en-US" sz="3600" b="1" dirty="0"/>
          </a:p>
        </p:txBody>
      </p:sp>
      <p:sp>
        <p:nvSpPr>
          <p:cNvPr id="3" name="Content Placeholder 2"/>
          <p:cNvSpPr>
            <a:spLocks noGrp="1"/>
          </p:cNvSpPr>
          <p:nvPr>
            <p:ph idx="1"/>
          </p:nvPr>
        </p:nvSpPr>
        <p:spPr>
          <a:xfrm>
            <a:off x="152400" y="1371600"/>
            <a:ext cx="8153400" cy="4800600"/>
          </a:xfrm>
        </p:spPr>
        <p:txBody>
          <a:bodyPr>
            <a:noAutofit/>
          </a:bodyPr>
          <a:lstStyle/>
          <a:p>
            <a:r>
              <a:rPr lang="en-US" sz="2400" b="1" dirty="0"/>
              <a:t>California</a:t>
            </a:r>
            <a:r>
              <a:rPr lang="en-US" sz="2400" dirty="0"/>
              <a:t>, due to the </a:t>
            </a:r>
            <a:r>
              <a:rPr lang="en-US" sz="2400" b="1" dirty="0"/>
              <a:t>Gold Rush</a:t>
            </a:r>
            <a:r>
              <a:rPr lang="en-US" sz="2400" dirty="0"/>
              <a:t>, had a </a:t>
            </a:r>
            <a:r>
              <a:rPr lang="en-US" sz="2400" b="1" dirty="0"/>
              <a:t>population</a:t>
            </a:r>
            <a:r>
              <a:rPr lang="en-US" sz="2400" dirty="0"/>
              <a:t> </a:t>
            </a:r>
            <a:r>
              <a:rPr lang="en-US" sz="2400" b="1" dirty="0"/>
              <a:t>large</a:t>
            </a:r>
            <a:r>
              <a:rPr lang="en-US" sz="2400" dirty="0"/>
              <a:t> enough to apply for </a:t>
            </a:r>
            <a:r>
              <a:rPr lang="en-US" sz="2400" b="1" dirty="0"/>
              <a:t>statehood</a:t>
            </a:r>
            <a:r>
              <a:rPr lang="en-US" sz="2400" dirty="0"/>
              <a:t> in </a:t>
            </a:r>
            <a:r>
              <a:rPr lang="en-US" sz="2400" b="1" dirty="0"/>
              <a:t>1850</a:t>
            </a:r>
            <a:r>
              <a:rPr lang="en-US" sz="2400" dirty="0"/>
              <a:t>. With no </a:t>
            </a:r>
            <a:r>
              <a:rPr lang="en-US" sz="2400" b="1" dirty="0"/>
              <a:t>slave</a:t>
            </a:r>
            <a:r>
              <a:rPr lang="en-US" sz="2400" dirty="0"/>
              <a:t> state available to </a:t>
            </a:r>
            <a:r>
              <a:rPr lang="en-US" sz="2400" b="1" dirty="0"/>
              <a:t>balance</a:t>
            </a:r>
            <a:r>
              <a:rPr lang="en-US" sz="2400" dirty="0"/>
              <a:t> the entry of a </a:t>
            </a:r>
            <a:r>
              <a:rPr lang="en-US" sz="2400" b="1" dirty="0"/>
              <a:t>free</a:t>
            </a:r>
            <a:r>
              <a:rPr lang="en-US" sz="2400" dirty="0"/>
              <a:t> one, major </a:t>
            </a:r>
            <a:r>
              <a:rPr lang="en-US" sz="2400" b="1" dirty="0"/>
              <a:t>conflict</a:t>
            </a:r>
            <a:r>
              <a:rPr lang="en-US" sz="2400" dirty="0"/>
              <a:t> ensued between the North and South.</a:t>
            </a:r>
          </a:p>
          <a:p>
            <a:r>
              <a:rPr lang="en-US" sz="2400" dirty="0"/>
              <a:t> The </a:t>
            </a:r>
            <a:r>
              <a:rPr lang="en-US" sz="2400" b="1" dirty="0"/>
              <a:t>South</a:t>
            </a:r>
            <a:r>
              <a:rPr lang="en-US" sz="2400" dirty="0"/>
              <a:t>, which had a smaller population than the North, was </a:t>
            </a:r>
            <a:r>
              <a:rPr lang="en-US" sz="2400" b="1" dirty="0"/>
              <a:t>fearful</a:t>
            </a:r>
            <a:r>
              <a:rPr lang="en-US" sz="2400" dirty="0"/>
              <a:t> that losing the balance of power in the Senate would one day give the North the opportunity to </a:t>
            </a:r>
            <a:r>
              <a:rPr lang="en-US" sz="2400" b="1" dirty="0"/>
              <a:t>end slavery</a:t>
            </a:r>
            <a:r>
              <a:rPr lang="en-US" sz="2400" dirty="0"/>
              <a:t>.</a:t>
            </a:r>
          </a:p>
          <a:p>
            <a:r>
              <a:rPr lang="en-US" sz="2400" dirty="0"/>
              <a:t> Talk of </a:t>
            </a:r>
            <a:r>
              <a:rPr lang="en-US" sz="2400" b="1" dirty="0"/>
              <a:t>secession</a:t>
            </a:r>
            <a:r>
              <a:rPr lang="en-US" sz="2400" dirty="0"/>
              <a:t> was prevalent in the South and the Civil War almost started a decade earlier than it did. However, </a:t>
            </a:r>
            <a:r>
              <a:rPr lang="en-US" sz="2400" b="1" dirty="0"/>
              <a:t>Senators</a:t>
            </a:r>
            <a:r>
              <a:rPr lang="en-US" sz="2400" dirty="0"/>
              <a:t> </a:t>
            </a:r>
            <a:r>
              <a:rPr lang="en-US" sz="2400" b="1" dirty="0"/>
              <a:t>Henry</a:t>
            </a:r>
            <a:r>
              <a:rPr lang="en-US" sz="2400" dirty="0"/>
              <a:t> </a:t>
            </a:r>
            <a:r>
              <a:rPr lang="en-US" sz="2400" b="1" dirty="0"/>
              <a:t>Clay</a:t>
            </a:r>
            <a:r>
              <a:rPr lang="en-US" sz="2400" dirty="0"/>
              <a:t> and </a:t>
            </a:r>
            <a:r>
              <a:rPr lang="en-US" sz="2400" b="1" dirty="0"/>
              <a:t>Stephen A</a:t>
            </a:r>
            <a:r>
              <a:rPr lang="en-US" sz="2400" dirty="0"/>
              <a:t>. </a:t>
            </a:r>
            <a:r>
              <a:rPr lang="en-US" sz="2400" b="1" dirty="0"/>
              <a:t>Douglas</a:t>
            </a:r>
            <a:r>
              <a:rPr lang="en-US" sz="2400" dirty="0"/>
              <a:t> wrote the Compromise of 1850, a bill that both groups grudgingly agreed to approve.</a:t>
            </a:r>
          </a:p>
        </p:txBody>
      </p:sp>
    </p:spTree>
    <p:extLst>
      <p:ext uri="{BB962C8B-B14F-4D97-AF65-F5344CB8AC3E}">
        <p14:creationId xmlns:p14="http://schemas.microsoft.com/office/powerpoint/2010/main" val="2450882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accent2"/>
                </a:solidFill>
              </a:rPr>
              <a:t>4. Compromise of 1850</a:t>
            </a:r>
          </a:p>
        </p:txBody>
      </p:sp>
      <p:sp>
        <p:nvSpPr>
          <p:cNvPr id="3" name="Content Placeholder 2"/>
          <p:cNvSpPr>
            <a:spLocks noGrp="1"/>
          </p:cNvSpPr>
          <p:nvPr>
            <p:ph idx="1"/>
          </p:nvPr>
        </p:nvSpPr>
        <p:spPr>
          <a:xfrm>
            <a:off x="457200" y="1371600"/>
            <a:ext cx="7620000" cy="5105400"/>
          </a:xfrm>
        </p:spPr>
        <p:txBody>
          <a:bodyPr>
            <a:normAutofit/>
          </a:bodyPr>
          <a:lstStyle/>
          <a:p>
            <a:pPr marL="628650" indent="-514350">
              <a:buAutoNum type="arabicPeriod"/>
            </a:pPr>
            <a:r>
              <a:rPr lang="en-US" sz="2800" b="1" dirty="0"/>
              <a:t>California</a:t>
            </a:r>
            <a:r>
              <a:rPr lang="en-US" sz="2800" dirty="0"/>
              <a:t> was admitted as a </a:t>
            </a:r>
            <a:r>
              <a:rPr lang="en-US" sz="2800" b="1" dirty="0"/>
              <a:t>free</a:t>
            </a:r>
            <a:r>
              <a:rPr lang="en-US" sz="2800" dirty="0"/>
              <a:t> </a:t>
            </a:r>
            <a:r>
              <a:rPr lang="en-US" sz="2800" b="1" dirty="0"/>
              <a:t>state</a:t>
            </a:r>
            <a:r>
              <a:rPr lang="en-US" sz="2800" dirty="0"/>
              <a:t> resulting in a </a:t>
            </a:r>
            <a:r>
              <a:rPr lang="en-US" sz="2800" b="1" dirty="0"/>
              <a:t>power imbalance </a:t>
            </a:r>
            <a:r>
              <a:rPr lang="en-US" sz="2800" dirty="0"/>
              <a:t>in both the </a:t>
            </a:r>
            <a:r>
              <a:rPr lang="en-US" sz="2800" b="1" dirty="0"/>
              <a:t>House and Senate</a:t>
            </a:r>
            <a:r>
              <a:rPr lang="en-US" sz="2800" dirty="0"/>
              <a:t>. </a:t>
            </a:r>
          </a:p>
          <a:p>
            <a:pPr marL="628650" indent="-514350">
              <a:buAutoNum type="arabicPeriod"/>
            </a:pPr>
            <a:r>
              <a:rPr lang="en-US" sz="2800" dirty="0"/>
              <a:t>In turn, </a:t>
            </a:r>
            <a:r>
              <a:rPr lang="en-US" sz="2800" b="1" dirty="0"/>
              <a:t>Northern</a:t>
            </a:r>
            <a:r>
              <a:rPr lang="en-US" sz="2800" dirty="0"/>
              <a:t> Congressmen agreed to pass the </a:t>
            </a:r>
            <a:r>
              <a:rPr lang="en-US" sz="2800" b="1" dirty="0"/>
              <a:t>Fugitive Slave Act</a:t>
            </a:r>
            <a:r>
              <a:rPr lang="en-US" sz="2800" dirty="0"/>
              <a:t>, which guaranteed the </a:t>
            </a:r>
            <a:r>
              <a:rPr lang="en-US" sz="2800" b="1" dirty="0"/>
              <a:t>return</a:t>
            </a:r>
            <a:r>
              <a:rPr lang="en-US" sz="2800" dirty="0"/>
              <a:t> of any </a:t>
            </a:r>
            <a:r>
              <a:rPr lang="en-US" sz="2800" b="1" dirty="0"/>
              <a:t>runaway</a:t>
            </a:r>
            <a:r>
              <a:rPr lang="en-US" sz="2800" dirty="0"/>
              <a:t> </a:t>
            </a:r>
            <a:r>
              <a:rPr lang="en-US" sz="2800" b="1" dirty="0"/>
              <a:t>slaves</a:t>
            </a:r>
            <a:r>
              <a:rPr lang="en-US" sz="2800" dirty="0"/>
              <a:t> to their </a:t>
            </a:r>
            <a:r>
              <a:rPr lang="en-US" sz="2800" b="1" dirty="0"/>
              <a:t>owners</a:t>
            </a:r>
            <a:r>
              <a:rPr lang="en-US" sz="2800" dirty="0"/>
              <a:t> if they were </a:t>
            </a:r>
            <a:r>
              <a:rPr lang="en-US" sz="2800" b="1" dirty="0"/>
              <a:t>caught</a:t>
            </a:r>
            <a:r>
              <a:rPr lang="en-US" sz="2800" dirty="0"/>
              <a:t> in the </a:t>
            </a:r>
            <a:r>
              <a:rPr lang="en-US" sz="2800" b="1" dirty="0"/>
              <a:t>North</a:t>
            </a:r>
            <a:r>
              <a:rPr lang="en-US" sz="2800" dirty="0"/>
              <a:t>.</a:t>
            </a:r>
          </a:p>
          <a:p>
            <a:pPr marL="114300" indent="0">
              <a:buNone/>
            </a:pPr>
            <a:r>
              <a:rPr lang="en-US" sz="2800" dirty="0"/>
              <a:t> There was much </a:t>
            </a:r>
            <a:r>
              <a:rPr lang="en-US" sz="2800" b="1" dirty="0"/>
              <a:t>protest</a:t>
            </a:r>
            <a:r>
              <a:rPr lang="en-US" sz="2800" dirty="0"/>
              <a:t> in the </a:t>
            </a:r>
            <a:r>
              <a:rPr lang="en-US" sz="2800" b="1" dirty="0"/>
              <a:t>North</a:t>
            </a:r>
            <a:r>
              <a:rPr lang="en-US" sz="2800" dirty="0"/>
              <a:t> to this act but the southern leaders believed it would </a:t>
            </a:r>
            <a:r>
              <a:rPr lang="en-US" sz="2800" b="1" dirty="0"/>
              <a:t>protect</a:t>
            </a:r>
            <a:r>
              <a:rPr lang="en-US" sz="2800" dirty="0"/>
              <a:t> the institution of </a:t>
            </a:r>
            <a:r>
              <a:rPr lang="en-US" sz="2800" b="1" dirty="0"/>
              <a:t>slavery</a:t>
            </a:r>
            <a:r>
              <a:rPr lang="en-US" sz="2800" dirty="0"/>
              <a:t>. </a:t>
            </a:r>
          </a:p>
        </p:txBody>
      </p:sp>
    </p:spTree>
    <p:extLst>
      <p:ext uri="{BB962C8B-B14F-4D97-AF65-F5344CB8AC3E}">
        <p14:creationId xmlns:p14="http://schemas.microsoft.com/office/powerpoint/2010/main" val="2345084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ncolns_shifting_18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07720"/>
            <a:ext cx="8382000" cy="53644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228600"/>
            <a:ext cx="5638800" cy="381000"/>
          </a:xfrm>
          <a:prstGeom prst="rect">
            <a:avLst/>
          </a:prstGeom>
          <a:noFill/>
        </p:spPr>
        <p:txBody>
          <a:bodyPr wrap="square" rtlCol="0">
            <a:spAutoFit/>
          </a:bodyPr>
          <a:lstStyle/>
          <a:p>
            <a:r>
              <a:rPr lang="en-US" dirty="0"/>
              <a:t>Color in map on worksheet and answer questions</a:t>
            </a:r>
          </a:p>
        </p:txBody>
      </p:sp>
    </p:spTree>
    <p:extLst>
      <p:ext uri="{BB962C8B-B14F-4D97-AF65-F5344CB8AC3E}">
        <p14:creationId xmlns:p14="http://schemas.microsoft.com/office/powerpoint/2010/main" val="1950005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7620000" cy="4800600"/>
          </a:xfrm>
        </p:spPr>
        <p:txBody>
          <a:bodyPr/>
          <a:lstStyle/>
          <a:p>
            <a:r>
              <a:rPr lang="en-US" dirty="0"/>
              <a:t>Compromise of 1850 </a:t>
            </a:r>
            <a:r>
              <a:rPr lang="en-US" dirty="0">
                <a:hlinkClick r:id="rId2"/>
              </a:rPr>
              <a:t>https://www.youtube.com/watch?v=e_c_xpBaT2A</a:t>
            </a:r>
            <a:endParaRPr lang="en-US" dirty="0"/>
          </a:p>
          <a:p>
            <a:endParaRPr lang="en-US" dirty="0"/>
          </a:p>
        </p:txBody>
      </p:sp>
      <p:pic>
        <p:nvPicPr>
          <p:cNvPr id="4"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7772400" cy="512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079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Georgia Platform</a:t>
            </a:r>
          </a:p>
        </p:txBody>
      </p:sp>
      <p:sp>
        <p:nvSpPr>
          <p:cNvPr id="3" name="Content Placeholder 2"/>
          <p:cNvSpPr>
            <a:spLocks noGrp="1"/>
          </p:cNvSpPr>
          <p:nvPr>
            <p:ph idx="1"/>
          </p:nvPr>
        </p:nvSpPr>
        <p:spPr/>
        <p:txBody>
          <a:bodyPr>
            <a:normAutofit/>
          </a:bodyPr>
          <a:lstStyle/>
          <a:p>
            <a:r>
              <a:rPr lang="en-US" sz="3200" dirty="0"/>
              <a:t>While debate over the Compromise of 1850 was raging in Congress, prominent Georgia </a:t>
            </a:r>
            <a:r>
              <a:rPr lang="en-US" sz="3200" b="1" dirty="0"/>
              <a:t>politicians</a:t>
            </a:r>
            <a:r>
              <a:rPr lang="en-US" sz="3200" dirty="0"/>
              <a:t> were deciding if the state should accept the terms of the Compromise. </a:t>
            </a:r>
          </a:p>
          <a:p>
            <a:r>
              <a:rPr lang="en-US" sz="3200" dirty="0"/>
              <a:t>If passed, it would give the free states </a:t>
            </a:r>
            <a:r>
              <a:rPr lang="en-US" sz="3200" b="1" dirty="0"/>
              <a:t>more representation </a:t>
            </a:r>
            <a:r>
              <a:rPr lang="en-US" sz="3200" dirty="0"/>
              <a:t>in the </a:t>
            </a:r>
            <a:r>
              <a:rPr lang="en-US" sz="3200" b="1" dirty="0"/>
              <a:t>US Senate </a:t>
            </a:r>
            <a:r>
              <a:rPr lang="en-US" sz="3200" dirty="0"/>
              <a:t>and end the balance of power that had been established for 30 years. </a:t>
            </a:r>
          </a:p>
        </p:txBody>
      </p:sp>
    </p:spTree>
    <p:extLst>
      <p:ext uri="{BB962C8B-B14F-4D97-AF65-F5344CB8AC3E}">
        <p14:creationId xmlns:p14="http://schemas.microsoft.com/office/powerpoint/2010/main" val="748963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a:t>5. Georgia Platform</a:t>
            </a:r>
          </a:p>
        </p:txBody>
      </p:sp>
      <p:sp>
        <p:nvSpPr>
          <p:cNvPr id="3" name="Content Placeholder 2"/>
          <p:cNvSpPr>
            <a:spLocks noGrp="1"/>
          </p:cNvSpPr>
          <p:nvPr>
            <p:ph idx="1"/>
          </p:nvPr>
        </p:nvSpPr>
        <p:spPr>
          <a:xfrm>
            <a:off x="15240" y="990600"/>
            <a:ext cx="7239000" cy="4800600"/>
          </a:xfrm>
        </p:spPr>
        <p:txBody>
          <a:bodyPr>
            <a:noAutofit/>
          </a:bodyPr>
          <a:lstStyle/>
          <a:p>
            <a:r>
              <a:rPr lang="en-US" sz="2800" dirty="0"/>
              <a:t>Led by Alexander Stephens, Robert Toombs, and the promise of the passage of the Fugitive Slave Act, Georgia provided a </a:t>
            </a:r>
            <a:r>
              <a:rPr lang="en-US" sz="2800" b="1" dirty="0"/>
              <a:t>response</a:t>
            </a:r>
            <a:r>
              <a:rPr lang="en-US" sz="2800" dirty="0"/>
              <a:t> to the </a:t>
            </a:r>
            <a:r>
              <a:rPr lang="en-US" sz="2800" b="1" dirty="0"/>
              <a:t>Compromise of 1850</a:t>
            </a:r>
            <a:r>
              <a:rPr lang="en-US" sz="2800" dirty="0"/>
              <a:t>, known as the </a:t>
            </a:r>
            <a:r>
              <a:rPr lang="en-US" sz="2800" b="1" dirty="0"/>
              <a:t>Georgia Platform</a:t>
            </a:r>
            <a:r>
              <a:rPr lang="en-US" sz="2800" dirty="0"/>
              <a:t>. </a:t>
            </a:r>
          </a:p>
          <a:p>
            <a:r>
              <a:rPr lang="en-US" sz="2800" dirty="0"/>
              <a:t>This </a:t>
            </a:r>
            <a:r>
              <a:rPr lang="en-US" sz="2800" b="1" dirty="0"/>
              <a:t>document</a:t>
            </a:r>
            <a:r>
              <a:rPr lang="en-US" sz="2800" dirty="0"/>
              <a:t> outlined southern rights as well as the South’s devotion to the Union. It established Georgia’s </a:t>
            </a:r>
            <a:r>
              <a:rPr lang="en-US" sz="2800" b="1" dirty="0"/>
              <a:t>conditional</a:t>
            </a:r>
            <a:r>
              <a:rPr lang="en-US" sz="2800" dirty="0"/>
              <a:t> </a:t>
            </a:r>
            <a:r>
              <a:rPr lang="en-US" sz="2800" b="1" dirty="0"/>
              <a:t>acceptance</a:t>
            </a:r>
            <a:r>
              <a:rPr lang="en-US" sz="2800" dirty="0"/>
              <a:t> of the Compromise of 1850. With Georgia leading the way, other southern states also accepted the Compromise </a:t>
            </a:r>
            <a:r>
              <a:rPr lang="en-US" sz="2800" b="1" dirty="0"/>
              <a:t>preventing</a:t>
            </a:r>
            <a:r>
              <a:rPr lang="en-US" sz="2800" dirty="0"/>
              <a:t> a </a:t>
            </a:r>
            <a:r>
              <a:rPr lang="en-US" sz="2800" b="1" dirty="0"/>
              <a:t>civil</a:t>
            </a:r>
            <a:r>
              <a:rPr lang="en-US" sz="2800" dirty="0"/>
              <a:t> </a:t>
            </a:r>
            <a:r>
              <a:rPr lang="en-US" sz="2800" b="1" dirty="0"/>
              <a:t>war</a:t>
            </a:r>
            <a:r>
              <a:rPr lang="en-US" sz="2800" dirty="0"/>
              <a:t> for </a:t>
            </a:r>
            <a:r>
              <a:rPr lang="en-US" sz="2800" b="1" dirty="0"/>
              <a:t>11</a:t>
            </a:r>
            <a:r>
              <a:rPr lang="en-US" sz="2800" dirty="0"/>
              <a:t> years</a:t>
            </a:r>
          </a:p>
        </p:txBody>
      </p:sp>
      <p:pic>
        <p:nvPicPr>
          <p:cNvPr id="7171" name="Picture 3" descr="File:Dred Scot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04800"/>
            <a:ext cx="1286655" cy="15697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138814" y="2362200"/>
            <a:ext cx="1944225" cy="3139321"/>
          </a:xfrm>
          <a:prstGeom prst="rect">
            <a:avLst/>
          </a:prstGeom>
        </p:spPr>
        <p:txBody>
          <a:bodyPr wrap="square">
            <a:spAutoFit/>
          </a:bodyPr>
          <a:lstStyle/>
          <a:p>
            <a:r>
              <a:rPr lang="en-US" dirty="0">
                <a:solidFill>
                  <a:prstClr val="black"/>
                </a:solidFill>
                <a:hlinkClick r:id="rId4"/>
              </a:rPr>
              <a:t>http://www.troup.org/userfiles/929/My%20Files/Social%20Studies/8SS/civil_war/policies_key_issues/Dred%20Scott%20Decision%20African%20American%20Voices.pdf?id=19529</a:t>
            </a: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957247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477250" cy="945522"/>
          </a:xfrm>
        </p:spPr>
        <p:txBody>
          <a:bodyPr/>
          <a:lstStyle/>
          <a:p>
            <a:r>
              <a:rPr lang="en-US" sz="3200" dirty="0">
                <a:solidFill>
                  <a:schemeClr val="accent2"/>
                </a:solidFill>
              </a:rPr>
              <a:t>4. Compromises: Kansas-Nebraska Act (1854)</a:t>
            </a:r>
          </a:p>
        </p:txBody>
      </p:sp>
      <p:sp>
        <p:nvSpPr>
          <p:cNvPr id="3" name="Content Placeholder 2"/>
          <p:cNvSpPr>
            <a:spLocks noGrp="1"/>
          </p:cNvSpPr>
          <p:nvPr>
            <p:ph idx="1"/>
          </p:nvPr>
        </p:nvSpPr>
        <p:spPr>
          <a:xfrm>
            <a:off x="457200" y="990600"/>
            <a:ext cx="7696200" cy="5410200"/>
          </a:xfrm>
        </p:spPr>
        <p:txBody>
          <a:bodyPr>
            <a:normAutofit lnSpcReduction="10000"/>
          </a:bodyPr>
          <a:lstStyle/>
          <a:p>
            <a:r>
              <a:rPr lang="en-US" sz="2400" dirty="0"/>
              <a:t>The act </a:t>
            </a:r>
            <a:r>
              <a:rPr lang="en-US" sz="2400" b="1" dirty="0"/>
              <a:t>repealed the Missouri Compromise </a:t>
            </a:r>
            <a:r>
              <a:rPr lang="en-US" sz="2400" dirty="0"/>
              <a:t>and made it possible for slavery to be allowed above the 36° 30° parallel. This </a:t>
            </a:r>
            <a:r>
              <a:rPr lang="en-US" sz="2400" b="1" dirty="0"/>
              <a:t>angered</a:t>
            </a:r>
            <a:r>
              <a:rPr lang="en-US" sz="2400" dirty="0"/>
              <a:t> </a:t>
            </a:r>
            <a:r>
              <a:rPr lang="en-US" sz="2400" b="1" dirty="0"/>
              <a:t>Northern</a:t>
            </a:r>
            <a:r>
              <a:rPr lang="en-US" sz="2400" dirty="0"/>
              <a:t> states</a:t>
            </a:r>
          </a:p>
          <a:p>
            <a:r>
              <a:rPr lang="en-US" sz="2400" dirty="0"/>
              <a:t>Sen. Stephen Douglas believed in </a:t>
            </a:r>
            <a:r>
              <a:rPr lang="en-US" sz="2400" b="1" dirty="0"/>
              <a:t>popular sovereignty-  </a:t>
            </a:r>
            <a:r>
              <a:rPr lang="en-US" sz="2400" dirty="0"/>
              <a:t>residents would </a:t>
            </a:r>
            <a:r>
              <a:rPr lang="en-US" sz="2400" b="1" dirty="0"/>
              <a:t>vote</a:t>
            </a:r>
            <a:r>
              <a:rPr lang="en-US" sz="2400" dirty="0"/>
              <a:t> on being a slave state.</a:t>
            </a:r>
          </a:p>
          <a:p>
            <a:r>
              <a:rPr lang="en-US" sz="2400" dirty="0"/>
              <a:t>Since Kansas was being considered for statehood, it was flooded by pro and anti-slavery supporters who came to the state to vote for or against slavery. </a:t>
            </a:r>
            <a:r>
              <a:rPr lang="en-US" sz="2400" b="1" dirty="0"/>
              <a:t>Violence</a:t>
            </a:r>
            <a:r>
              <a:rPr lang="en-US" sz="2400" dirty="0"/>
              <a:t> erupted between the two sides (“</a:t>
            </a:r>
            <a:r>
              <a:rPr lang="en-US" sz="2400" b="1" dirty="0"/>
              <a:t>Bleeding Kansas</a:t>
            </a:r>
            <a:r>
              <a:rPr lang="en-US" sz="2400" dirty="0"/>
              <a:t>”)</a:t>
            </a:r>
          </a:p>
          <a:p>
            <a:r>
              <a:rPr lang="en-US" sz="2400" dirty="0"/>
              <a:t> In the end, Kansas was admitted as a </a:t>
            </a:r>
            <a:r>
              <a:rPr lang="en-US" sz="2400" b="1" dirty="0"/>
              <a:t>free state</a:t>
            </a:r>
          </a:p>
          <a:p>
            <a:r>
              <a:rPr lang="en-US" sz="2400" dirty="0"/>
              <a:t> The act greatly divided the nation and destroyed the other two attempts of compromise. It also allowed for the rise of the </a:t>
            </a:r>
            <a:r>
              <a:rPr lang="en-US" sz="2400" b="1" dirty="0"/>
              <a:t>Republican Party </a:t>
            </a:r>
            <a:r>
              <a:rPr lang="en-US" sz="2400" dirty="0"/>
              <a:t>(Former Whig Party)</a:t>
            </a:r>
          </a:p>
          <a:p>
            <a:r>
              <a:rPr lang="en-US" sz="2400" dirty="0">
                <a:hlinkClick r:id="rId2"/>
              </a:rPr>
              <a:t>https://www.youtube.com/watch?v=oWww0YIf-JE</a:t>
            </a:r>
            <a:endParaRPr lang="en-US" sz="2400" dirty="0"/>
          </a:p>
          <a:p>
            <a:endParaRPr lang="en-US" sz="2400" dirty="0"/>
          </a:p>
          <a:p>
            <a:endParaRPr lang="en-US" dirty="0"/>
          </a:p>
        </p:txBody>
      </p:sp>
    </p:spTree>
    <p:extLst>
      <p:ext uri="{BB962C8B-B14F-4D97-AF65-F5344CB8AC3E}">
        <p14:creationId xmlns:p14="http://schemas.microsoft.com/office/powerpoint/2010/main" val="1994783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Dred Scott Case (1857)</a:t>
            </a:r>
          </a:p>
        </p:txBody>
      </p:sp>
      <p:sp>
        <p:nvSpPr>
          <p:cNvPr id="3" name="Content Placeholder 2"/>
          <p:cNvSpPr>
            <a:spLocks noGrp="1"/>
          </p:cNvSpPr>
          <p:nvPr>
            <p:ph idx="1"/>
          </p:nvPr>
        </p:nvSpPr>
        <p:spPr>
          <a:xfrm>
            <a:off x="457200" y="1295400"/>
            <a:ext cx="7620000" cy="4800600"/>
          </a:xfrm>
        </p:spPr>
        <p:txBody>
          <a:bodyPr>
            <a:noAutofit/>
          </a:bodyPr>
          <a:lstStyle/>
          <a:p>
            <a:r>
              <a:rPr lang="en-US" sz="2800" dirty="0"/>
              <a:t>The </a:t>
            </a:r>
            <a:r>
              <a:rPr lang="en-US" sz="2800" b="1" dirty="0"/>
              <a:t>Dred Scott Case (1857)</a:t>
            </a:r>
            <a:r>
              <a:rPr lang="en-US" sz="2800" dirty="0"/>
              <a:t> ended in a Supreme Court ruling that greatly </a:t>
            </a:r>
            <a:r>
              <a:rPr lang="en-US" sz="2800" b="1" dirty="0"/>
              <a:t>favored</a:t>
            </a:r>
            <a:r>
              <a:rPr lang="en-US" sz="2800" dirty="0"/>
              <a:t> the </a:t>
            </a:r>
            <a:r>
              <a:rPr lang="en-US" sz="2800" b="1" dirty="0"/>
              <a:t>southern</a:t>
            </a:r>
            <a:r>
              <a:rPr lang="en-US" sz="2800" dirty="0"/>
              <a:t> view of slavery and lead to a greater ideological </a:t>
            </a:r>
            <a:r>
              <a:rPr lang="en-US" sz="2800" b="1" dirty="0"/>
              <a:t>divide </a:t>
            </a:r>
            <a:r>
              <a:rPr lang="en-US" sz="2800" dirty="0"/>
              <a:t>between the North and South. </a:t>
            </a:r>
          </a:p>
          <a:p>
            <a:r>
              <a:rPr lang="en-US" sz="2800" dirty="0"/>
              <a:t>Dred Scott was a </a:t>
            </a:r>
            <a:r>
              <a:rPr lang="en-US" sz="2800" b="1" dirty="0"/>
              <a:t>slave</a:t>
            </a:r>
            <a:r>
              <a:rPr lang="en-US" sz="2800" dirty="0"/>
              <a:t> who was </a:t>
            </a:r>
            <a:r>
              <a:rPr lang="en-US" sz="2800" b="1" dirty="0"/>
              <a:t>taken</a:t>
            </a:r>
            <a:r>
              <a:rPr lang="en-US" sz="2800" dirty="0"/>
              <a:t> by his master to the </a:t>
            </a:r>
            <a:r>
              <a:rPr lang="en-US" sz="2800" b="1" dirty="0"/>
              <a:t>free states </a:t>
            </a:r>
            <a:r>
              <a:rPr lang="en-US" sz="2800" dirty="0"/>
              <a:t>of Illinois and Wisconsin. Upon his return to Missouri, Scott sued the state based on the belief that </a:t>
            </a:r>
            <a:r>
              <a:rPr lang="en-US" sz="2800" b="1" dirty="0"/>
              <a:t>his time spent in the free states made him a free man</a:t>
            </a:r>
            <a:r>
              <a:rPr lang="en-US" sz="2800" dirty="0"/>
              <a:t>. When the case made it to the Supreme Court, the court ruled on the side of </a:t>
            </a:r>
            <a:r>
              <a:rPr lang="en-US" sz="2800" b="1" dirty="0"/>
              <a:t>Missouri (slavery)</a:t>
            </a:r>
            <a:r>
              <a:rPr lang="en-US" sz="2800" dirty="0"/>
              <a:t>.</a:t>
            </a:r>
          </a:p>
        </p:txBody>
      </p:sp>
      <p:sp>
        <p:nvSpPr>
          <p:cNvPr id="4" name="Rectangle 3"/>
          <p:cNvSpPr/>
          <p:nvPr/>
        </p:nvSpPr>
        <p:spPr>
          <a:xfrm>
            <a:off x="60961" y="6087070"/>
            <a:ext cx="9311639" cy="923330"/>
          </a:xfrm>
          <a:prstGeom prst="rect">
            <a:avLst/>
          </a:prstGeom>
        </p:spPr>
        <p:txBody>
          <a:bodyPr wrap="square">
            <a:spAutoFit/>
          </a:bodyPr>
          <a:lstStyle/>
          <a:p>
            <a:r>
              <a:rPr lang="en-US" dirty="0">
                <a:hlinkClick r:id="rId2"/>
              </a:rPr>
              <a:t>http://www.troup.org/userfiles/929/My%20Files/Social%20Studies/8SS/civil_war/policies_key_issues/Dred%20Scott%20Decision%20African%20American%20Voices.pdf?id=19529</a:t>
            </a:r>
            <a:endParaRPr lang="en-US" dirty="0"/>
          </a:p>
          <a:p>
            <a:endParaRPr lang="en-US" dirty="0"/>
          </a:p>
        </p:txBody>
      </p:sp>
      <p:sp>
        <p:nvSpPr>
          <p:cNvPr id="6" name="TextBox 5"/>
          <p:cNvSpPr txBox="1"/>
          <p:nvPr/>
        </p:nvSpPr>
        <p:spPr>
          <a:xfrm>
            <a:off x="838200" y="152400"/>
            <a:ext cx="7467600" cy="369332"/>
          </a:xfrm>
          <a:prstGeom prst="rect">
            <a:avLst/>
          </a:prstGeom>
          <a:noFill/>
        </p:spPr>
        <p:txBody>
          <a:bodyPr wrap="square" rtlCol="0">
            <a:spAutoFit/>
          </a:bodyPr>
          <a:lstStyle/>
          <a:p>
            <a:r>
              <a:rPr lang="en-US" dirty="0">
                <a:hlinkClick r:id="rId3" action="ppaction://hlinkfile"/>
              </a:rPr>
              <a:t>Dred Scott Trial Script 2018.pdf</a:t>
            </a:r>
            <a:endParaRPr lang="en-US" dirty="0"/>
          </a:p>
        </p:txBody>
      </p:sp>
    </p:spTree>
    <p:extLst>
      <p:ext uri="{BB962C8B-B14F-4D97-AF65-F5344CB8AC3E}">
        <p14:creationId xmlns:p14="http://schemas.microsoft.com/office/powerpoint/2010/main" val="135900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0"/>
            <a:ext cx="2667000" cy="1143000"/>
          </a:xfrm>
        </p:spPr>
        <p:txBody>
          <a:bodyPr/>
          <a:lstStyle/>
          <a:p>
            <a:r>
              <a:rPr lang="en-US" dirty="0"/>
              <a:t>1. Slavery</a:t>
            </a:r>
          </a:p>
        </p:txBody>
      </p:sp>
      <p:sp>
        <p:nvSpPr>
          <p:cNvPr id="3" name="Content Placeholder 2"/>
          <p:cNvSpPr>
            <a:spLocks noGrp="1"/>
          </p:cNvSpPr>
          <p:nvPr>
            <p:ph idx="1"/>
          </p:nvPr>
        </p:nvSpPr>
        <p:spPr>
          <a:xfrm>
            <a:off x="0" y="304800"/>
            <a:ext cx="8382000" cy="4800600"/>
          </a:xfrm>
        </p:spPr>
        <p:txBody>
          <a:bodyPr>
            <a:normAutofit/>
          </a:bodyPr>
          <a:lstStyle/>
          <a:p>
            <a:r>
              <a:rPr lang="en-US" sz="3600" dirty="0"/>
              <a:t>While many of the nation’s founding fathers disliked slavery, and hoped that later generations would find a way to end it, their sons and grandsons began to </a:t>
            </a:r>
            <a:r>
              <a:rPr lang="en-US" sz="3600" b="1" dirty="0"/>
              <a:t>defend</a:t>
            </a:r>
            <a:r>
              <a:rPr lang="en-US" sz="3600" dirty="0"/>
              <a:t> slavery as a </a:t>
            </a:r>
            <a:r>
              <a:rPr lang="en-US" sz="3600" b="1" dirty="0"/>
              <a:t>necessary good </a:t>
            </a:r>
            <a:r>
              <a:rPr lang="en-US" sz="3600" dirty="0"/>
              <a:t>and began infringing on the rights of those who spoke out against it in the South. </a:t>
            </a:r>
          </a:p>
        </p:txBody>
      </p:sp>
      <p:pic>
        <p:nvPicPr>
          <p:cNvPr id="3074" name="Picture 2" descr="Image result for king cotton slave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281" y="4419600"/>
            <a:ext cx="3017519" cy="23320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00800" y="5230314"/>
            <a:ext cx="1723100" cy="923330"/>
          </a:xfrm>
          <a:prstGeom prst="rect">
            <a:avLst/>
          </a:prstGeom>
          <a:noFill/>
        </p:spPr>
        <p:txBody>
          <a:bodyPr wrap="square" rtlCol="0">
            <a:spAutoFit/>
          </a:bodyPr>
          <a:lstStyle/>
          <a:p>
            <a:r>
              <a:rPr lang="en-US" dirty="0"/>
              <a:t>Slaves preparing cotton for ginning</a:t>
            </a:r>
          </a:p>
        </p:txBody>
      </p:sp>
    </p:spTree>
    <p:extLst>
      <p:ext uri="{BB962C8B-B14F-4D97-AF65-F5344CB8AC3E}">
        <p14:creationId xmlns:p14="http://schemas.microsoft.com/office/powerpoint/2010/main" val="3824459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983"/>
            <a:ext cx="7620000" cy="1005052"/>
          </a:xfrm>
        </p:spPr>
        <p:txBody>
          <a:bodyPr/>
          <a:lstStyle/>
          <a:p>
            <a:r>
              <a:rPr lang="en-US" sz="4000" b="1" dirty="0"/>
              <a:t>6. Dred Scott Case (1857)</a:t>
            </a:r>
          </a:p>
        </p:txBody>
      </p:sp>
      <p:sp>
        <p:nvSpPr>
          <p:cNvPr id="3" name="Content Placeholder 2"/>
          <p:cNvSpPr>
            <a:spLocks noGrp="1"/>
          </p:cNvSpPr>
          <p:nvPr>
            <p:ph idx="1"/>
          </p:nvPr>
        </p:nvSpPr>
        <p:spPr>
          <a:xfrm>
            <a:off x="164225" y="1049064"/>
            <a:ext cx="7926112" cy="5687410"/>
          </a:xfrm>
        </p:spPr>
        <p:txBody>
          <a:bodyPr vert="horz" lIns="91440" tIns="45720" rIns="91440" bIns="45720" rtlCol="0" anchor="t">
            <a:noAutofit/>
          </a:bodyPr>
          <a:lstStyle/>
          <a:p>
            <a:endParaRPr lang="en-US" sz="2800" dirty="0"/>
          </a:p>
          <a:p>
            <a:r>
              <a:rPr lang="en-US" sz="2800" dirty="0"/>
              <a:t>The Court went on to declare that</a:t>
            </a:r>
            <a:endParaRPr lang="en-US" sz="2800" dirty="0">
              <a:cs typeface="Calibri"/>
            </a:endParaRPr>
          </a:p>
          <a:p>
            <a:pPr lvl="1"/>
            <a:r>
              <a:rPr lang="en-US" sz="2800" dirty="0"/>
              <a:t> </a:t>
            </a:r>
            <a:r>
              <a:rPr lang="en-US" sz="2800" b="1" dirty="0"/>
              <a:t>Slaves</a:t>
            </a:r>
            <a:r>
              <a:rPr lang="en-US" sz="2800" dirty="0"/>
              <a:t> and </a:t>
            </a:r>
            <a:r>
              <a:rPr lang="en-US" sz="2800" b="1" dirty="0"/>
              <a:t>freed blacks </a:t>
            </a:r>
            <a:r>
              <a:rPr lang="en-US" sz="2800" dirty="0"/>
              <a:t>were </a:t>
            </a:r>
            <a:r>
              <a:rPr lang="en-US" sz="2800" b="1" dirty="0"/>
              <a:t>not citizens</a:t>
            </a:r>
            <a:r>
              <a:rPr lang="en-US" sz="2800" dirty="0"/>
              <a:t> of the United States and could</a:t>
            </a:r>
            <a:r>
              <a:rPr lang="en-US" sz="2800" b="1" dirty="0"/>
              <a:t> not legally sue.</a:t>
            </a:r>
            <a:endParaRPr lang="en-US" sz="2800" dirty="0">
              <a:cs typeface="Calibri"/>
            </a:endParaRPr>
          </a:p>
          <a:p>
            <a:pPr lvl="1"/>
            <a:r>
              <a:rPr lang="en-US" sz="2800" dirty="0"/>
              <a:t>Slaves were </a:t>
            </a:r>
            <a:r>
              <a:rPr lang="en-US" sz="2800" b="1" dirty="0"/>
              <a:t>property</a:t>
            </a:r>
            <a:endParaRPr lang="en-US" sz="2800" b="1" dirty="0">
              <a:cs typeface="Calibri"/>
            </a:endParaRPr>
          </a:p>
          <a:p>
            <a:pPr lvl="1"/>
            <a:r>
              <a:rPr lang="en-US" sz="2800" dirty="0"/>
              <a:t>Congress could </a:t>
            </a:r>
            <a:r>
              <a:rPr lang="en-US" sz="2800" b="1" dirty="0"/>
              <a:t>not</a:t>
            </a:r>
            <a:r>
              <a:rPr lang="en-US" sz="2800" dirty="0"/>
              <a:t> </a:t>
            </a:r>
            <a:r>
              <a:rPr lang="en-US" sz="2800" b="1" dirty="0"/>
              <a:t>ban</a:t>
            </a:r>
            <a:r>
              <a:rPr lang="en-US" sz="2800" dirty="0"/>
              <a:t> slavery from territories</a:t>
            </a:r>
            <a:endParaRPr lang="en-US" sz="2800" dirty="0">
              <a:cs typeface="Calibri"/>
            </a:endParaRPr>
          </a:p>
          <a:p>
            <a:pPr lvl="1"/>
            <a:r>
              <a:rPr lang="en-US" sz="2800" dirty="0"/>
              <a:t>The </a:t>
            </a:r>
            <a:r>
              <a:rPr lang="en-US" sz="2800" b="1" dirty="0"/>
              <a:t>Missouri Compromise </a:t>
            </a:r>
            <a:r>
              <a:rPr lang="en-US" sz="2800" dirty="0"/>
              <a:t>(and other legislation limiting slavery) was </a:t>
            </a:r>
            <a:r>
              <a:rPr lang="en-US" sz="2800" b="1" dirty="0"/>
              <a:t>unconstitutional </a:t>
            </a:r>
            <a:endParaRPr lang="en-US" sz="2800" dirty="0">
              <a:cs typeface="Calibri"/>
            </a:endParaRPr>
          </a:p>
          <a:p>
            <a:pPr lvl="1"/>
            <a:endParaRPr lang="en-US" sz="2800" b="1" dirty="0">
              <a:cs typeface="Calibri"/>
            </a:endParaRPr>
          </a:p>
          <a:p>
            <a:pPr lvl="1"/>
            <a:r>
              <a:rPr lang="en-US" sz="2400" dirty="0">
                <a:cs typeface="Calibri"/>
                <a:hlinkClick r:id="rId2"/>
              </a:rPr>
              <a:t>https://www.youtube.com/watch?v=OML9AVR10PQ</a:t>
            </a:r>
            <a:endParaRPr lang="en-US" sz="2400" b="1">
              <a:cs typeface="Calibri"/>
            </a:endParaRPr>
          </a:p>
          <a:p>
            <a:pPr lvl="1"/>
            <a:endParaRPr lang="en-US" sz="2400" dirty="0">
              <a:cs typeface="Calibri"/>
            </a:endParaRPr>
          </a:p>
        </p:txBody>
      </p:sp>
      <p:sp>
        <p:nvSpPr>
          <p:cNvPr id="4" name="Rectangle 3"/>
          <p:cNvSpPr/>
          <p:nvPr/>
        </p:nvSpPr>
        <p:spPr>
          <a:xfrm>
            <a:off x="1143000" y="152400"/>
            <a:ext cx="6629400" cy="646331"/>
          </a:xfrm>
          <a:prstGeom prst="rect">
            <a:avLst/>
          </a:prstGeom>
        </p:spPr>
        <p:txBody>
          <a:bodyPr wrap="square">
            <a:spAutoFit/>
          </a:bodyPr>
          <a:lstStyle/>
          <a:p>
            <a:r>
              <a:rPr lang="en-US" dirty="0">
                <a:hlinkClick r:id="rId3"/>
              </a:rPr>
              <a:t>https://www.youtube.com/watch?v=9j3lKSs2ZoA</a:t>
            </a:r>
            <a:endParaRPr lang="en-US" dirty="0"/>
          </a:p>
          <a:p>
            <a:endParaRPr lang="en-US" dirty="0"/>
          </a:p>
        </p:txBody>
      </p:sp>
    </p:spTree>
    <p:extLst>
      <p:ext uri="{BB962C8B-B14F-4D97-AF65-F5344CB8AC3E}">
        <p14:creationId xmlns:p14="http://schemas.microsoft.com/office/powerpoint/2010/main" val="2027394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Lincoln’s Election in 1860</a:t>
            </a:r>
          </a:p>
        </p:txBody>
      </p:sp>
      <p:sp>
        <p:nvSpPr>
          <p:cNvPr id="3" name="Content Placeholder 2"/>
          <p:cNvSpPr>
            <a:spLocks noGrp="1"/>
          </p:cNvSpPr>
          <p:nvPr>
            <p:ph idx="1"/>
          </p:nvPr>
        </p:nvSpPr>
        <p:spPr>
          <a:xfrm>
            <a:off x="0" y="1288761"/>
            <a:ext cx="8458200" cy="5257800"/>
          </a:xfrm>
        </p:spPr>
        <p:txBody>
          <a:bodyPr>
            <a:noAutofit/>
          </a:bodyPr>
          <a:lstStyle/>
          <a:p>
            <a:r>
              <a:rPr lang="en-US" sz="2800" dirty="0"/>
              <a:t>The final situation that plunged the United States into the Civil War was </a:t>
            </a:r>
            <a:r>
              <a:rPr lang="en-US" sz="2800" b="1" dirty="0"/>
              <a:t>Abraham Lincoln’s election in 1860</a:t>
            </a:r>
            <a:r>
              <a:rPr lang="en-US" sz="2800" dirty="0"/>
              <a:t>.</a:t>
            </a:r>
          </a:p>
          <a:p>
            <a:r>
              <a:rPr lang="en-US" sz="2800" dirty="0"/>
              <a:t>Due to the dramatic sectionalism that was dividing the country, </a:t>
            </a:r>
            <a:r>
              <a:rPr lang="en-US" sz="2800" b="1" dirty="0"/>
              <a:t>four</a:t>
            </a:r>
            <a:r>
              <a:rPr lang="en-US" sz="2800" dirty="0"/>
              <a:t> presidential candidates ran for office in 1860. These men were Abraham Lincoln, John Breckenridge, John Bell, and Stephen Douglas. </a:t>
            </a:r>
          </a:p>
          <a:p>
            <a:r>
              <a:rPr lang="en-US" sz="2800" dirty="0"/>
              <a:t>Because of the issue of slavery, Northern and Southern </a:t>
            </a:r>
            <a:r>
              <a:rPr lang="en-US" sz="2800" b="1" dirty="0"/>
              <a:t>Democrats</a:t>
            </a:r>
            <a:r>
              <a:rPr lang="en-US" sz="2800" dirty="0"/>
              <a:t> split into </a:t>
            </a:r>
            <a:r>
              <a:rPr lang="en-US" sz="2800" b="1" dirty="0"/>
              <a:t>two parties </a:t>
            </a:r>
            <a:r>
              <a:rPr lang="en-US" sz="2800" dirty="0"/>
              <a:t>with the nominee for the </a:t>
            </a:r>
            <a:r>
              <a:rPr lang="en-US" sz="2800" b="1" dirty="0"/>
              <a:t>North</a:t>
            </a:r>
            <a:r>
              <a:rPr lang="en-US" sz="2800" dirty="0"/>
              <a:t> being Stephen </a:t>
            </a:r>
            <a:r>
              <a:rPr lang="en-US" sz="2800" b="1" dirty="0"/>
              <a:t>Douglas</a:t>
            </a:r>
            <a:r>
              <a:rPr lang="en-US" sz="2800" dirty="0"/>
              <a:t> and the nominee for the </a:t>
            </a:r>
            <a:r>
              <a:rPr lang="en-US" sz="2800" b="1" dirty="0"/>
              <a:t>South</a:t>
            </a:r>
            <a:r>
              <a:rPr lang="en-US" sz="2800" dirty="0"/>
              <a:t> was John </a:t>
            </a:r>
            <a:r>
              <a:rPr lang="en-US" sz="2800" b="1" dirty="0"/>
              <a:t>Breckenridge</a:t>
            </a:r>
            <a:r>
              <a:rPr lang="en-US" sz="2800" dirty="0"/>
              <a:t>. </a:t>
            </a:r>
          </a:p>
        </p:txBody>
      </p:sp>
      <p:sp>
        <p:nvSpPr>
          <p:cNvPr id="5" name="TextBox 4"/>
          <p:cNvSpPr txBox="1"/>
          <p:nvPr/>
        </p:nvSpPr>
        <p:spPr>
          <a:xfrm>
            <a:off x="716280" y="5900230"/>
            <a:ext cx="7391400" cy="646331"/>
          </a:xfrm>
          <a:prstGeom prst="rect">
            <a:avLst/>
          </a:prstGeom>
          <a:noFill/>
        </p:spPr>
        <p:txBody>
          <a:bodyPr wrap="square" rtlCol="0">
            <a:spAutoFit/>
          </a:bodyPr>
          <a:lstStyle/>
          <a:p>
            <a:r>
              <a:rPr lang="en-US" dirty="0">
                <a:hlinkClick r:id="rId2" action="ppaction://hlinkfile"/>
              </a:rPr>
              <a:t>Lincoln election_1860_map_prediction.pdf</a:t>
            </a:r>
            <a:endParaRPr lang="en-US" dirty="0"/>
          </a:p>
          <a:p>
            <a:r>
              <a:rPr lang="en-US" dirty="0">
                <a:hlinkClick r:id="rId3" action="ppaction://hlinkfile"/>
              </a:rPr>
              <a:t>Lincoln election_1860_political_cartoon_webquest.docx</a:t>
            </a:r>
            <a:endParaRPr lang="en-US" dirty="0"/>
          </a:p>
        </p:txBody>
      </p:sp>
    </p:spTree>
    <p:extLst>
      <p:ext uri="{BB962C8B-B14F-4D97-AF65-F5344CB8AC3E}">
        <p14:creationId xmlns:p14="http://schemas.microsoft.com/office/powerpoint/2010/main" val="559214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1143000"/>
          </a:xfrm>
        </p:spPr>
        <p:txBody>
          <a:bodyPr/>
          <a:lstStyle/>
          <a:p>
            <a:r>
              <a:rPr lang="en-US" dirty="0"/>
              <a:t>7. Lincoln’s Election in 1860</a:t>
            </a:r>
          </a:p>
        </p:txBody>
      </p:sp>
      <p:sp>
        <p:nvSpPr>
          <p:cNvPr id="3" name="Content Placeholder 2"/>
          <p:cNvSpPr>
            <a:spLocks noGrp="1"/>
          </p:cNvSpPr>
          <p:nvPr>
            <p:ph idx="1"/>
          </p:nvPr>
        </p:nvSpPr>
        <p:spPr>
          <a:xfrm>
            <a:off x="30480" y="914400"/>
            <a:ext cx="7924800" cy="4800600"/>
          </a:xfrm>
        </p:spPr>
        <p:txBody>
          <a:bodyPr>
            <a:normAutofit/>
          </a:bodyPr>
          <a:lstStyle/>
          <a:p>
            <a:r>
              <a:rPr lang="en-US" sz="2800" dirty="0"/>
              <a:t>John </a:t>
            </a:r>
            <a:r>
              <a:rPr lang="en-US" sz="2800" b="1" dirty="0"/>
              <a:t>Bell</a:t>
            </a:r>
            <a:r>
              <a:rPr lang="en-US" sz="2800" dirty="0"/>
              <a:t> was the candidate for the </a:t>
            </a:r>
            <a:r>
              <a:rPr lang="en-US" sz="2800" b="1" dirty="0"/>
              <a:t>Constitutional Union Party </a:t>
            </a:r>
            <a:r>
              <a:rPr lang="en-US" sz="2800" dirty="0"/>
              <a:t>whose primary concern was to avoid secession. </a:t>
            </a:r>
          </a:p>
          <a:p>
            <a:r>
              <a:rPr lang="en-US" sz="2800" b="1" dirty="0"/>
              <a:t>Lincoln</a:t>
            </a:r>
            <a:r>
              <a:rPr lang="en-US" sz="2800" dirty="0"/>
              <a:t> was the nominee of the </a:t>
            </a:r>
            <a:r>
              <a:rPr lang="en-US" sz="2800" b="1" dirty="0"/>
              <a:t>Republican Party</a:t>
            </a:r>
            <a:r>
              <a:rPr lang="en-US" sz="2800" dirty="0"/>
              <a:t>, a party that began in 1854 and whose primary goal was to prevent the expansion of slavery. </a:t>
            </a:r>
          </a:p>
        </p:txBody>
      </p:sp>
      <p:pic>
        <p:nvPicPr>
          <p:cNvPr id="5122" name="Picture 2" descr="Image result for lincoln republican democra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50104"/>
            <a:ext cx="3810000" cy="300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075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62600"/>
            <a:ext cx="7620000" cy="1143000"/>
          </a:xfrm>
        </p:spPr>
        <p:txBody>
          <a:bodyPr/>
          <a:lstStyle/>
          <a:p>
            <a:r>
              <a:rPr lang="en-US" dirty="0"/>
              <a:t>7. Lincoln’s Election in 1860</a:t>
            </a:r>
          </a:p>
        </p:txBody>
      </p:sp>
      <p:sp>
        <p:nvSpPr>
          <p:cNvPr id="3" name="Content Placeholder 2"/>
          <p:cNvSpPr>
            <a:spLocks noGrp="1"/>
          </p:cNvSpPr>
          <p:nvPr>
            <p:ph idx="1"/>
          </p:nvPr>
        </p:nvSpPr>
        <p:spPr>
          <a:xfrm>
            <a:off x="457200" y="4419600"/>
            <a:ext cx="7620000" cy="1981200"/>
          </a:xfrm>
        </p:spPr>
        <p:txBody>
          <a:bodyPr/>
          <a:lstStyle/>
          <a:p>
            <a:r>
              <a:rPr lang="en-US" sz="2800" b="1" dirty="0"/>
              <a:t>Georgia</a:t>
            </a:r>
            <a:r>
              <a:rPr lang="en-US" sz="2800" dirty="0"/>
              <a:t> would ultimately stand with candidate John </a:t>
            </a:r>
            <a:r>
              <a:rPr lang="en-US" sz="2800" b="1" dirty="0"/>
              <a:t>Breckenridge</a:t>
            </a:r>
            <a:r>
              <a:rPr lang="en-US" sz="2800" dirty="0"/>
              <a:t>. Lincoln was not on the ballot in Georgia; this was seen in most southern states</a:t>
            </a:r>
          </a:p>
          <a:p>
            <a:endParaRPr lang="en-US" dirty="0"/>
          </a:p>
        </p:txBody>
      </p:sp>
      <p:pic>
        <p:nvPicPr>
          <p:cNvPr id="4098" name="Picture 2" descr="Image result for election 186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
            <a:ext cx="6629400" cy="385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65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Lincoln-Douglas Debates (1858) (not in notes)</a:t>
            </a:r>
          </a:p>
        </p:txBody>
      </p:sp>
      <p:sp>
        <p:nvSpPr>
          <p:cNvPr id="3" name="Content Placeholder 2"/>
          <p:cNvSpPr>
            <a:spLocks noGrp="1"/>
          </p:cNvSpPr>
          <p:nvPr>
            <p:ph idx="1"/>
          </p:nvPr>
        </p:nvSpPr>
        <p:spPr>
          <a:xfrm>
            <a:off x="457200" y="1600200"/>
            <a:ext cx="7620000" cy="4800600"/>
          </a:xfrm>
        </p:spPr>
        <p:txBody>
          <a:bodyPr>
            <a:normAutofit/>
          </a:bodyPr>
          <a:lstStyle/>
          <a:p>
            <a:r>
              <a:rPr lang="en-US" sz="3200" dirty="0"/>
              <a:t>These debates between Abraham Lincoln and Stephen Douglas, sponsor of the Kansas-Nebraska Act, were primarily over the issue of slavery. The debates forged Lincoln into a prominent national figure and solidified his Republican Party’s antislavery platform. </a:t>
            </a:r>
          </a:p>
        </p:txBody>
      </p:sp>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410200"/>
            <a:ext cx="289560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560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Lincoln’s Election in 1860</a:t>
            </a:r>
          </a:p>
        </p:txBody>
      </p:sp>
      <p:sp>
        <p:nvSpPr>
          <p:cNvPr id="3" name="Content Placeholder 2"/>
          <p:cNvSpPr>
            <a:spLocks noGrp="1"/>
          </p:cNvSpPr>
          <p:nvPr>
            <p:ph idx="1"/>
          </p:nvPr>
        </p:nvSpPr>
        <p:spPr/>
        <p:txBody>
          <a:bodyPr>
            <a:normAutofit/>
          </a:bodyPr>
          <a:lstStyle/>
          <a:p>
            <a:r>
              <a:rPr lang="en-US" sz="3200" dirty="0"/>
              <a:t>Lincoln </a:t>
            </a:r>
            <a:r>
              <a:rPr lang="en-US" sz="3200" b="1" dirty="0"/>
              <a:t>won</a:t>
            </a:r>
            <a:r>
              <a:rPr lang="en-US" sz="3200" dirty="0"/>
              <a:t> the election of 1860 with </a:t>
            </a:r>
            <a:r>
              <a:rPr lang="en-US" sz="3200" b="1" dirty="0"/>
              <a:t>180</a:t>
            </a:r>
            <a:r>
              <a:rPr lang="en-US" sz="3200" dirty="0"/>
              <a:t> </a:t>
            </a:r>
            <a:r>
              <a:rPr lang="en-US" sz="3200" b="1" dirty="0"/>
              <a:t>electoral votes </a:t>
            </a:r>
            <a:r>
              <a:rPr lang="en-US" sz="3200" dirty="0"/>
              <a:t>(152 electoral votes were needed to win at that time). </a:t>
            </a:r>
          </a:p>
          <a:p>
            <a:r>
              <a:rPr lang="en-US" sz="3200" dirty="0"/>
              <a:t>After the election, the southern states, believing that Lincoln’s ultimate goal was to </a:t>
            </a:r>
            <a:r>
              <a:rPr lang="en-US" sz="3200" b="1" dirty="0"/>
              <a:t>end slavery</a:t>
            </a:r>
            <a:r>
              <a:rPr lang="en-US" sz="3200" dirty="0"/>
              <a:t>, voted one by one to </a:t>
            </a:r>
            <a:r>
              <a:rPr lang="en-US" sz="3200" b="1" dirty="0"/>
              <a:t>secede</a:t>
            </a:r>
            <a:r>
              <a:rPr lang="en-US" sz="3200" dirty="0"/>
              <a:t> from the Union. </a:t>
            </a:r>
            <a:r>
              <a:rPr lang="en-US" sz="3200" b="1" dirty="0"/>
              <a:t>Georgia</a:t>
            </a:r>
            <a:r>
              <a:rPr lang="en-US" sz="3200" dirty="0"/>
              <a:t>, after a three-day debate, voted to leave the Union on </a:t>
            </a:r>
            <a:r>
              <a:rPr lang="en-US" sz="3200" b="1" dirty="0"/>
              <a:t>January 19, 1861</a:t>
            </a:r>
            <a:r>
              <a:rPr lang="en-US" sz="3200" dirty="0"/>
              <a:t>. </a:t>
            </a:r>
          </a:p>
        </p:txBody>
      </p:sp>
    </p:spTree>
    <p:extLst>
      <p:ext uri="{BB962C8B-B14F-4D97-AF65-F5344CB8AC3E}">
        <p14:creationId xmlns:p14="http://schemas.microsoft.com/office/powerpoint/2010/main" val="2326103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6329"/>
            <a:ext cx="7620000" cy="1143000"/>
          </a:xfrm>
        </p:spPr>
        <p:txBody>
          <a:bodyPr/>
          <a:lstStyle/>
          <a:p>
            <a:r>
              <a:rPr lang="en-US" dirty="0"/>
              <a:t>8. Secession Debate in GA</a:t>
            </a:r>
          </a:p>
        </p:txBody>
      </p:sp>
      <p:sp>
        <p:nvSpPr>
          <p:cNvPr id="3" name="Content Placeholder 2"/>
          <p:cNvSpPr>
            <a:spLocks noGrp="1"/>
          </p:cNvSpPr>
          <p:nvPr>
            <p:ph idx="1"/>
          </p:nvPr>
        </p:nvSpPr>
        <p:spPr>
          <a:xfrm>
            <a:off x="228600" y="1061358"/>
            <a:ext cx="7620000" cy="4800600"/>
          </a:xfrm>
        </p:spPr>
        <p:txBody>
          <a:bodyPr>
            <a:noAutofit/>
          </a:bodyPr>
          <a:lstStyle/>
          <a:p>
            <a:r>
              <a:rPr lang="en-US" sz="3200" dirty="0"/>
              <a:t>In </a:t>
            </a:r>
            <a:r>
              <a:rPr lang="en-US" sz="3200" b="1" dirty="0"/>
              <a:t>1861</a:t>
            </a:r>
            <a:r>
              <a:rPr lang="en-US" sz="3200" dirty="0"/>
              <a:t>, there was a spirited </a:t>
            </a:r>
            <a:r>
              <a:rPr lang="en-US" sz="3200" b="1" dirty="0"/>
              <a:t>debate</a:t>
            </a:r>
            <a:r>
              <a:rPr lang="en-US" sz="3200" dirty="0"/>
              <a:t> over secession in the </a:t>
            </a:r>
            <a:r>
              <a:rPr lang="en-US" sz="3200" b="1" dirty="0"/>
              <a:t>Georgia General Assembly </a:t>
            </a:r>
            <a:r>
              <a:rPr lang="en-US" sz="3200" dirty="0"/>
              <a:t>to determine if Georgia should join its southern brethren in breaking away from the Union. </a:t>
            </a:r>
          </a:p>
          <a:p>
            <a:r>
              <a:rPr lang="en-US" sz="3200" dirty="0"/>
              <a:t>Though there were strong supporters for </a:t>
            </a:r>
            <a:r>
              <a:rPr lang="en-US" sz="3200" b="1" dirty="0"/>
              <a:t>both sides </a:t>
            </a:r>
            <a:r>
              <a:rPr lang="en-US" sz="3200" dirty="0"/>
              <a:t>of the issue, Georgia eventually seceded from the Union after several other southern states.</a:t>
            </a:r>
          </a:p>
          <a:p>
            <a:r>
              <a:rPr lang="en-US" sz="3200" dirty="0"/>
              <a:t> Georgia was part of the </a:t>
            </a:r>
            <a:r>
              <a:rPr lang="en-US" sz="3200" b="1" dirty="0"/>
              <a:t>Confederacy</a:t>
            </a:r>
            <a:r>
              <a:rPr lang="en-US" sz="3200" dirty="0"/>
              <a:t> from </a:t>
            </a:r>
            <a:r>
              <a:rPr lang="en-US" sz="3200" b="1" dirty="0"/>
              <a:t>1861-1865</a:t>
            </a:r>
            <a:r>
              <a:rPr lang="en-US" sz="3200" dirty="0"/>
              <a:t>. </a:t>
            </a:r>
          </a:p>
        </p:txBody>
      </p:sp>
    </p:spTree>
    <p:extLst>
      <p:ext uri="{BB962C8B-B14F-4D97-AF65-F5344CB8AC3E}">
        <p14:creationId xmlns:p14="http://schemas.microsoft.com/office/powerpoint/2010/main" val="849095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84591"/>
            <a:ext cx="7620000" cy="1143000"/>
          </a:xfrm>
        </p:spPr>
        <p:txBody>
          <a:bodyPr/>
          <a:lstStyle/>
          <a:p>
            <a:r>
              <a:rPr lang="en-US" dirty="0"/>
              <a:t>8. Secession Debate in GA</a:t>
            </a:r>
          </a:p>
        </p:txBody>
      </p:sp>
      <p:sp>
        <p:nvSpPr>
          <p:cNvPr id="3" name="Content Placeholder 2"/>
          <p:cNvSpPr>
            <a:spLocks noGrp="1"/>
          </p:cNvSpPr>
          <p:nvPr>
            <p:ph idx="1"/>
          </p:nvPr>
        </p:nvSpPr>
        <p:spPr>
          <a:xfrm>
            <a:off x="381000" y="838200"/>
            <a:ext cx="7620000" cy="4800600"/>
          </a:xfrm>
        </p:spPr>
        <p:txBody>
          <a:bodyPr>
            <a:normAutofit fontScale="92500" lnSpcReduction="10000"/>
          </a:bodyPr>
          <a:lstStyle/>
          <a:p>
            <a:r>
              <a:rPr lang="en-US" sz="3600" dirty="0"/>
              <a:t>During the debate, there were those who did </a:t>
            </a:r>
            <a:r>
              <a:rPr lang="en-US" sz="3600" b="1" dirty="0"/>
              <a:t>not</a:t>
            </a:r>
            <a:r>
              <a:rPr lang="en-US" sz="3600" dirty="0"/>
              <a:t> want to </a:t>
            </a:r>
            <a:r>
              <a:rPr lang="en-US" sz="3600" b="1" dirty="0"/>
              <a:t>leave</a:t>
            </a:r>
            <a:r>
              <a:rPr lang="en-US" sz="3600" dirty="0"/>
              <a:t> the Union, including representatives from the northern counties, small farmers and non-slave holders, and most importantly </a:t>
            </a:r>
            <a:r>
              <a:rPr lang="en-US" sz="3600" b="1" dirty="0"/>
              <a:t>Alexander Stephens</a:t>
            </a:r>
            <a:r>
              <a:rPr lang="en-US" sz="3600" dirty="0"/>
              <a:t>, who gave an eloquent </a:t>
            </a:r>
            <a:r>
              <a:rPr lang="en-US" sz="3600" b="1" dirty="0"/>
              <a:t>speech</a:t>
            </a:r>
            <a:r>
              <a:rPr lang="en-US" sz="3600" dirty="0"/>
              <a:t> </a:t>
            </a:r>
            <a:r>
              <a:rPr lang="en-US" sz="3600" b="1" dirty="0"/>
              <a:t>against</a:t>
            </a:r>
            <a:r>
              <a:rPr lang="en-US" sz="3600" dirty="0"/>
              <a:t> secession. </a:t>
            </a:r>
          </a:p>
          <a:p>
            <a:r>
              <a:rPr lang="en-US" sz="3600" dirty="0"/>
              <a:t>Stephens was elected Vice President of the Confederacy in February 1861 and served until his arrest on May 11, 1865.</a:t>
            </a:r>
          </a:p>
          <a:p>
            <a:endParaRPr lang="en-US" sz="3600" dirty="0"/>
          </a:p>
        </p:txBody>
      </p:sp>
    </p:spTree>
    <p:extLst>
      <p:ext uri="{BB962C8B-B14F-4D97-AF65-F5344CB8AC3E}">
        <p14:creationId xmlns:p14="http://schemas.microsoft.com/office/powerpoint/2010/main" val="1170046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3752"/>
            <a:ext cx="7620000" cy="1143000"/>
          </a:xfrm>
        </p:spPr>
        <p:txBody>
          <a:bodyPr/>
          <a:lstStyle/>
          <a:p>
            <a:r>
              <a:rPr lang="en-US" dirty="0"/>
              <a:t>8. Secession Debate in GA</a:t>
            </a:r>
          </a:p>
        </p:txBody>
      </p:sp>
      <p:sp>
        <p:nvSpPr>
          <p:cNvPr id="3" name="Content Placeholder 2"/>
          <p:cNvSpPr>
            <a:spLocks noGrp="1"/>
          </p:cNvSpPr>
          <p:nvPr>
            <p:ph idx="1"/>
          </p:nvPr>
        </p:nvSpPr>
        <p:spPr>
          <a:xfrm>
            <a:off x="0" y="1428523"/>
            <a:ext cx="8458200" cy="5070248"/>
          </a:xfrm>
        </p:spPr>
        <p:txBody>
          <a:bodyPr>
            <a:noAutofit/>
          </a:bodyPr>
          <a:lstStyle/>
          <a:p>
            <a:r>
              <a:rPr lang="en-US" sz="3200" dirty="0"/>
              <a:t>On the other side (</a:t>
            </a:r>
            <a:r>
              <a:rPr lang="en-US" sz="3200" b="1" dirty="0"/>
              <a:t>pro-secession</a:t>
            </a:r>
            <a:r>
              <a:rPr lang="en-US" sz="3200" dirty="0"/>
              <a:t>), were large farmers and slave holders, Georgia </a:t>
            </a:r>
            <a:r>
              <a:rPr lang="en-US" sz="3200" b="1" dirty="0"/>
              <a:t>Governor Joseph E. Brown</a:t>
            </a:r>
            <a:r>
              <a:rPr lang="en-US" sz="3200" dirty="0"/>
              <a:t>, and powerful and influential men such as Robert </a:t>
            </a:r>
            <a:r>
              <a:rPr lang="en-US" sz="3200" b="1" dirty="0"/>
              <a:t>Toombs</a:t>
            </a:r>
            <a:r>
              <a:rPr lang="en-US" sz="3200" dirty="0"/>
              <a:t>, who had a </a:t>
            </a:r>
            <a:r>
              <a:rPr lang="en-US" sz="3200" b="1" dirty="0"/>
              <a:t>social</a:t>
            </a:r>
            <a:r>
              <a:rPr lang="en-US" sz="3200" dirty="0"/>
              <a:t> and </a:t>
            </a:r>
            <a:r>
              <a:rPr lang="en-US" sz="3200" b="1" dirty="0"/>
              <a:t>economic</a:t>
            </a:r>
            <a:r>
              <a:rPr lang="en-US" sz="3200" dirty="0"/>
              <a:t> stake in the continuation of the institution of </a:t>
            </a:r>
            <a:r>
              <a:rPr lang="en-US" sz="3200" b="1" dirty="0"/>
              <a:t>slavery</a:t>
            </a:r>
            <a:r>
              <a:rPr lang="en-US" sz="3200" dirty="0"/>
              <a:t>. </a:t>
            </a:r>
          </a:p>
          <a:p>
            <a:r>
              <a:rPr lang="en-US" sz="3200" dirty="0"/>
              <a:t>In an early vote for secession, the Assembly was split 166 to 130 in favor of secession. However, in the end, the General Assembly voted 208 to 89 </a:t>
            </a:r>
            <a:r>
              <a:rPr lang="en-US" sz="3200" b="1" dirty="0"/>
              <a:t>in favor of seceding </a:t>
            </a:r>
            <a:r>
              <a:rPr lang="en-US" sz="3200" dirty="0"/>
              <a:t>from the union. </a:t>
            </a:r>
          </a:p>
        </p:txBody>
      </p:sp>
    </p:spTree>
    <p:extLst>
      <p:ext uri="{BB962C8B-B14F-4D97-AF65-F5344CB8AC3E}">
        <p14:creationId xmlns:p14="http://schemas.microsoft.com/office/powerpoint/2010/main" val="2642032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lstStyle/>
          <a:p>
            <a:r>
              <a:rPr lang="en-US" dirty="0">
                <a:solidFill>
                  <a:srgbClr val="92D050"/>
                </a:solidFill>
              </a:rPr>
              <a:t>Other events- </a:t>
            </a:r>
            <a:r>
              <a:rPr lang="en-US" u="sng" dirty="0">
                <a:solidFill>
                  <a:srgbClr val="92D050"/>
                </a:solidFill>
              </a:rPr>
              <a:t>Uncle Tom’s Cabin</a:t>
            </a:r>
          </a:p>
        </p:txBody>
      </p:sp>
      <p:sp>
        <p:nvSpPr>
          <p:cNvPr id="3" name="Content Placeholder 2"/>
          <p:cNvSpPr>
            <a:spLocks noGrp="1"/>
          </p:cNvSpPr>
          <p:nvPr>
            <p:ph idx="1"/>
          </p:nvPr>
        </p:nvSpPr>
        <p:spPr/>
        <p:txBody>
          <a:bodyPr>
            <a:normAutofit/>
          </a:bodyPr>
          <a:lstStyle/>
          <a:p>
            <a:r>
              <a:rPr lang="en-US" sz="2800" b="1" dirty="0"/>
              <a:t>Harriet Beecher Stowe’s novel </a:t>
            </a:r>
            <a:r>
              <a:rPr lang="en-US" sz="2800" b="1" u="sng" dirty="0"/>
              <a:t>Uncle Tom’s Cabin </a:t>
            </a:r>
            <a:r>
              <a:rPr lang="en-US" sz="2800" dirty="0"/>
              <a:t>(</a:t>
            </a:r>
            <a:r>
              <a:rPr lang="en-US" sz="2800" b="1" dirty="0"/>
              <a:t>1852</a:t>
            </a:r>
            <a:r>
              <a:rPr lang="en-US" sz="2800" dirty="0"/>
              <a:t>) Published in response to the Fugitive Slave Act of 1850, it had sold two million copies worldwide within two years of being published. After the Bible, Uncle Tom’s Cabin was the highest selling book of the 19th century. President Lincoln read </a:t>
            </a:r>
            <a:r>
              <a:rPr lang="en-US" sz="2800" u="sng" dirty="0"/>
              <a:t>Uncle Tom’s Cabin </a:t>
            </a:r>
            <a:r>
              <a:rPr lang="en-US" sz="2800" dirty="0"/>
              <a:t>before announcing the Emancipation Proclamation in 1862, and when he met Stowe, he exclaimed, “So this is the little woman who started this great war!” </a:t>
            </a:r>
          </a:p>
        </p:txBody>
      </p:sp>
    </p:spTree>
    <p:extLst>
      <p:ext uri="{BB962C8B-B14F-4D97-AF65-F5344CB8AC3E}">
        <p14:creationId xmlns:p14="http://schemas.microsoft.com/office/powerpoint/2010/main" val="190459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48" y="4869160"/>
            <a:ext cx="8798032" cy="2016224"/>
          </a:xfrm>
        </p:spPr>
        <p:txBody>
          <a:bodyPr/>
          <a:lstStyle/>
          <a:p>
            <a:r>
              <a:rPr lang="en-US" sz="3200" b="1" dirty="0">
                <a:solidFill>
                  <a:srgbClr val="663300"/>
                </a:solidFill>
                <a:latin typeface="Cambria Math" panose="02040503050406030204" pitchFamily="18" charset="0"/>
                <a:ea typeface="Cambria Math" panose="02040503050406030204" pitchFamily="18" charset="0"/>
              </a:rPr>
              <a:t>To what Northern feelings against the South is it referring? What is meant by “rights of the states”? What do you think are the beliefs of an abolitionist?</a:t>
            </a:r>
          </a:p>
        </p:txBody>
      </p:sp>
      <p:pic>
        <p:nvPicPr>
          <p:cNvPr id="1026" name="Picture 2" descr="http://www.loc.gov/exhibits/african/images/outr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6501798" cy="4988099"/>
          </a:xfrm>
          <a:prstGeom prst="rect">
            <a:avLst/>
          </a:prstGeom>
          <a:noFill/>
          <a:ln>
            <a:solidFill>
              <a:srgbClr val="6633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670542"/>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lstStyle/>
          <a:p>
            <a:r>
              <a:rPr lang="en-US" dirty="0">
                <a:solidFill>
                  <a:srgbClr val="92D050"/>
                </a:solidFill>
              </a:rPr>
              <a:t>Other-Fugitive Slave Act (1850) </a:t>
            </a:r>
          </a:p>
        </p:txBody>
      </p:sp>
      <p:sp>
        <p:nvSpPr>
          <p:cNvPr id="3" name="Content Placeholder 2"/>
          <p:cNvSpPr>
            <a:spLocks noGrp="1"/>
          </p:cNvSpPr>
          <p:nvPr>
            <p:ph idx="1"/>
          </p:nvPr>
        </p:nvSpPr>
        <p:spPr>
          <a:xfrm>
            <a:off x="0" y="1295400"/>
            <a:ext cx="8458200" cy="4800600"/>
          </a:xfrm>
        </p:spPr>
        <p:txBody>
          <a:bodyPr>
            <a:noAutofit/>
          </a:bodyPr>
          <a:lstStyle/>
          <a:p>
            <a:r>
              <a:rPr lang="en-US" sz="2800" dirty="0"/>
              <a:t>Included in  Compromise of 1850</a:t>
            </a:r>
          </a:p>
          <a:p>
            <a:r>
              <a:rPr lang="en-US" sz="2800" dirty="0"/>
              <a:t>Slaves were not allowed a jury trial- couldn’t testify. Courts only needed a statement from slave owner</a:t>
            </a:r>
          </a:p>
          <a:p>
            <a:r>
              <a:rPr lang="en-US" sz="2800" dirty="0"/>
              <a:t>People who let slaves escape or helped them could be fined $1,000 and jailed- includes law </a:t>
            </a:r>
            <a:r>
              <a:rPr lang="en-US" sz="2800" dirty="0" err="1"/>
              <a:t>enforecment</a:t>
            </a:r>
            <a:endParaRPr lang="en-US" sz="2800" dirty="0"/>
          </a:p>
          <a:p>
            <a:r>
              <a:rPr lang="en-US" sz="2800" dirty="0"/>
              <a:t>Slaves could be recaptured anywhere; angered North</a:t>
            </a:r>
          </a:p>
          <a:p>
            <a:r>
              <a:rPr lang="en-US" sz="2800" dirty="0"/>
              <a:t>Incentive: Judges received $10 for sending slaves back to their owners; $5 for freeing slaves</a:t>
            </a:r>
          </a:p>
        </p:txBody>
      </p:sp>
      <p:pic>
        <p:nvPicPr>
          <p:cNvPr id="6146" name="Picture 2" descr="Image result for fugitive slave ac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79720"/>
            <a:ext cx="28956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fugitive slave ac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814883"/>
            <a:ext cx="1295400" cy="188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84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01000" cy="1143000"/>
          </a:xfrm>
        </p:spPr>
        <p:txBody>
          <a:bodyPr/>
          <a:lstStyle/>
          <a:p>
            <a:r>
              <a:rPr lang="en-US" dirty="0">
                <a:solidFill>
                  <a:srgbClr val="92D050"/>
                </a:solidFill>
              </a:rPr>
              <a:t>Other Events- John Brown’s Raid</a:t>
            </a:r>
          </a:p>
        </p:txBody>
      </p:sp>
      <p:sp>
        <p:nvSpPr>
          <p:cNvPr id="3" name="Content Placeholder 2"/>
          <p:cNvSpPr>
            <a:spLocks noGrp="1"/>
          </p:cNvSpPr>
          <p:nvPr>
            <p:ph idx="1"/>
          </p:nvPr>
        </p:nvSpPr>
        <p:spPr/>
        <p:txBody>
          <a:bodyPr/>
          <a:lstStyle/>
          <a:p>
            <a:r>
              <a:rPr lang="en-US" sz="2800" b="1" dirty="0"/>
              <a:t>John Brown’s Raid (1859) </a:t>
            </a:r>
            <a:r>
              <a:rPr lang="en-US" sz="2800" dirty="0"/>
              <a:t>John Brown and 22 other men raided the town of Harpers Ferry, Virginia, hoping to arm and free slaves. Brown and his raiders captured many of the town’s most important citizens and held them hostage. Within 24 hours, Brown was captured and convicted of treason, murder, and conspiracy to incite slave rebellion. He was hanged that December.</a:t>
            </a:r>
          </a:p>
          <a:p>
            <a:endParaRPr lang="en-US" dirty="0"/>
          </a:p>
        </p:txBody>
      </p:sp>
    </p:spTree>
    <p:extLst>
      <p:ext uri="{BB962C8B-B14F-4D97-AF65-F5344CB8AC3E}">
        <p14:creationId xmlns:p14="http://schemas.microsoft.com/office/powerpoint/2010/main" val="306911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Slavery</a:t>
            </a:r>
          </a:p>
        </p:txBody>
      </p:sp>
      <p:sp>
        <p:nvSpPr>
          <p:cNvPr id="3" name="Content Placeholder 2"/>
          <p:cNvSpPr>
            <a:spLocks noGrp="1"/>
          </p:cNvSpPr>
          <p:nvPr>
            <p:ph idx="1"/>
          </p:nvPr>
        </p:nvSpPr>
        <p:spPr>
          <a:xfrm>
            <a:off x="228600" y="2667000"/>
            <a:ext cx="8001000" cy="4800600"/>
          </a:xfrm>
        </p:spPr>
        <p:txBody>
          <a:bodyPr>
            <a:noAutofit/>
          </a:bodyPr>
          <a:lstStyle/>
          <a:p>
            <a:r>
              <a:rPr lang="en-US" sz="3600" dirty="0"/>
              <a:t>Many in the North, led by </a:t>
            </a:r>
            <a:r>
              <a:rPr lang="en-US" sz="3600" b="1" dirty="0"/>
              <a:t>abolitionists</a:t>
            </a:r>
            <a:r>
              <a:rPr lang="en-US" sz="3600" dirty="0"/>
              <a:t> such as Frederick </a:t>
            </a:r>
            <a:r>
              <a:rPr lang="en-US" sz="3600" b="1" dirty="0"/>
              <a:t>Douglass</a:t>
            </a:r>
            <a:r>
              <a:rPr lang="en-US" sz="3600" dirty="0"/>
              <a:t>, William Lloyd </a:t>
            </a:r>
            <a:r>
              <a:rPr lang="en-US" sz="3600" b="1" dirty="0"/>
              <a:t>Garrison</a:t>
            </a:r>
            <a:r>
              <a:rPr lang="en-US" sz="3600" dirty="0"/>
              <a:t>, and Harriet Beecher </a:t>
            </a:r>
            <a:r>
              <a:rPr lang="en-US" sz="3600" b="1" dirty="0"/>
              <a:t>Stowe</a:t>
            </a:r>
            <a:r>
              <a:rPr lang="en-US" sz="3600" dirty="0"/>
              <a:t>, began to despise slavery and call for its end or the stop of expansion into new territories. </a:t>
            </a:r>
          </a:p>
        </p:txBody>
      </p:sp>
      <p:pic>
        <p:nvPicPr>
          <p:cNvPr id="1026"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38613"/>
            <a:ext cx="1600200" cy="19949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loyd garris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2275" y="319087"/>
            <a:ext cx="1457325" cy="17907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harriet beecher stowe">
            <a:hlinkClick r:id="rId6"/>
          </p:cNvPr>
          <p:cNvSpPr>
            <a:spLocks noChangeAspect="1" noChangeArrowheads="1"/>
          </p:cNvSpPr>
          <p:nvPr/>
        </p:nvSpPr>
        <p:spPr bwMode="auto">
          <a:xfrm>
            <a:off x="3365500" y="-1096963"/>
            <a:ext cx="2000250"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Related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297656"/>
            <a:ext cx="1629833" cy="183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0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 name="Rectangle 90"/>
          <p:cNvSpPr>
            <a:spLocks noGrp="1" noChangeArrowheads="1"/>
          </p:cNvSpPr>
          <p:nvPr>
            <p:ph type="ctrTitle"/>
          </p:nvPr>
        </p:nvSpPr>
        <p:spPr>
          <a:xfrm>
            <a:off x="0" y="332656"/>
            <a:ext cx="7200800" cy="1800200"/>
          </a:xfrm>
        </p:spPr>
        <p:txBody>
          <a:bodyPr/>
          <a:lstStyle/>
          <a:p>
            <a:r>
              <a:rPr lang="en-US" sz="6000" b="1" dirty="0">
                <a:solidFill>
                  <a:srgbClr val="663300"/>
                </a:solidFill>
                <a:latin typeface="Cambria Math" panose="02040503050406030204" pitchFamily="18" charset="0"/>
                <a:ea typeface="Cambria Math" panose="02040503050406030204" pitchFamily="18" charset="0"/>
                <a:cs typeface="Andalus" panose="02020603050405020304" pitchFamily="18" charset="-78"/>
              </a:rPr>
              <a:t>Abolitionists were against slavery.</a:t>
            </a:r>
            <a:endParaRPr lang="es-ES" sz="6000" b="1" dirty="0">
              <a:solidFill>
                <a:srgbClr val="663300"/>
              </a:solidFill>
              <a:latin typeface="Cambria Math" panose="02040503050406030204" pitchFamily="18" charset="0"/>
              <a:ea typeface="Cambria Math" panose="02040503050406030204" pitchFamily="18" charset="0"/>
              <a:cs typeface="Andalus" panose="02020603050405020304" pitchFamily="18" charset="-78"/>
            </a:endParaRPr>
          </a:p>
        </p:txBody>
      </p:sp>
      <p:sp>
        <p:nvSpPr>
          <p:cNvPr id="5" name="Rectangle 90"/>
          <p:cNvSpPr txBox="1">
            <a:spLocks noChangeArrowheads="1"/>
          </p:cNvSpPr>
          <p:nvPr/>
        </p:nvSpPr>
        <p:spPr bwMode="auto">
          <a:xfrm>
            <a:off x="533400" y="2564904"/>
            <a:ext cx="767413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700" b="1" kern="0" dirty="0">
                <a:solidFill>
                  <a:srgbClr val="663300"/>
                </a:solidFill>
                <a:latin typeface="Cambria Math" panose="02040503050406030204" pitchFamily="18" charset="0"/>
                <a:ea typeface="Cambria Math" panose="02040503050406030204" pitchFamily="18" charset="0"/>
                <a:cs typeface="Andalus" panose="02020603050405020304" pitchFamily="18" charset="-78"/>
              </a:rPr>
              <a:t>Read the quotes on the following slides. Determine whether the person would be considered an abolitionist. </a:t>
            </a:r>
            <a:endParaRPr lang="es-ES" sz="4700" b="1" kern="0" dirty="0">
              <a:solidFill>
                <a:srgbClr val="663300"/>
              </a:solidFill>
              <a:latin typeface="Cambria Math" panose="02040503050406030204" pitchFamily="18" charset="0"/>
              <a:ea typeface="Cambria Math" panose="02040503050406030204" pitchFamily="18" charset="0"/>
              <a:cs typeface="Andalus" panose="02020603050405020304" pitchFamily="18" charset="-78"/>
            </a:endParaRPr>
          </a:p>
        </p:txBody>
      </p:sp>
    </p:spTree>
    <p:extLst>
      <p:ext uri="{BB962C8B-B14F-4D97-AF65-F5344CB8AC3E}">
        <p14:creationId xmlns:p14="http://schemas.microsoft.com/office/powerpoint/2010/main" val="2498198409"/>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38"/>
                                        </p:tgtEl>
                                        <p:attrNameLst>
                                          <p:attrName>style.visibility</p:attrName>
                                        </p:attrNameLst>
                                      </p:cBhvr>
                                      <p:to>
                                        <p:strVal val="visible"/>
                                      </p:to>
                                    </p:set>
                                    <p:animEffect transition="in" filter="fade">
                                      <p:cBhvr>
                                        <p:cTn id="7" dur="1000"/>
                                        <p:tgtEl>
                                          <p:spTgt spid="2138"/>
                                        </p:tgtEl>
                                      </p:cBhvr>
                                    </p:animEffect>
                                    <p:anim calcmode="lin" valueType="num">
                                      <p:cBhvr>
                                        <p:cTn id="8" dur="1000" fill="hold"/>
                                        <p:tgtEl>
                                          <p:spTgt spid="2138"/>
                                        </p:tgtEl>
                                        <p:attrNameLst>
                                          <p:attrName>ppt_x</p:attrName>
                                        </p:attrNameLst>
                                      </p:cBhvr>
                                      <p:tavLst>
                                        <p:tav tm="0">
                                          <p:val>
                                            <p:strVal val="#ppt_x"/>
                                          </p:val>
                                        </p:tav>
                                        <p:tav tm="100000">
                                          <p:val>
                                            <p:strVal val="#ppt_x"/>
                                          </p:val>
                                        </p:tav>
                                      </p:tavLst>
                                    </p:anim>
                                    <p:anim calcmode="lin" valueType="num">
                                      <p:cBhvr>
                                        <p:cTn id="9" dur="1000" fill="hold"/>
                                        <p:tgtEl>
                                          <p:spTgt spid="2138"/>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1541" y="82310"/>
            <a:ext cx="8208912" cy="1015663"/>
          </a:xfrm>
          <a:prstGeom prst="rect">
            <a:avLst/>
          </a:prstGeom>
        </p:spPr>
        <p:txBody>
          <a:bodyPr wrap="square">
            <a:spAutoFit/>
          </a:bodyPr>
          <a:lstStyle/>
          <a:p>
            <a:pPr algn="ctr"/>
            <a:r>
              <a:rPr lang="en-US" sz="6000" b="1" dirty="0">
                <a:solidFill>
                  <a:srgbClr val="663300"/>
                </a:solidFill>
                <a:latin typeface="Cambria Math" panose="02040503050406030204" pitchFamily="18" charset="0"/>
                <a:ea typeface="Cambria Math" panose="02040503050406030204" pitchFamily="18" charset="0"/>
              </a:rPr>
              <a:t>William Lloyd Garrison</a:t>
            </a:r>
            <a:endParaRPr lang="en-US" sz="6000" dirty="0">
              <a:solidFill>
                <a:srgbClr val="000000"/>
              </a:solidFill>
            </a:endParaRPr>
          </a:p>
        </p:txBody>
      </p:sp>
      <p:pic>
        <p:nvPicPr>
          <p:cNvPr id="2050" name="Picture 2" descr="http://blackthen.com/wp-content/uploads/2015/06/william-lloyd-garri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980728"/>
            <a:ext cx="5686647" cy="608805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238984" y="1340768"/>
            <a:ext cx="4130047" cy="3384376"/>
          </a:xfrm>
          <a:prstGeom prst="wedgeRoundRectCallout">
            <a:avLst>
              <a:gd name="adj1" fmla="val 78571"/>
              <a:gd name="adj2" fmla="val 11497"/>
              <a:gd name="adj3" fmla="val 16667"/>
            </a:avLst>
          </a:prstGeom>
          <a:solidFill>
            <a:schemeClr val="bg1"/>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0993" y="1505416"/>
            <a:ext cx="3986031" cy="3046988"/>
          </a:xfrm>
          <a:prstGeom prst="rect">
            <a:avLst/>
          </a:prstGeom>
        </p:spPr>
        <p:txBody>
          <a:bodyPr wrap="square">
            <a:spAutoFit/>
          </a:bodyPr>
          <a:lstStyle/>
          <a:p>
            <a:pPr algn="ctr"/>
            <a:r>
              <a:rPr lang="en-US" sz="3200" b="1" dirty="0">
                <a:solidFill>
                  <a:srgbClr val="663300"/>
                </a:solidFill>
                <a:latin typeface="Cambria Math" panose="02040503050406030204" pitchFamily="18" charset="0"/>
                <a:ea typeface="Cambria Math" panose="02040503050406030204" pitchFamily="18" charset="0"/>
              </a:rPr>
              <a:t>“Wherever there is a human being, I see God-given rights inherent in that being, whatever may be the sex or complexion</a:t>
            </a:r>
            <a:r>
              <a:rPr lang="en-US" sz="3200" b="1" dirty="0">
                <a:solidFill>
                  <a:srgbClr val="663300"/>
                </a:solidFill>
              </a:rPr>
              <a:t>.”</a:t>
            </a:r>
          </a:p>
        </p:txBody>
      </p:sp>
      <p:sp>
        <p:nvSpPr>
          <p:cNvPr id="8" name="Rectangle 7"/>
          <p:cNvSpPr/>
          <p:nvPr/>
        </p:nvSpPr>
        <p:spPr>
          <a:xfrm rot="20685768">
            <a:off x="4032900" y="4626907"/>
            <a:ext cx="4737794" cy="961850"/>
          </a:xfrm>
          <a:prstGeom prst="rect">
            <a:avLst/>
          </a:prstGeom>
          <a:solidFill>
            <a:schemeClr val="bg1"/>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FF0000"/>
                </a:solidFill>
              </a:rPr>
              <a:t>Abolitionist</a:t>
            </a:r>
          </a:p>
        </p:txBody>
      </p:sp>
    </p:spTree>
    <p:extLst>
      <p:ext uri="{BB962C8B-B14F-4D97-AF65-F5344CB8AC3E}">
        <p14:creationId xmlns:p14="http://schemas.microsoft.com/office/powerpoint/2010/main" val="2981799250"/>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189" y="146852"/>
            <a:ext cx="4209871" cy="4299063"/>
          </a:xfrm>
          <a:prstGeom prst="rect">
            <a:avLst/>
          </a:prstGeom>
          <a:noFill/>
          <a:ln w="9525">
            <a:solidFill>
              <a:srgbClr val="663300"/>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79512" y="146852"/>
            <a:ext cx="4752528" cy="1938992"/>
          </a:xfrm>
          <a:prstGeom prst="rect">
            <a:avLst/>
          </a:prstGeom>
        </p:spPr>
        <p:txBody>
          <a:bodyPr wrap="square">
            <a:spAutoFit/>
          </a:bodyPr>
          <a:lstStyle/>
          <a:p>
            <a:pPr algn="ctr"/>
            <a:r>
              <a:rPr lang="en-US" sz="6000" b="1" dirty="0">
                <a:solidFill>
                  <a:srgbClr val="663300"/>
                </a:solidFill>
                <a:latin typeface="Cambria Math" panose="02040503050406030204" pitchFamily="18" charset="0"/>
                <a:ea typeface="Cambria Math" panose="02040503050406030204" pitchFamily="18" charset="0"/>
              </a:rPr>
              <a:t>Joseph E. Brown</a:t>
            </a:r>
            <a:endParaRPr lang="en-US" sz="6000" dirty="0">
              <a:solidFill>
                <a:srgbClr val="000000"/>
              </a:solidFill>
            </a:endParaRPr>
          </a:p>
        </p:txBody>
      </p:sp>
      <p:sp>
        <p:nvSpPr>
          <p:cNvPr id="3" name="Rounded Rectangular Callout 2"/>
          <p:cNvSpPr/>
          <p:nvPr/>
        </p:nvSpPr>
        <p:spPr>
          <a:xfrm>
            <a:off x="467544" y="2240773"/>
            <a:ext cx="4997065" cy="3996539"/>
          </a:xfrm>
          <a:prstGeom prst="wedgeRoundRectCallout">
            <a:avLst>
              <a:gd name="adj1" fmla="val 89259"/>
              <a:gd name="adj2" fmla="val -55641"/>
              <a:gd name="adj3" fmla="val 16667"/>
            </a:avLst>
          </a:prstGeom>
          <a:solidFill>
            <a:schemeClr val="bg1"/>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622558" y="2477271"/>
            <a:ext cx="4687035" cy="3631763"/>
          </a:xfrm>
          <a:prstGeom prst="rect">
            <a:avLst/>
          </a:prstGeom>
        </p:spPr>
        <p:txBody>
          <a:bodyPr wrap="square">
            <a:spAutoFit/>
          </a:bodyPr>
          <a:lstStyle/>
          <a:p>
            <a:pPr algn="ctr"/>
            <a:r>
              <a:rPr lang="en-US" sz="2300" b="1" dirty="0">
                <a:solidFill>
                  <a:srgbClr val="663300"/>
                </a:solidFill>
                <a:latin typeface="Cambria Math" panose="02040503050406030204" pitchFamily="18" charset="0"/>
                <a:ea typeface="Cambria Math" panose="02040503050406030204" pitchFamily="18" charset="0"/>
              </a:rPr>
              <a:t>“What effect will the abolition of slavery have upon the interest and social position of the large class of non-slaveholders and poor white laborers in the South? Here would be the scene of the most misery and ruin. Probably no one is so unjust as to say that it would be right to take from the slaveholder his property without paying for it.”</a:t>
            </a:r>
          </a:p>
        </p:txBody>
      </p:sp>
    </p:spTree>
    <p:extLst>
      <p:ext uri="{BB962C8B-B14F-4D97-AF65-F5344CB8AC3E}">
        <p14:creationId xmlns:p14="http://schemas.microsoft.com/office/powerpoint/2010/main" val="1310352169"/>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1591</TotalTime>
  <Words>2844</Words>
  <Application>Microsoft Office PowerPoint</Application>
  <PresentationFormat>On-screen Show (4:3)</PresentationFormat>
  <Paragraphs>162</Paragraphs>
  <Slides>51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Aharoni</vt:lpstr>
      <vt:lpstr>Andalus</vt:lpstr>
      <vt:lpstr>Arial</vt:lpstr>
      <vt:lpstr>Arial Black</vt:lpstr>
      <vt:lpstr>Calibri</vt:lpstr>
      <vt:lpstr>Cambria</vt:lpstr>
      <vt:lpstr>Cambria Math</vt:lpstr>
      <vt:lpstr>Adjacency</vt:lpstr>
      <vt:lpstr>SS8H5- a. </vt:lpstr>
      <vt:lpstr>1. Slavery&lt;&lt;&lt;&lt; MAJOR CAUSE Examine the maps below. What  happened to slavery? Why?</vt:lpstr>
      <vt:lpstr>1. Slavery&lt;&lt;&lt;&lt; MAJOR CAUSE</vt:lpstr>
      <vt:lpstr>1. Slavery</vt:lpstr>
      <vt:lpstr>To what Northern feelings against the South is it referring? What is meant by “rights of the states”? What do you think are the beliefs of an abolitionist?</vt:lpstr>
      <vt:lpstr>1. Slavery</vt:lpstr>
      <vt:lpstr>Abolitionists were against slavery.</vt:lpstr>
      <vt:lpstr>PowerPoint Presentation</vt:lpstr>
      <vt:lpstr>PowerPoint Presentation</vt:lpstr>
      <vt:lpstr>PowerPoint Presentation</vt:lpstr>
      <vt:lpstr>PowerPoint Presentation</vt:lpstr>
      <vt:lpstr>PowerPoint Presentation</vt:lpstr>
      <vt:lpstr>New territories</vt:lpstr>
      <vt:lpstr>1. Slavery</vt:lpstr>
      <vt:lpstr>2. States’ Rights &lt;&lt;&lt;&lt; Major Issue</vt:lpstr>
      <vt:lpstr>2. States’ Rights</vt:lpstr>
      <vt:lpstr>PowerPoint Presentation</vt:lpstr>
      <vt:lpstr>2. States’ Rights</vt:lpstr>
      <vt:lpstr>2. States’ Rights </vt:lpstr>
      <vt:lpstr>PowerPoint Presentation</vt:lpstr>
      <vt:lpstr>PowerPoint Presentation</vt:lpstr>
      <vt:lpstr>3. Nullification</vt:lpstr>
      <vt:lpstr>PowerPoint Presentation</vt:lpstr>
      <vt:lpstr>PowerPoint Presentation</vt:lpstr>
      <vt:lpstr>3. Nullification</vt:lpstr>
      <vt:lpstr>PowerPoint Presentation</vt:lpstr>
      <vt:lpstr>Nullification Argument  Cheat Sheet</vt:lpstr>
      <vt:lpstr>PowerPoint Presentation</vt:lpstr>
      <vt:lpstr>4. Compromises- Missouri Compromise (1820)</vt:lpstr>
      <vt:lpstr>PowerPoint Presentation</vt:lpstr>
      <vt:lpstr>PowerPoint Presentation</vt:lpstr>
      <vt:lpstr>4. Compromises- Compromise of 1850</vt:lpstr>
      <vt:lpstr>4. Compromise of 1850</vt:lpstr>
      <vt:lpstr>PowerPoint Presentation</vt:lpstr>
      <vt:lpstr>PowerPoint Presentation</vt:lpstr>
      <vt:lpstr>5. Georgia Platform</vt:lpstr>
      <vt:lpstr>5. Georgia Platform</vt:lpstr>
      <vt:lpstr>4. Compromises: Kansas-Nebraska Act (1854)</vt:lpstr>
      <vt:lpstr>6. Dred Scott Case (1857)</vt:lpstr>
      <vt:lpstr>6. Dred Scott Case (1857)</vt:lpstr>
      <vt:lpstr>7. Lincoln’s Election in 1860</vt:lpstr>
      <vt:lpstr>7. Lincoln’s Election in 1860</vt:lpstr>
      <vt:lpstr>7. Lincoln’s Election in 1860</vt:lpstr>
      <vt:lpstr>Lincoln-Douglas Debates (1858) (not in notes)</vt:lpstr>
      <vt:lpstr>7. Lincoln’s Election in 1860</vt:lpstr>
      <vt:lpstr>8. Secession Debate in GA</vt:lpstr>
      <vt:lpstr>8. Secession Debate in GA</vt:lpstr>
      <vt:lpstr>8. Secession Debate in GA</vt:lpstr>
      <vt:lpstr>Other events- Uncle Tom’s Cabin</vt:lpstr>
      <vt:lpstr>Other-Fugitive Slave Act (1850) </vt:lpstr>
      <vt:lpstr>Other Events- John Brown’s Raid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SS8H5- a.</dc:title>
  <dc:creator>Tyler Lewis</dc:creator>
  <cp:lastModifiedBy>Cynthia Mason (Chamblee Middle)</cp:lastModifiedBy>
  <cp:revision>97</cp:revision>
  <cp:lastPrinted>2018-01-10T17:47:42Z</cp:lastPrinted>
  <dcterms:created xsi:type="dcterms:W3CDTF">2018-01-02T23:50:42Z</dcterms:created>
  <dcterms:modified xsi:type="dcterms:W3CDTF">2019-11-11T23:53:06Z</dcterms:modified>
</cp:coreProperties>
</file>