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00" r:id="rId2"/>
    <p:sldId id="846" r:id="rId3"/>
    <p:sldId id="780" r:id="rId4"/>
    <p:sldId id="845" r:id="rId5"/>
    <p:sldId id="844" r:id="rId6"/>
    <p:sldId id="741" r:id="rId7"/>
    <p:sldId id="847" r:id="rId8"/>
    <p:sldId id="776" r:id="rId9"/>
    <p:sldId id="751" r:id="rId10"/>
    <p:sldId id="785" r:id="rId11"/>
    <p:sldId id="786" r:id="rId12"/>
    <p:sldId id="753" r:id="rId13"/>
    <p:sldId id="754" r:id="rId14"/>
    <p:sldId id="781" r:id="rId15"/>
    <p:sldId id="848" r:id="rId16"/>
    <p:sldId id="849" r:id="rId17"/>
    <p:sldId id="850" r:id="rId18"/>
    <p:sldId id="803" r:id="rId19"/>
    <p:sldId id="797" r:id="rId20"/>
    <p:sldId id="798" r:id="rId21"/>
    <p:sldId id="839" r:id="rId22"/>
    <p:sldId id="840" r:id="rId23"/>
    <p:sldId id="808" r:id="rId24"/>
    <p:sldId id="817" r:id="rId25"/>
    <p:sldId id="816" r:id="rId26"/>
    <p:sldId id="818" r:id="rId27"/>
    <p:sldId id="787" r:id="rId28"/>
    <p:sldId id="756" r:id="rId29"/>
    <p:sldId id="757" r:id="rId30"/>
    <p:sldId id="779" r:id="rId31"/>
    <p:sldId id="851" r:id="rId32"/>
    <p:sldId id="852" r:id="rId33"/>
    <p:sldId id="853" r:id="rId34"/>
    <p:sldId id="83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EDD"/>
    <a:srgbClr val="00B390"/>
    <a:srgbClr val="D6E377"/>
    <a:srgbClr val="01D2AA"/>
    <a:srgbClr val="02D2AB"/>
    <a:srgbClr val="06947E"/>
    <a:srgbClr val="A2A1A1"/>
    <a:srgbClr val="FCC00E"/>
    <a:srgbClr val="67C7C3"/>
    <a:srgbClr val="68C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60" d="100"/>
          <a:sy n="60" d="100"/>
        </p:scale>
        <p:origin x="102" y="3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62409D-2890-42F3-89CC-718630110551}" type="datetimeFigureOut">
              <a:rPr lang="en-US" smtClean="0"/>
              <a:t>2/28/2019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2A5C77-244B-40E9-94D6-592AFCAA5AE9}" type="slidenum">
              <a:rPr lang="en-US" smtClean="0"/>
              <a:t>‹#›</a:t>
            </a:fld>
            <a:endParaRPr lang="en-US"/>
          </a:p>
        </p:txBody>
      </p:sp>
    </p:spTree>
    <p:extLst>
      <p:ext uri="{BB962C8B-B14F-4D97-AF65-F5344CB8AC3E}">
        <p14:creationId xmlns:p14="http://schemas.microsoft.com/office/powerpoint/2010/main" val="170965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69B592-18EA-4809-B035-D4E47DD84993}"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45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0827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8421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3971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9B592-18EA-4809-B035-D4E47DD84993}"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1698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69B592-18EA-4809-B035-D4E47DD84993}"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0766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69B592-18EA-4809-B035-D4E47DD84993}"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963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9B592-18EA-4809-B035-D4E47DD84993}"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8431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B592-18EA-4809-B035-D4E47DD84993}"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4757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5800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7953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B592-18EA-4809-B035-D4E47DD84993}" type="datetimeFigureOut">
              <a:rPr lang="en-US" smtClean="0"/>
              <a:t>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E066-6415-41E8-965E-A019C8245B91}" type="slidenum">
              <a:rPr lang="en-US" smtClean="0"/>
              <a:t>‹#›</a:t>
            </a:fld>
            <a:endParaRPr lang="en-US"/>
          </a:p>
        </p:txBody>
      </p:sp>
    </p:spTree>
    <p:extLst>
      <p:ext uri="{BB962C8B-B14F-4D97-AF65-F5344CB8AC3E}">
        <p14:creationId xmlns:p14="http://schemas.microsoft.com/office/powerpoint/2010/main" val="27591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flickr.com/photos/wallyg/9072752412" TargetMode="External"/><Relationship Id="rId3" Type="http://schemas.openxmlformats.org/officeDocument/2006/relationships/image" Target="../media/image10.jpeg"/><Relationship Id="rId7" Type="http://schemas.openxmlformats.org/officeDocument/2006/relationships/hyperlink" Target="https://t.umblr.com/redirect?z=http://georgiainfo.galileo.usg.edu/1967.htm&amp;t=OGFhZjY1MTMyODU2ZDZiMjc3MGZjOWY0NjYzMTRiMDEyYjNjNDhmYyxlb3JSd3VhcA%3D%3D&amp;b=t:oTVjRKTrahU19v2gtf9dgw&amp;p=http://ajcphotovault.tumblr.com/post/40172055402/marching-for-a-friend-atlanta-john-lewis-far&amp;m=1" TargetMode="External"/><Relationship Id="rId2" Type="http://schemas.openxmlformats.org/officeDocument/2006/relationships/hyperlink" Target="http://ajcphotovault.tumblr.com/post/40172055402/marching-for-a-friend-atlanta-john-lewis-far" TargetMode="External"/><Relationship Id="rId1" Type="http://schemas.openxmlformats.org/officeDocument/2006/relationships/slideLayout" Target="../slideLayouts/slideLayout2.xml"/><Relationship Id="rId6" Type="http://schemas.openxmlformats.org/officeDocument/2006/relationships/hyperlink" Target="https://t.umblr.com/redirect?z=http://mlk-kpp01.stanford.edu/index.php/encyclopedia/encyclopedia/enc_bond_julian_1940/&amp;t=MjYwMjBkZjY5NjYwZWM5OThlNTI1MzlhMzkzMzlkM2Q3MTZlNWYxZixlb3JSd3VhcA%3D%3D&amp;b=t:oTVjRKTrahU19v2gtf9dgw&amp;p=http://ajcphotovault.tumblr.com/post/40172055402/marching-for-a-friend-atlanta-john-lewis-far&amp;m=1" TargetMode="External"/><Relationship Id="rId11" Type="http://schemas.openxmlformats.org/officeDocument/2006/relationships/image" Target="../media/image12.jpeg"/><Relationship Id="rId5" Type="http://schemas.openxmlformats.org/officeDocument/2006/relationships/hyperlink" Target="https://t.umblr.com/redirect?z=http://www.cau.edu/&amp;t=MzJmNjQxMTBkMTEwNzUwMjUyM2VkZmNiODQzZjBlNTcyY2Y5ZmY2Yyxlb3JSd3VhcA%3D%3D&amp;b=t:oTVjRKTrahU19v2gtf9dgw&amp;p=http://ajcphotovault.tumblr.com/post/40172055402/marching-for-a-friend-atlanta-john-lewis-far&amp;m=1" TargetMode="External"/><Relationship Id="rId10" Type="http://schemas.openxmlformats.org/officeDocument/2006/relationships/hyperlink" Target="http://www.atlantamagazine.com/news-culture-articles/commentary-fact-need-defend-atlanta-john-lewis-sad-indeed/" TargetMode="External"/><Relationship Id="rId4" Type="http://schemas.openxmlformats.org/officeDocument/2006/relationships/hyperlink" Target="https://t.umblr.com/redirect?z=http://www.ibiblio.org/sncc/lewis.html&amp;t=YzZhN2VmOTNlOTU3MzM1OGQ4Zjk5ZjBiNTdjMjQ1YTE3OTg2Yzc0ZSxlb3JSd3VhcA%3D%3D&amp;b=t:oTVjRKTrahU19v2gtf9dgw&amp;p=http://ajcphotovault.tumblr.com/post/40172055402/marching-for-a-friend-atlanta-john-lewis-far&amp;m=1" TargetMode="Externa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www.blackpast.org/aah/southern-christian-leadership-conference-1957" TargetMode="External"/><Relationship Id="rId1" Type="http://schemas.openxmlformats.org/officeDocument/2006/relationships/slideLayout" Target="../slideLayouts/slideLayout2.xml"/><Relationship Id="rId6" Type="http://schemas.openxmlformats.org/officeDocument/2006/relationships/hyperlink" Target="https://www.huffingtonpost.com/entry/are-our-comfortable-lives-enabling-injustice-and-the_us_587cf0e7e4b077a19d180fc1" TargetMode="External"/><Relationship Id="rId5" Type="http://schemas.openxmlformats.org/officeDocument/2006/relationships/image" Target="../media/image18.jpeg"/><Relationship Id="rId4" Type="http://schemas.openxmlformats.org/officeDocument/2006/relationships/hyperlink" Target="http://www.al.com/news/birmingham/index.ssf/2014/08/sclc_brings_rev_jesse_jackson.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estplaces.net/city/georgia/albany"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390"/>
              </a:solidFill>
            </a:endParaRPr>
          </a:p>
        </p:txBody>
      </p:sp>
      <p:sp>
        <p:nvSpPr>
          <p:cNvPr id="7" name="Oval 6"/>
          <p:cNvSpPr/>
          <p:nvPr/>
        </p:nvSpPr>
        <p:spPr>
          <a:xfrm>
            <a:off x="2251636" y="-411480"/>
            <a:ext cx="7680960" cy="7680960"/>
          </a:xfrm>
          <a:prstGeom prst="ellipse">
            <a:avLst/>
          </a:prstGeom>
          <a:solidFill>
            <a:srgbClr val="B6DED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8" y="-228600"/>
            <a:ext cx="7315200" cy="7315200"/>
          </a:xfrm>
          <a:prstGeom prst="ellipse">
            <a:avLst/>
          </a:prstGeom>
          <a:solidFill>
            <a:srgbClr val="00B39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093542" y="1876279"/>
            <a:ext cx="5997155" cy="4031873"/>
          </a:xfrm>
          <a:prstGeom prst="rect">
            <a:avLst/>
          </a:prstGeom>
          <a:noFill/>
        </p:spPr>
        <p:txBody>
          <a:bodyPr wrap="none" lIns="91440" tIns="45720" rIns="91440" bIns="45720">
            <a:spAutoFit/>
          </a:bodyPr>
          <a:lstStyle/>
          <a:p>
            <a:pPr algn="ctr"/>
            <a:r>
              <a:rPr lang="en-US" sz="12800" b="1" dirty="0" smtClean="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Civil</a:t>
            </a:r>
          </a:p>
          <a:p>
            <a:pPr algn="ctr"/>
            <a:r>
              <a:rPr lang="en-US" sz="12800" b="1" cap="none" spc="0" dirty="0" smtClean="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Rights</a:t>
            </a:r>
            <a:endParaRPr lang="en-US" sz="12800" b="1" cap="none" spc="0" dirty="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9015" y="672825"/>
            <a:ext cx="10686197" cy="1200329"/>
          </a:xfrm>
          <a:prstGeom prst="rect">
            <a:avLst/>
          </a:prstGeom>
          <a:noFill/>
        </p:spPr>
        <p:txBody>
          <a:bodyPr wrap="square" rtlCol="0">
            <a:spAutoFit/>
          </a:bodyPr>
          <a:lstStyle/>
          <a:p>
            <a:pPr algn="ctr"/>
            <a:r>
              <a:rPr lang="en-US" sz="7200" b="1" dirty="0">
                <a:ln w="19050">
                  <a:solidFill>
                    <a:srgbClr val="D6E377"/>
                  </a:solidFill>
                </a:ln>
                <a:effectLst>
                  <a:glow rad="63500">
                    <a:srgbClr val="FCC114">
                      <a:alpha val="40000"/>
                    </a:srgbClr>
                  </a:glow>
                  <a:outerShdw blurRad="38100" dist="38100" dir="2700000" algn="tl">
                    <a:srgbClr val="000000">
                      <a:alpha val="43137"/>
                    </a:srgbClr>
                  </a:outerShdw>
                </a:effectLst>
                <a:latin typeface="KG Eyes Wide Open" panose="02000506000000020004" pitchFamily="2" charset="0"/>
              </a:rPr>
              <a:t>Georgia’s History:</a:t>
            </a:r>
          </a:p>
        </p:txBody>
      </p:sp>
      <p:sp>
        <p:nvSpPr>
          <p:cNvPr id="9" name="TextBox 8"/>
          <p:cNvSpPr txBox="1"/>
          <p:nvPr/>
        </p:nvSpPr>
        <p:spPr>
          <a:xfrm>
            <a:off x="749016" y="6208544"/>
            <a:ext cx="10686197" cy="646331"/>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SS8H11</a:t>
            </a:r>
          </a:p>
        </p:txBody>
      </p:sp>
    </p:spTree>
    <p:extLst>
      <p:ext uri="{BB962C8B-B14F-4D97-AF65-F5344CB8AC3E}">
        <p14:creationId xmlns:p14="http://schemas.microsoft.com/office/powerpoint/2010/main" val="24973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4514"/>
            <a:ext cx="12192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4787" y="36185"/>
            <a:ext cx="10674717" cy="1107996"/>
          </a:xfrm>
          <a:prstGeom prst="rect">
            <a:avLst/>
          </a:prstGeom>
          <a:noFill/>
        </p:spPr>
        <p:txBody>
          <a:bodyPr wrap="none" lIns="91440" tIns="45720" rIns="91440" bIns="45720">
            <a:spAutoFit/>
          </a:bodyPr>
          <a:lstStyle/>
          <a:p>
            <a:pPr algn="ctr"/>
            <a:r>
              <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Martin Luther King, Jr.</a:t>
            </a:r>
          </a:p>
        </p:txBody>
      </p:sp>
      <p:sp>
        <p:nvSpPr>
          <p:cNvPr id="6" name="TextBox 5"/>
          <p:cNvSpPr txBox="1"/>
          <p:nvPr/>
        </p:nvSpPr>
        <p:spPr>
          <a:xfrm>
            <a:off x="1002180" y="1957136"/>
            <a:ext cx="10203543" cy="443198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B</a:t>
            </a:r>
            <a:r>
              <a:rPr lang="en-US" sz="2800" dirty="0" smtClean="0">
                <a:solidFill>
                  <a:sysClr val="windowText" lastClr="000000"/>
                </a:solidFill>
                <a:latin typeface="KBScaredStraight" panose="02000603000000000000" pitchFamily="2" charset="0"/>
                <a:ea typeface="KBScaredStraight" panose="02000603000000000000" pitchFamily="2" charset="0"/>
              </a:rPr>
              <a:t>ecame </a:t>
            </a:r>
            <a:r>
              <a:rPr lang="en-US" sz="2800" dirty="0">
                <a:solidFill>
                  <a:sysClr val="windowText" lastClr="000000"/>
                </a:solidFill>
                <a:latin typeface="KBScaredStraight" panose="02000603000000000000" pitchFamily="2" charset="0"/>
                <a:ea typeface="KBScaredStraight" panose="02000603000000000000" pitchFamily="2" charset="0"/>
              </a:rPr>
              <a:t>a </a:t>
            </a:r>
            <a:r>
              <a:rPr lang="en-US" sz="2800" b="1" dirty="0">
                <a:solidFill>
                  <a:sysClr val="windowText" lastClr="000000"/>
                </a:solidFill>
                <a:latin typeface="KBScaredStraight" panose="02000603000000000000" pitchFamily="2" charset="0"/>
                <a:ea typeface="KBScaredStraight" panose="02000603000000000000" pitchFamily="2" charset="0"/>
              </a:rPr>
              <a:t>national hero </a:t>
            </a:r>
            <a:r>
              <a:rPr lang="en-US" sz="2800" dirty="0">
                <a:solidFill>
                  <a:sysClr val="windowText" lastClr="000000"/>
                </a:solidFill>
                <a:latin typeface="KBScaredStraight" panose="02000603000000000000" pitchFamily="2" charset="0"/>
                <a:ea typeface="KBScaredStraight" panose="02000603000000000000" pitchFamily="2" charset="0"/>
              </a:rPr>
              <a:t>and the recognized leader of the Civil Rights Movement </a:t>
            </a:r>
            <a:r>
              <a:rPr lang="en-US" sz="2800" b="1" dirty="0">
                <a:solidFill>
                  <a:sysClr val="windowText" lastClr="000000"/>
                </a:solidFill>
                <a:latin typeface="KBScaredStraight" panose="02000603000000000000" pitchFamily="2" charset="0"/>
                <a:ea typeface="KBScaredStraight" panose="02000603000000000000" pitchFamily="2" charset="0"/>
              </a:rPr>
              <a:t>after leading the Montgomery Bus Boycott</a:t>
            </a:r>
            <a:r>
              <a:rPr lang="en-US" sz="2800" dirty="0" smtClean="0">
                <a:solidFill>
                  <a:sysClr val="windowText" lastClr="000000"/>
                </a:solidFill>
                <a:latin typeface="KBScaredStraight" panose="02000603000000000000" pitchFamily="2" charset="0"/>
                <a:ea typeface="KBScaredStraight" panose="02000603000000000000" pitchFamily="2" charset="0"/>
              </a:rPr>
              <a:t>.</a:t>
            </a:r>
          </a:p>
          <a:p>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lvl="1"/>
            <a:r>
              <a:rPr lang="en-US" sz="2800" b="1" dirty="0" smtClean="0">
                <a:solidFill>
                  <a:sysClr val="windowText" lastClr="000000"/>
                </a:solidFill>
                <a:latin typeface="KBScaredStraight" panose="02000603000000000000" pitchFamily="2" charset="0"/>
                <a:ea typeface="KBScaredStraight" panose="02000603000000000000" pitchFamily="2" charset="0"/>
              </a:rPr>
              <a:t>The </a:t>
            </a:r>
            <a:r>
              <a:rPr lang="en-US" sz="2800" b="1" dirty="0">
                <a:solidFill>
                  <a:sysClr val="windowText" lastClr="000000"/>
                </a:solidFill>
                <a:latin typeface="KBScaredStraight" panose="02000603000000000000" pitchFamily="2" charset="0"/>
                <a:ea typeface="KBScaredStraight" panose="02000603000000000000" pitchFamily="2" charset="0"/>
              </a:rPr>
              <a:t>Boycott ended when the Supreme Court ordered Montgomery to desegregate their public transportation</a:t>
            </a:r>
            <a:r>
              <a:rPr lang="en-US" sz="2800" dirty="0" smtClean="0">
                <a:solidFill>
                  <a:sysClr val="windowText" lastClr="000000"/>
                </a:solidFill>
                <a:latin typeface="KBScaredStraight" panose="02000603000000000000" pitchFamily="2" charset="0"/>
                <a:ea typeface="KBScaredStraight" panose="02000603000000000000" pitchFamily="2" charset="0"/>
              </a:rPr>
              <a:t>.</a:t>
            </a:r>
          </a:p>
          <a:p>
            <a:pPr lvl="1"/>
            <a:endParaRPr lang="en-US" sz="2800" dirty="0">
              <a:solidFill>
                <a:sysClr val="windowText" lastClr="000000"/>
              </a:solidFill>
              <a:latin typeface="KBScaredStraight" panose="02000603000000000000" pitchFamily="2" charset="0"/>
              <a:ea typeface="KBScaredStraight" panose="02000603000000000000" pitchFamily="2" charset="0"/>
            </a:endParaRPr>
          </a:p>
          <a:p>
            <a:pPr lvl="1"/>
            <a:r>
              <a:rPr lang="en-US" sz="2800" dirty="0">
                <a:solidFill>
                  <a:sysClr val="windowText" lastClr="000000"/>
                </a:solidFill>
                <a:latin typeface="KBScaredStraight" panose="02000603000000000000" pitchFamily="2" charset="0"/>
                <a:ea typeface="KBScaredStraight" panose="02000603000000000000" pitchFamily="2" charset="0"/>
              </a:rPr>
              <a:t>After the success in Montgomery, King attempted a similar process in Albany, GA that was less successful</a:t>
            </a:r>
          </a:p>
          <a:p>
            <a:pPr lvl="1"/>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31805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29464" y="36185"/>
            <a:ext cx="9525364" cy="1107996"/>
          </a:xfrm>
          <a:prstGeom prst="rect">
            <a:avLst/>
          </a:prstGeom>
          <a:noFill/>
        </p:spPr>
        <p:txBody>
          <a:bodyPr wrap="none" lIns="91440" tIns="45720" rIns="91440" bIns="45720">
            <a:spAutoFit/>
          </a:bodyPr>
          <a:lstStyle/>
          <a:p>
            <a:pPr algn="ctr"/>
            <a:r>
              <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Nonviolent Protests</a:t>
            </a:r>
          </a:p>
        </p:txBody>
      </p:sp>
      <p:sp>
        <p:nvSpPr>
          <p:cNvPr id="6" name="TextBox 5"/>
          <p:cNvSpPr txBox="1"/>
          <p:nvPr/>
        </p:nvSpPr>
        <p:spPr>
          <a:xfrm>
            <a:off x="998297" y="1359642"/>
            <a:ext cx="10207427" cy="5755422"/>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King believed that African Americans would win their rights quicker if they refused to engage in violence.</a:t>
            </a:r>
          </a:p>
          <a:p>
            <a:pPr marL="571500" indent="-571500">
              <a:buFont typeface="Arial" panose="020B0604020202020204" pitchFamily="34" charset="0"/>
              <a:buChar char="•"/>
            </a:pPr>
            <a:endParaRPr lang="en-US" sz="2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Many African Americans and some whites held nonviolent marches and boycotts across the country.</a:t>
            </a:r>
          </a:p>
          <a:p>
            <a:pPr marL="571500" indent="-571500">
              <a:buFont typeface="Arial" panose="020B0604020202020204" pitchFamily="34" charset="0"/>
              <a:buChar char="•"/>
            </a:pPr>
            <a:endParaRPr lang="en-US" sz="2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b="1" dirty="0">
                <a:solidFill>
                  <a:sysClr val="windowText" lastClr="000000"/>
                </a:solidFill>
                <a:latin typeface="KBScaredStraight" panose="02000603000000000000" pitchFamily="2" charset="0"/>
                <a:ea typeface="KBScaredStraight" panose="02000603000000000000" pitchFamily="2" charset="0"/>
              </a:rPr>
              <a:t>At times</a:t>
            </a:r>
            <a:r>
              <a:rPr lang="en-US" sz="2800" dirty="0">
                <a:solidFill>
                  <a:sysClr val="windowText" lastClr="000000"/>
                </a:solidFill>
                <a:latin typeface="KBScaredStraight" panose="02000603000000000000" pitchFamily="2" charset="0"/>
                <a:ea typeface="KBScaredStraight" panose="02000603000000000000" pitchFamily="2" charset="0"/>
              </a:rPr>
              <a:t>, the nonviolent actions from civil rights workers </a:t>
            </a:r>
            <a:r>
              <a:rPr lang="en-US" sz="2800" b="1" dirty="0">
                <a:solidFill>
                  <a:sysClr val="windowText" lastClr="000000"/>
                </a:solidFill>
                <a:latin typeface="KBScaredStraight" panose="02000603000000000000" pitchFamily="2" charset="0"/>
                <a:ea typeface="KBScaredStraight" panose="02000603000000000000" pitchFamily="2" charset="0"/>
              </a:rPr>
              <a:t>received violent reactions from white people.</a:t>
            </a:r>
          </a:p>
          <a:p>
            <a:pPr marL="571500" indent="-571500">
              <a:buFont typeface="Arial" panose="020B0604020202020204" pitchFamily="34" charset="0"/>
              <a:buChar char="•"/>
            </a:pPr>
            <a:endParaRPr lang="en-US" sz="2000" b="1"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b="1" dirty="0">
                <a:solidFill>
                  <a:sysClr val="windowText" lastClr="000000"/>
                </a:solidFill>
                <a:latin typeface="KBScaredStraight" panose="02000603000000000000" pitchFamily="2" charset="0"/>
                <a:ea typeface="KBScaredStraight" panose="02000603000000000000" pitchFamily="2" charset="0"/>
              </a:rPr>
              <a:t>As people around the nation saw peaceful protestors being beaten by angry mobs and policemen, the movement gained support.</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1020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436" y="1926963"/>
            <a:ext cx="6563188"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78" y="227036"/>
            <a:ext cx="4709356" cy="3657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921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9908" b="2963"/>
          <a:stretch/>
        </p:blipFill>
        <p:spPr>
          <a:xfrm>
            <a:off x="155101" y="149202"/>
            <a:ext cx="5726721" cy="4114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704" b="2898"/>
          <a:stretch/>
        </p:blipFill>
        <p:spPr>
          <a:xfrm>
            <a:off x="5730378" y="2648041"/>
            <a:ext cx="6346139" cy="4114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379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390"/>
              </a:solidFill>
            </a:endParaRPr>
          </a:p>
        </p:txBody>
      </p:sp>
      <p:sp>
        <p:nvSpPr>
          <p:cNvPr id="7" name="Oval 6"/>
          <p:cNvSpPr/>
          <p:nvPr/>
        </p:nvSpPr>
        <p:spPr>
          <a:xfrm>
            <a:off x="2251636" y="-411480"/>
            <a:ext cx="7680960" cy="7680960"/>
          </a:xfrm>
          <a:prstGeom prst="ellipse">
            <a:avLst/>
          </a:prstGeom>
          <a:solidFill>
            <a:srgbClr val="B6DED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8" y="-228600"/>
            <a:ext cx="7315200" cy="7315200"/>
          </a:xfrm>
          <a:prstGeom prst="ellipse">
            <a:avLst/>
          </a:prstGeom>
          <a:solidFill>
            <a:srgbClr val="00B39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093540" y="1876279"/>
            <a:ext cx="5997156" cy="4031873"/>
          </a:xfrm>
          <a:prstGeom prst="rect">
            <a:avLst/>
          </a:prstGeom>
          <a:noFill/>
        </p:spPr>
        <p:txBody>
          <a:bodyPr wrap="none" lIns="91440" tIns="45720" rIns="91440" bIns="45720">
            <a:spAutoFit/>
          </a:bodyPr>
          <a:lstStyle/>
          <a:p>
            <a:pPr algn="ctr"/>
            <a:r>
              <a:rPr lang="en-US" sz="12800" b="1" cap="none" spc="0" dirty="0" smtClean="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Civil</a:t>
            </a:r>
          </a:p>
          <a:p>
            <a:pPr algn="ctr"/>
            <a:r>
              <a:rPr lang="en-US" sz="12800" b="1" dirty="0" smtClean="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Rights</a:t>
            </a:r>
            <a:endParaRPr lang="en-US" sz="12800" b="1" cap="none" spc="0" dirty="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9015" y="672825"/>
            <a:ext cx="10686197" cy="1200329"/>
          </a:xfrm>
          <a:prstGeom prst="rect">
            <a:avLst/>
          </a:prstGeom>
          <a:noFill/>
        </p:spPr>
        <p:txBody>
          <a:bodyPr wrap="square" rtlCol="0">
            <a:spAutoFit/>
          </a:bodyPr>
          <a:lstStyle/>
          <a:p>
            <a:pPr algn="ctr"/>
            <a:r>
              <a:rPr lang="en-US" sz="7200" b="1" dirty="0">
                <a:ln w="19050">
                  <a:solidFill>
                    <a:srgbClr val="D6E377"/>
                  </a:solidFill>
                </a:ln>
                <a:effectLst>
                  <a:glow rad="63500">
                    <a:srgbClr val="FCC114">
                      <a:alpha val="40000"/>
                    </a:srgbClr>
                  </a:glow>
                  <a:outerShdw blurRad="38100" dist="38100" dir="2700000" algn="tl">
                    <a:srgbClr val="000000">
                      <a:alpha val="43137"/>
                    </a:srgbClr>
                  </a:outerShdw>
                </a:effectLst>
                <a:latin typeface="KG Eyes Wide Open" panose="02000506000000020004" pitchFamily="2" charset="0"/>
              </a:rPr>
              <a:t>1960s &amp; 1970s:</a:t>
            </a:r>
          </a:p>
        </p:txBody>
      </p:sp>
      <p:sp>
        <p:nvSpPr>
          <p:cNvPr id="9" name="TextBox 8"/>
          <p:cNvSpPr txBox="1"/>
          <p:nvPr/>
        </p:nvSpPr>
        <p:spPr>
          <a:xfrm>
            <a:off x="749016" y="6208544"/>
            <a:ext cx="10686197" cy="646331"/>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SS8H11bc</a:t>
            </a:r>
          </a:p>
        </p:txBody>
      </p:sp>
    </p:spTree>
    <p:extLst>
      <p:ext uri="{BB962C8B-B14F-4D97-AF65-F5344CB8AC3E}">
        <p14:creationId xmlns:p14="http://schemas.microsoft.com/office/powerpoint/2010/main" val="185411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36428"/>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86564" y="36185"/>
            <a:ext cx="9211175" cy="1107996"/>
          </a:xfrm>
          <a:prstGeom prst="rect">
            <a:avLst/>
          </a:prstGeom>
          <a:noFill/>
        </p:spPr>
        <p:txBody>
          <a:bodyPr wrap="none" lIns="91440" tIns="45720" rIns="91440" bIns="45720">
            <a:spAutoFit/>
          </a:bodyPr>
          <a:lstStyle/>
          <a:p>
            <a:pPr algn="ctr"/>
            <a:r>
              <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U.S. Rep. John Lewis</a:t>
            </a:r>
          </a:p>
        </p:txBody>
      </p:sp>
      <p:sp>
        <p:nvSpPr>
          <p:cNvPr id="6" name="TextBox 5"/>
          <p:cNvSpPr txBox="1"/>
          <p:nvPr/>
        </p:nvSpPr>
        <p:spPr>
          <a:xfrm>
            <a:off x="1002181" y="1295847"/>
            <a:ext cx="10203543"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Civil Rights </a:t>
            </a:r>
            <a:r>
              <a:rPr lang="en-US" sz="2800" dirty="0" smtClean="0">
                <a:solidFill>
                  <a:sysClr val="windowText" lastClr="000000"/>
                </a:solidFill>
                <a:latin typeface="KBScaredStraight" panose="02000603000000000000" pitchFamily="2" charset="0"/>
                <a:ea typeface="KBScaredStraight" panose="02000603000000000000" pitchFamily="2" charset="0"/>
              </a:rPr>
              <a:t>leader</a:t>
            </a:r>
            <a:r>
              <a:rPr lang="en-US" sz="2800" dirty="0">
                <a:solidFill>
                  <a:sysClr val="windowText" lastClr="000000"/>
                </a:solidFill>
                <a:latin typeface="KBScaredStraight" panose="02000603000000000000" pitchFamily="2" charset="0"/>
                <a:ea typeface="KBScaredStraight" panose="02000603000000000000" pitchFamily="2" charset="0"/>
              </a:rPr>
              <a:t>; </a:t>
            </a:r>
            <a:r>
              <a:rPr lang="en-US" sz="2800" b="1" dirty="0">
                <a:solidFill>
                  <a:sysClr val="windowText" lastClr="000000"/>
                </a:solidFill>
                <a:latin typeface="KBScaredStraight" panose="02000603000000000000" pitchFamily="2" charset="0"/>
                <a:ea typeface="KBScaredStraight" panose="02000603000000000000" pitchFamily="2" charset="0"/>
              </a:rPr>
              <a:t>Chairman</a:t>
            </a:r>
            <a:r>
              <a:rPr lang="en-US" sz="2800" dirty="0">
                <a:solidFill>
                  <a:sysClr val="windowText" lastClr="000000"/>
                </a:solidFill>
                <a:latin typeface="KBScaredStraight" panose="02000603000000000000" pitchFamily="2" charset="0"/>
                <a:ea typeface="KBScaredStraight" panose="02000603000000000000" pitchFamily="2" charset="0"/>
              </a:rPr>
              <a:t> of the Student Nonviolent Coordinating Committee (</a:t>
            </a:r>
            <a:r>
              <a:rPr lang="en-US" sz="2800" b="1" dirty="0">
                <a:solidFill>
                  <a:sysClr val="windowText" lastClr="000000"/>
                </a:solidFill>
                <a:latin typeface="KBScaredStraight" panose="02000603000000000000" pitchFamily="2" charset="0"/>
                <a:ea typeface="KBScaredStraight" panose="02000603000000000000" pitchFamily="2" charset="0"/>
              </a:rPr>
              <a:t>SNCC)</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1960’s: Participated </a:t>
            </a:r>
            <a:r>
              <a:rPr lang="en-US" sz="2800" dirty="0">
                <a:solidFill>
                  <a:sysClr val="windowText" lastClr="000000"/>
                </a:solidFill>
                <a:latin typeface="KBScaredStraight" panose="02000603000000000000" pitchFamily="2" charset="0"/>
                <a:ea typeface="KBScaredStraight" panose="02000603000000000000" pitchFamily="2" charset="0"/>
              </a:rPr>
              <a:t>in </a:t>
            </a:r>
            <a:r>
              <a:rPr lang="en-US" sz="2800" b="1" dirty="0">
                <a:solidFill>
                  <a:sysClr val="windowText" lastClr="000000"/>
                </a:solidFill>
                <a:latin typeface="KBScaredStraight" panose="02000603000000000000" pitchFamily="2" charset="0"/>
                <a:ea typeface="KBScaredStraight" panose="02000603000000000000" pitchFamily="2" charset="0"/>
              </a:rPr>
              <a:t>sit-ins</a:t>
            </a:r>
            <a:r>
              <a:rPr lang="en-US" sz="2800" dirty="0">
                <a:solidFill>
                  <a:sysClr val="windowText" lastClr="000000"/>
                </a:solidFill>
                <a:latin typeface="KBScaredStraight" panose="02000603000000000000" pitchFamily="2" charset="0"/>
                <a:ea typeface="KBScaredStraight" panose="02000603000000000000" pitchFamily="2" charset="0"/>
              </a:rPr>
              <a:t> </a:t>
            </a:r>
            <a:r>
              <a:rPr lang="en-US" sz="2800" dirty="0" smtClean="0">
                <a:solidFill>
                  <a:sysClr val="windowText" lastClr="000000"/>
                </a:solidFill>
                <a:latin typeface="KBScaredStraight" panose="02000603000000000000" pitchFamily="2" charset="0"/>
                <a:ea typeface="KBScaredStraight" panose="02000603000000000000" pitchFamily="2" charset="0"/>
              </a:rPr>
              <a:t>and </a:t>
            </a:r>
            <a:r>
              <a:rPr lang="en-US" sz="2800" b="1" dirty="0" smtClean="0">
                <a:solidFill>
                  <a:sysClr val="windowText" lastClr="000000"/>
                </a:solidFill>
                <a:latin typeface="KBScaredStraight" panose="02000603000000000000" pitchFamily="2" charset="0"/>
                <a:ea typeface="KBScaredStraight" panose="02000603000000000000" pitchFamily="2" charset="0"/>
              </a:rPr>
              <a:t>Freedom Rides </a:t>
            </a:r>
            <a:r>
              <a:rPr lang="en-US" sz="2800" dirty="0" smtClean="0">
                <a:solidFill>
                  <a:sysClr val="windowText" lastClr="000000"/>
                </a:solidFill>
                <a:latin typeface="KBScaredStraight" panose="02000603000000000000" pitchFamily="2" charset="0"/>
                <a:ea typeface="KBScaredStraight" panose="02000603000000000000" pitchFamily="2" charset="0"/>
              </a:rPr>
              <a:t>(to </a:t>
            </a:r>
            <a:r>
              <a:rPr lang="en-US" sz="2800" dirty="0">
                <a:solidFill>
                  <a:sysClr val="windowText" lastClr="000000"/>
                </a:solidFill>
                <a:latin typeface="KBScaredStraight" panose="02000603000000000000" pitchFamily="2" charset="0"/>
                <a:ea typeface="KBScaredStraight" panose="02000603000000000000" pitchFamily="2" charset="0"/>
              </a:rPr>
              <a:t>protest Jim Crow </a:t>
            </a:r>
            <a:r>
              <a:rPr lang="en-US" sz="2800" dirty="0" smtClean="0">
                <a:solidFill>
                  <a:sysClr val="windowText" lastClr="000000"/>
                </a:solidFill>
                <a:latin typeface="KBScaredStraight" panose="02000603000000000000" pitchFamily="2" charset="0"/>
                <a:ea typeface="KBScaredStraight" panose="02000603000000000000" pitchFamily="2" charset="0"/>
              </a:rPr>
              <a:t>laws)</a:t>
            </a: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Spoke </a:t>
            </a:r>
            <a:r>
              <a:rPr lang="en-US" sz="2800" dirty="0">
                <a:solidFill>
                  <a:sysClr val="windowText" lastClr="000000"/>
                </a:solidFill>
                <a:latin typeface="KBScaredStraight" panose="02000603000000000000" pitchFamily="2" charset="0"/>
                <a:ea typeface="KBScaredStraight" panose="02000603000000000000" pitchFamily="2" charset="0"/>
              </a:rPr>
              <a:t>with MLK at </a:t>
            </a:r>
            <a:r>
              <a:rPr lang="en-US" sz="2800" b="1" dirty="0">
                <a:solidFill>
                  <a:sysClr val="windowText" lastClr="000000"/>
                </a:solidFill>
                <a:latin typeface="KBScaredStraight" panose="02000603000000000000" pitchFamily="2" charset="0"/>
                <a:ea typeface="KBScaredStraight" panose="02000603000000000000" pitchFamily="2" charset="0"/>
              </a:rPr>
              <a:t>1963 March on Washington</a:t>
            </a:r>
            <a:r>
              <a:rPr lang="en-US" sz="2800" dirty="0">
                <a:solidFill>
                  <a:sysClr val="windowText" lastClr="000000"/>
                </a:solidFill>
                <a:latin typeface="KBScaredStraight" panose="02000603000000000000" pitchFamily="2" charset="0"/>
                <a:ea typeface="KBScaredStraight" panose="02000603000000000000" pitchFamily="2" charset="0"/>
              </a:rPr>
              <a:t> for Jobs and </a:t>
            </a:r>
            <a:r>
              <a:rPr lang="en-US" sz="2800" dirty="0" smtClean="0">
                <a:solidFill>
                  <a:sysClr val="windowText" lastClr="000000"/>
                </a:solidFill>
                <a:latin typeface="KBScaredStraight" panose="02000603000000000000" pitchFamily="2" charset="0"/>
                <a:ea typeface="KBScaredStraight" panose="02000603000000000000" pitchFamily="2" charset="0"/>
              </a:rPr>
              <a:t>Freedom</a:t>
            </a: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1965: </a:t>
            </a:r>
            <a:r>
              <a:rPr lang="en-US" sz="2800" b="1" dirty="0">
                <a:solidFill>
                  <a:sysClr val="windowText" lastClr="000000"/>
                </a:solidFill>
                <a:latin typeface="KBScaredStraight" panose="02000603000000000000" pitchFamily="2" charset="0"/>
                <a:ea typeface="KBScaredStraight" panose="02000603000000000000" pitchFamily="2" charset="0"/>
              </a:rPr>
              <a:t>led 600 marchers in Selma, Alabama</a:t>
            </a:r>
            <a:r>
              <a:rPr lang="en-US" sz="2800" dirty="0">
                <a:solidFill>
                  <a:sysClr val="windowText" lastClr="000000"/>
                </a:solidFill>
                <a:latin typeface="KBScaredStraight" panose="02000603000000000000" pitchFamily="2" charset="0"/>
                <a:ea typeface="KBScaredStraight" panose="02000603000000000000" pitchFamily="2" charset="0"/>
              </a:rPr>
              <a:t> and was </a:t>
            </a:r>
            <a:r>
              <a:rPr lang="en-US" sz="2800" b="1" dirty="0">
                <a:solidFill>
                  <a:sysClr val="windowText" lastClr="000000"/>
                </a:solidFill>
                <a:latin typeface="KBScaredStraight" panose="02000603000000000000" pitchFamily="2" charset="0"/>
                <a:ea typeface="KBScaredStraight" panose="02000603000000000000" pitchFamily="2" charset="0"/>
              </a:rPr>
              <a:t>met with violence </a:t>
            </a:r>
            <a:r>
              <a:rPr lang="en-US" sz="2800" dirty="0">
                <a:solidFill>
                  <a:sysClr val="windowText" lastClr="000000"/>
                </a:solidFill>
                <a:latin typeface="KBScaredStraight" panose="02000603000000000000" pitchFamily="2" charset="0"/>
                <a:ea typeface="KBScaredStraight" panose="02000603000000000000" pitchFamily="2" charset="0"/>
              </a:rPr>
              <a:t>by state troopers (“</a:t>
            </a:r>
            <a:r>
              <a:rPr lang="en-US" sz="2800" b="1" dirty="0">
                <a:solidFill>
                  <a:sysClr val="windowText" lastClr="000000"/>
                </a:solidFill>
                <a:latin typeface="KBScaredStraight" panose="02000603000000000000" pitchFamily="2" charset="0"/>
                <a:ea typeface="KBScaredStraight" panose="02000603000000000000" pitchFamily="2" charset="0"/>
              </a:rPr>
              <a:t>Bloody</a:t>
            </a:r>
            <a:r>
              <a:rPr lang="en-US" sz="2800" dirty="0">
                <a:solidFill>
                  <a:sysClr val="windowText" lastClr="000000"/>
                </a:solidFill>
                <a:latin typeface="KBScaredStraight" panose="02000603000000000000" pitchFamily="2" charset="0"/>
                <a:ea typeface="KBScaredStraight" panose="02000603000000000000" pitchFamily="2" charset="0"/>
              </a:rPr>
              <a:t> </a:t>
            </a:r>
            <a:r>
              <a:rPr lang="en-US" sz="2800" b="1" dirty="0">
                <a:solidFill>
                  <a:sysClr val="windowText" lastClr="000000"/>
                </a:solidFill>
                <a:latin typeface="KBScaredStraight" panose="02000603000000000000" pitchFamily="2" charset="0"/>
                <a:ea typeface="KBScaredStraight" panose="02000603000000000000" pitchFamily="2" charset="0"/>
              </a:rPr>
              <a:t>Sunday</a:t>
            </a:r>
            <a:r>
              <a:rPr lang="en-US" sz="2800" dirty="0">
                <a:solidFill>
                  <a:sysClr val="windowText" lastClr="000000"/>
                </a:solidFill>
                <a:latin typeface="KBScaredStraight" panose="02000603000000000000" pitchFamily="2" charset="0"/>
                <a:ea typeface="KBScaredStraight" panose="02000603000000000000" pitchFamily="2" charset="0"/>
              </a:rPr>
              <a:t>”)</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3997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36428"/>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86564" y="36185"/>
            <a:ext cx="9211175" cy="1107996"/>
          </a:xfrm>
          <a:prstGeom prst="rect">
            <a:avLst/>
          </a:prstGeom>
          <a:noFill/>
        </p:spPr>
        <p:txBody>
          <a:bodyPr wrap="none" lIns="91440" tIns="45720" rIns="91440" bIns="45720">
            <a:spAutoFit/>
          </a:bodyPr>
          <a:lstStyle/>
          <a:p>
            <a:pPr algn="ctr"/>
            <a:r>
              <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U.S. Rep. John Lewis</a:t>
            </a:r>
          </a:p>
        </p:txBody>
      </p:sp>
      <p:sp>
        <p:nvSpPr>
          <p:cNvPr id="6" name="TextBox 5"/>
          <p:cNvSpPr txBox="1"/>
          <p:nvPr/>
        </p:nvSpPr>
        <p:spPr>
          <a:xfrm>
            <a:off x="1002181" y="1295847"/>
            <a:ext cx="10203543" cy="1815882"/>
          </a:xfrm>
          <a:prstGeom prst="rect">
            <a:avLst/>
          </a:prstGeom>
          <a:noFill/>
        </p:spPr>
        <p:txBody>
          <a:bodyPr wrap="square" rtlCol="0">
            <a:spAutoFit/>
          </a:bodyPr>
          <a:lstStyle/>
          <a:p>
            <a:r>
              <a:rPr lang="en-US" sz="2800" dirty="0">
                <a:solidFill>
                  <a:sysClr val="windowText" lastClr="000000"/>
                </a:solidFill>
                <a:latin typeface="KBScaredStraight" panose="02000603000000000000" pitchFamily="2" charset="0"/>
                <a:ea typeface="KBScaredStraight" panose="02000603000000000000" pitchFamily="2" charset="0"/>
              </a:rPr>
              <a:t>POLITICS: </a:t>
            </a:r>
            <a:r>
              <a:rPr lang="en-US" sz="2800" b="1" dirty="0">
                <a:solidFill>
                  <a:sysClr val="windowText" lastClr="000000"/>
                </a:solidFill>
                <a:latin typeface="KBScaredStraight" panose="02000603000000000000" pitchFamily="2" charset="0"/>
                <a:ea typeface="KBScaredStraight" panose="02000603000000000000" pitchFamily="2" charset="0"/>
              </a:rPr>
              <a:t>Promoted voter registration</a:t>
            </a:r>
            <a:r>
              <a:rPr lang="en-US" sz="2800" dirty="0">
                <a:solidFill>
                  <a:sysClr val="windowText" lastClr="000000"/>
                </a:solidFill>
                <a:latin typeface="KBScaredStraight" panose="02000603000000000000" pitchFamily="2" charset="0"/>
                <a:ea typeface="KBScaredStraight" panose="02000603000000000000" pitchFamily="2" charset="0"/>
              </a:rPr>
              <a:t>, volunteer programs, ethics in gov’t, community preservation</a:t>
            </a: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Elected to Atlanta City Council in 1981</a:t>
            </a:r>
          </a:p>
          <a:p>
            <a:pPr marL="571500" indent="-571500">
              <a:buFont typeface="Arial" panose="020B0604020202020204" pitchFamily="34" charset="0"/>
              <a:buChar char="•"/>
            </a:pPr>
            <a:r>
              <a:rPr lang="en-US" sz="2800" b="1" dirty="0">
                <a:solidFill>
                  <a:sysClr val="windowText" lastClr="000000"/>
                </a:solidFill>
                <a:latin typeface="KBScaredStraight" panose="02000603000000000000" pitchFamily="2" charset="0"/>
                <a:ea typeface="KBScaredStraight" panose="02000603000000000000" pitchFamily="2" charset="0"/>
              </a:rPr>
              <a:t>1986-present, Serves in Congress</a:t>
            </a:r>
            <a:endParaRPr lang="en-US" sz="2800" b="1"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6902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john lewis atlanta">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94" b="9657"/>
          <a:stretch/>
        </p:blipFill>
        <p:spPr bwMode="auto">
          <a:xfrm>
            <a:off x="3564744" y="519230"/>
            <a:ext cx="6536186" cy="3729826"/>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10352041" y="1434983"/>
            <a:ext cx="1297172" cy="6166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6571" y="4593017"/>
            <a:ext cx="11102642" cy="2031325"/>
          </a:xfrm>
          <a:prstGeom prst="rect">
            <a:avLst/>
          </a:prstGeom>
          <a:noFill/>
        </p:spPr>
        <p:txBody>
          <a:bodyPr wrap="square" rtlCol="0">
            <a:spAutoFit/>
          </a:bodyPr>
          <a:lstStyle/>
          <a:p>
            <a:pPr fontAlgn="base"/>
            <a:r>
              <a:rPr lang="en-US" dirty="0"/>
              <a:t>“Atlanta - </a:t>
            </a:r>
            <a:r>
              <a:rPr lang="en-US" dirty="0">
                <a:hlinkClick r:id="rId4"/>
              </a:rPr>
              <a:t>John Lewis</a:t>
            </a:r>
            <a:r>
              <a:rPr lang="en-US" dirty="0"/>
              <a:t>, (far right), Dr. Martin Luther King Jr. (third from right), his wife Coretta Scott King, Ralph David Abernathy (second left), lead march from Atlanta University (now</a:t>
            </a:r>
            <a:r>
              <a:rPr lang="en-US" dirty="0">
                <a:hlinkClick r:id="rId5"/>
              </a:rPr>
              <a:t> Clark Atlanta</a:t>
            </a:r>
            <a:r>
              <a:rPr lang="en-US" dirty="0"/>
              <a:t> U., ed.) to the Georgia state Capitol. (Hugh Stovall/AJC staff) 1966.”</a:t>
            </a:r>
          </a:p>
          <a:p>
            <a:pPr fontAlgn="base"/>
            <a:r>
              <a:rPr lang="en-US" dirty="0"/>
              <a:t>Although not in the caption information this photo was shot on January 14, 1966, a cold day in Atlanta. The marchers were protesting the Georgia House of Representatives’ refusal to seat newly elected Representative </a:t>
            </a:r>
            <a:r>
              <a:rPr lang="en-US" dirty="0">
                <a:hlinkClick r:id="rId6"/>
              </a:rPr>
              <a:t>Julian Bond</a:t>
            </a:r>
            <a:r>
              <a:rPr lang="en-US" dirty="0"/>
              <a:t> because of his views on the Vietnam War and the draft. Bond was not seated until the following </a:t>
            </a:r>
            <a:r>
              <a:rPr lang="en-US" dirty="0">
                <a:hlinkClick r:id="rId7"/>
              </a:rPr>
              <a:t>year</a:t>
            </a:r>
            <a:endParaRPr lang="en-US" dirty="0"/>
          </a:p>
          <a:p>
            <a:endParaRPr lang="en-US" dirty="0"/>
          </a:p>
        </p:txBody>
      </p:sp>
      <p:pic>
        <p:nvPicPr>
          <p:cNvPr id="2050" name="Picture 2" descr="Image result for john lewis atlanta">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111" y="523690"/>
            <a:ext cx="2729389" cy="18225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john lewis atlanta">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1900" y="2610200"/>
            <a:ext cx="289560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8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p:nvSpPr>
        <p:spPr>
          <a:xfrm>
            <a:off x="2558176" y="36185"/>
            <a:ext cx="7067962" cy="1323439"/>
          </a:xfrm>
          <a:prstGeom prst="rect">
            <a:avLst/>
          </a:prstGeom>
          <a:noFill/>
        </p:spPr>
        <p:txBody>
          <a:bodyPr wrap="none" lIns="91440" tIns="45720" rIns="91440" bIns="45720">
            <a:spAutoFit/>
          </a:bodyPr>
          <a:lstStyle/>
          <a:p>
            <a:pPr algn="ctr"/>
            <a:r>
              <a:rPr lang="en-US" sz="80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SNCC (snick)</a:t>
            </a:r>
            <a:endPar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1002181" y="1320552"/>
            <a:ext cx="10207427"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ysClr val="windowText" lastClr="000000"/>
                </a:solidFill>
                <a:latin typeface="KBScaredStraight" panose="02000603000000000000" pitchFamily="2" charset="0"/>
                <a:ea typeface="KBScaredStraight" panose="02000603000000000000" pitchFamily="2" charset="0"/>
              </a:rPr>
              <a:t>King’s </a:t>
            </a:r>
            <a:r>
              <a:rPr lang="en-US" sz="2400" b="1" dirty="0">
                <a:solidFill>
                  <a:sysClr val="windowText" lastClr="000000"/>
                </a:solidFill>
                <a:latin typeface="KBScaredStraight" panose="02000603000000000000" pitchFamily="2" charset="0"/>
                <a:ea typeface="KBScaredStraight" panose="02000603000000000000" pitchFamily="2" charset="0"/>
              </a:rPr>
              <a:t>strategy of peaceful protest was adopted by a group of college students who formed the </a:t>
            </a:r>
            <a:r>
              <a:rPr lang="en-US" sz="2400" dirty="0">
                <a:solidFill>
                  <a:sysClr val="windowText" lastClr="000000"/>
                </a:solidFill>
                <a:latin typeface="KBScaredStraight" panose="02000603000000000000" pitchFamily="2" charset="0"/>
                <a:ea typeface="KBScaredStraight" panose="02000603000000000000" pitchFamily="2" charset="0"/>
              </a:rPr>
              <a:t>Student Non-Violent Coordinating Committee </a:t>
            </a:r>
            <a:r>
              <a:rPr lang="en-US" sz="2400" b="1" dirty="0">
                <a:solidFill>
                  <a:sysClr val="windowText" lastClr="000000"/>
                </a:solidFill>
                <a:latin typeface="KBScaredStraight" panose="02000603000000000000" pitchFamily="2" charset="0"/>
                <a:ea typeface="KBScaredStraight" panose="02000603000000000000" pitchFamily="2" charset="0"/>
              </a:rPr>
              <a:t>(SNCC) in 1960; John Lewis acted as chairman</a:t>
            </a:r>
          </a:p>
          <a:p>
            <a:pPr marL="457200" indent="-4572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a:solidFill>
                  <a:sysClr val="windowText" lastClr="000000"/>
                </a:solidFill>
                <a:latin typeface="KBScaredStraight" panose="02000603000000000000" pitchFamily="2" charset="0"/>
                <a:ea typeface="KBScaredStraight" panose="02000603000000000000" pitchFamily="2" charset="0"/>
              </a:rPr>
              <a:t>Worked with </a:t>
            </a:r>
            <a:r>
              <a:rPr lang="en-US" sz="2400" dirty="0" smtClean="0">
                <a:solidFill>
                  <a:sysClr val="windowText" lastClr="000000"/>
                </a:solidFill>
                <a:latin typeface="KBScaredStraight" panose="02000603000000000000" pitchFamily="2" charset="0"/>
                <a:ea typeface="KBScaredStraight" panose="02000603000000000000" pitchFamily="2" charset="0"/>
              </a:rPr>
              <a:t>Southern </a:t>
            </a:r>
            <a:r>
              <a:rPr lang="en-US" sz="2400" dirty="0">
                <a:solidFill>
                  <a:sysClr val="windowText" lastClr="000000"/>
                </a:solidFill>
                <a:latin typeface="KBScaredStraight" panose="02000603000000000000" pitchFamily="2" charset="0"/>
                <a:ea typeface="KBScaredStraight" panose="02000603000000000000" pitchFamily="2" charset="0"/>
              </a:rPr>
              <a:t>Leadership Conference and known for orchestrating </a:t>
            </a:r>
            <a:r>
              <a:rPr lang="en-US" sz="2400" b="1" dirty="0">
                <a:solidFill>
                  <a:sysClr val="windowText" lastClr="000000"/>
                </a:solidFill>
                <a:latin typeface="KBScaredStraight" panose="02000603000000000000" pitchFamily="2" charset="0"/>
                <a:ea typeface="KBScaredStraight" panose="02000603000000000000" pitchFamily="2" charset="0"/>
              </a:rPr>
              <a:t>peaceful, non-violent protests</a:t>
            </a:r>
            <a:r>
              <a:rPr lang="en-US" sz="2400" dirty="0">
                <a:solidFill>
                  <a:sysClr val="windowText" lastClr="000000"/>
                </a:solidFill>
                <a:latin typeface="KBScaredStraight" panose="02000603000000000000" pitchFamily="2" charset="0"/>
                <a:ea typeface="KBScaredStraight" panose="02000603000000000000" pitchFamily="2" charset="0"/>
              </a:rPr>
              <a:t>: </a:t>
            </a:r>
            <a:r>
              <a:rPr lang="en-US" sz="2400" b="1" dirty="0">
                <a:solidFill>
                  <a:sysClr val="windowText" lastClr="000000"/>
                </a:solidFill>
                <a:latin typeface="KBScaredStraight" panose="02000603000000000000" pitchFamily="2" charset="0"/>
                <a:ea typeface="KBScaredStraight" panose="02000603000000000000" pitchFamily="2" charset="0"/>
              </a:rPr>
              <a:t>lunch</a:t>
            </a:r>
            <a:r>
              <a:rPr lang="en-US" sz="2400" dirty="0">
                <a:solidFill>
                  <a:sysClr val="windowText" lastClr="000000"/>
                </a:solidFill>
                <a:latin typeface="KBScaredStraight" panose="02000603000000000000" pitchFamily="2" charset="0"/>
                <a:ea typeface="KBScaredStraight" panose="02000603000000000000" pitchFamily="2" charset="0"/>
              </a:rPr>
              <a:t> </a:t>
            </a:r>
            <a:r>
              <a:rPr lang="en-US" sz="2400" b="1" dirty="0">
                <a:solidFill>
                  <a:sysClr val="windowText" lastClr="000000"/>
                </a:solidFill>
                <a:latin typeface="KBScaredStraight" panose="02000603000000000000" pitchFamily="2" charset="0"/>
                <a:ea typeface="KBScaredStraight" panose="02000603000000000000" pitchFamily="2" charset="0"/>
              </a:rPr>
              <a:t>counter</a:t>
            </a:r>
            <a:r>
              <a:rPr lang="en-US" sz="2400" dirty="0">
                <a:solidFill>
                  <a:sysClr val="windowText" lastClr="000000"/>
                </a:solidFill>
                <a:latin typeface="KBScaredStraight" panose="02000603000000000000" pitchFamily="2" charset="0"/>
                <a:ea typeface="KBScaredStraight" panose="02000603000000000000" pitchFamily="2" charset="0"/>
              </a:rPr>
              <a:t> </a:t>
            </a:r>
            <a:r>
              <a:rPr lang="en-US" sz="2400" b="1" dirty="0">
                <a:solidFill>
                  <a:sysClr val="windowText" lastClr="000000"/>
                </a:solidFill>
                <a:latin typeface="KBScaredStraight" panose="02000603000000000000" pitchFamily="2" charset="0"/>
                <a:ea typeface="KBScaredStraight" panose="02000603000000000000" pitchFamily="2" charset="0"/>
              </a:rPr>
              <a:t>sit-ins, freedom rides, and the “freedom summer” </a:t>
            </a:r>
            <a:r>
              <a:rPr lang="en-US" sz="2400" dirty="0">
                <a:solidFill>
                  <a:sysClr val="windowText" lastClr="000000"/>
                </a:solidFill>
                <a:latin typeface="KBScaredStraight" panose="02000603000000000000" pitchFamily="2" charset="0"/>
                <a:ea typeface="KBScaredStraight" panose="02000603000000000000" pitchFamily="2" charset="0"/>
              </a:rPr>
              <a:t>in Mississippi</a:t>
            </a:r>
          </a:p>
          <a:p>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a:solidFill>
                  <a:sysClr val="windowText" lastClr="000000"/>
                </a:solidFill>
                <a:latin typeface="KBScaredStraight" panose="02000603000000000000" pitchFamily="2" charset="0"/>
                <a:ea typeface="KBScaredStraight" panose="02000603000000000000" pitchFamily="2" charset="0"/>
              </a:rPr>
              <a:t>SNCC was </a:t>
            </a:r>
            <a:r>
              <a:rPr lang="en-US" sz="2400" b="1" dirty="0">
                <a:solidFill>
                  <a:sysClr val="windowText" lastClr="000000"/>
                </a:solidFill>
                <a:latin typeface="KBScaredStraight" panose="02000603000000000000" pitchFamily="2" charset="0"/>
                <a:ea typeface="KBScaredStraight" panose="02000603000000000000" pitchFamily="2" charset="0"/>
              </a:rPr>
              <a:t>known for leading the “Albany Movement” in Georgia</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b="1" dirty="0">
                <a:solidFill>
                  <a:sysClr val="windowText" lastClr="000000"/>
                </a:solidFill>
                <a:latin typeface="KBScaredStraight" panose="02000603000000000000" pitchFamily="2" charset="0"/>
                <a:ea typeface="KBScaredStraight" panose="02000603000000000000" pitchFamily="2" charset="0"/>
              </a:rPr>
              <a:t>Promoted</a:t>
            </a:r>
            <a:r>
              <a:rPr lang="en-US" sz="2400" dirty="0">
                <a:solidFill>
                  <a:sysClr val="windowText" lastClr="000000"/>
                </a:solidFill>
                <a:latin typeface="KBScaredStraight" panose="02000603000000000000" pitchFamily="2" charset="0"/>
                <a:ea typeface="KBScaredStraight" panose="02000603000000000000" pitchFamily="2" charset="0"/>
              </a:rPr>
              <a:t> </a:t>
            </a:r>
            <a:r>
              <a:rPr lang="en-US" sz="2400" b="1" dirty="0">
                <a:solidFill>
                  <a:sysClr val="windowText" lastClr="000000"/>
                </a:solidFill>
                <a:latin typeface="KBScaredStraight" panose="02000603000000000000" pitchFamily="2" charset="0"/>
                <a:ea typeface="KBScaredStraight" panose="02000603000000000000" pitchFamily="2" charset="0"/>
              </a:rPr>
              <a:t>voting</a:t>
            </a:r>
            <a:r>
              <a:rPr lang="en-US" sz="2400" dirty="0">
                <a:solidFill>
                  <a:sysClr val="windowText" lastClr="000000"/>
                </a:solidFill>
                <a:latin typeface="KBScaredStraight" panose="02000603000000000000" pitchFamily="2" charset="0"/>
                <a:ea typeface="KBScaredStraight" panose="02000603000000000000" pitchFamily="2" charset="0"/>
              </a:rPr>
              <a:t> </a:t>
            </a:r>
            <a:r>
              <a:rPr lang="en-US" sz="2400" b="1" dirty="0">
                <a:solidFill>
                  <a:sysClr val="windowText" lastClr="000000"/>
                </a:solidFill>
                <a:latin typeface="KBScaredStraight" panose="02000603000000000000" pitchFamily="2" charset="0"/>
                <a:ea typeface="KBScaredStraight" panose="02000603000000000000" pitchFamily="2" charset="0"/>
              </a:rPr>
              <a:t>rights</a:t>
            </a:r>
            <a:r>
              <a:rPr lang="en-US" sz="2400" dirty="0">
                <a:solidFill>
                  <a:sysClr val="windowText" lastClr="000000"/>
                </a:solidFill>
                <a:latin typeface="KBScaredStraight" panose="02000603000000000000" pitchFamily="2" charset="0"/>
                <a:ea typeface="KBScaredStraight" panose="02000603000000000000" pitchFamily="2" charset="0"/>
              </a:rPr>
              <a:t> and </a:t>
            </a:r>
            <a:r>
              <a:rPr lang="en-US" sz="2400" b="1" dirty="0">
                <a:solidFill>
                  <a:sysClr val="windowText" lastClr="000000"/>
                </a:solidFill>
                <a:latin typeface="KBScaredStraight" panose="02000603000000000000" pitchFamily="2" charset="0"/>
                <a:ea typeface="KBScaredStraight" panose="02000603000000000000" pitchFamily="2" charset="0"/>
              </a:rPr>
              <a:t>helped African Americans gain seats in the General Assembly </a:t>
            </a:r>
            <a:r>
              <a:rPr lang="en-US" sz="2400" dirty="0">
                <a:solidFill>
                  <a:sysClr val="windowText" lastClr="000000"/>
                </a:solidFill>
                <a:latin typeface="KBScaredStraight" panose="02000603000000000000" pitchFamily="2" charset="0"/>
                <a:ea typeface="KBScaredStraight" panose="02000603000000000000" pitchFamily="2" charset="0"/>
              </a:rPr>
              <a:t>reapportionment election</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37145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10" y="223542"/>
            <a:ext cx="5440366" cy="36576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78" y="2052342"/>
            <a:ext cx="5738912"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027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40195" y="36185"/>
            <a:ext cx="8303876"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Civil Rights</a:t>
            </a:r>
          </a:p>
        </p:txBody>
      </p:sp>
      <p:sp>
        <p:nvSpPr>
          <p:cNvPr id="6" name="TextBox 5"/>
          <p:cNvSpPr txBox="1"/>
          <p:nvPr/>
        </p:nvSpPr>
        <p:spPr>
          <a:xfrm>
            <a:off x="998296" y="1642030"/>
            <a:ext cx="10207427" cy="5693866"/>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Throughout the US’ history, many African Americans were treated like second-class citizens, especially in the South.</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They were forced to live in segregated housing, attend segregated movies, and use segregated facilities such as restrooms, water fountains, and waiting rooms.</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During the Civil Rights Movement, African Americans fought against racial discrimination and segregation.</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52463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164" y="210313"/>
            <a:ext cx="5688000"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436" y="2235222"/>
            <a:ext cx="5807577" cy="43891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6830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4591" y="0"/>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05437" y="36185"/>
            <a:ext cx="9573455" cy="1446550"/>
          </a:xfrm>
          <a:prstGeom prst="rect">
            <a:avLst/>
          </a:prstGeom>
          <a:noFill/>
        </p:spPr>
        <p:txBody>
          <a:bodyPr wrap="none" lIns="91440" tIns="45720" rIns="91440" bIns="45720">
            <a:spAutoFit/>
          </a:bodyPr>
          <a:lstStyle/>
          <a:p>
            <a:pPr algn="ctr"/>
            <a:r>
              <a:rPr lang="en-US" sz="44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Southern Christian Leadership</a:t>
            </a:r>
          </a:p>
          <a:p>
            <a:pPr algn="ctr"/>
            <a:r>
              <a:rPr lang="en-US" sz="4400" b="1"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Conference (SCLC)</a:t>
            </a:r>
            <a:endParaRPr lang="en-US" sz="44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874591" y="1596997"/>
            <a:ext cx="10435772" cy="5262979"/>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sysClr val="windowText" lastClr="000000"/>
                </a:solidFill>
                <a:ea typeface="Gungsuh" panose="02030600000101010101" pitchFamily="18" charset="-127"/>
              </a:rPr>
              <a:t>Led by MLK </a:t>
            </a:r>
            <a:r>
              <a:rPr lang="en-US" sz="2800" dirty="0">
                <a:solidFill>
                  <a:sysClr val="windowText" lastClr="000000"/>
                </a:solidFill>
                <a:ea typeface="Gungsuh" panose="02030600000101010101" pitchFamily="18" charset="-127"/>
              </a:rPr>
              <a:t>and created in 1975 in response to the Montgomery Bus Boycott; </a:t>
            </a:r>
            <a:r>
              <a:rPr lang="en-US" sz="2800" b="1" dirty="0">
                <a:solidFill>
                  <a:sysClr val="windowText" lastClr="000000"/>
                </a:solidFill>
                <a:ea typeface="Gungsuh" panose="02030600000101010101" pitchFamily="18" charset="-127"/>
              </a:rPr>
              <a:t>supported by religious leaders </a:t>
            </a:r>
            <a:r>
              <a:rPr lang="en-US" sz="2800" dirty="0">
                <a:solidFill>
                  <a:sysClr val="windowText" lastClr="000000"/>
                </a:solidFill>
                <a:ea typeface="Gungsuh" panose="02030600000101010101" pitchFamily="18" charset="-127"/>
              </a:rPr>
              <a:t>and </a:t>
            </a:r>
            <a:r>
              <a:rPr lang="en-US" sz="2800" b="1" dirty="0">
                <a:solidFill>
                  <a:sysClr val="windowText" lastClr="000000"/>
                </a:solidFill>
                <a:ea typeface="Gungsuh" panose="02030600000101010101" pitchFamily="18" charset="-127"/>
              </a:rPr>
              <a:t>headquartered in Atlanta</a:t>
            </a:r>
          </a:p>
          <a:p>
            <a:pPr marL="571500" indent="-571500">
              <a:buFont typeface="Arial" panose="020B0604020202020204" pitchFamily="34" charset="0"/>
              <a:buChar char="•"/>
            </a:pPr>
            <a:endParaRPr lang="en-US" sz="2800" dirty="0">
              <a:solidFill>
                <a:sysClr val="windowText" lastClr="000000"/>
              </a:solidFill>
              <a:latin typeface="Century Schoolbook" panose="02040604050505020304" pitchFamily="18"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To end segregation, SCLC </a:t>
            </a:r>
            <a:r>
              <a:rPr lang="en-US" sz="2800" b="1" dirty="0">
                <a:solidFill>
                  <a:sysClr val="windowText" lastClr="000000"/>
                </a:solidFill>
                <a:ea typeface="KBScaredStraight" panose="02000603000000000000" pitchFamily="2" charset="0"/>
              </a:rPr>
              <a:t>filed class-action lawsuits against the federal government</a:t>
            </a:r>
            <a:r>
              <a:rPr lang="en-US" sz="2800" dirty="0">
                <a:solidFill>
                  <a:sysClr val="windowText" lastClr="000000"/>
                </a:solidFill>
                <a:ea typeface="KBScaredStraight" panose="02000603000000000000" pitchFamily="2" charset="0"/>
              </a:rPr>
              <a:t>, planned </a:t>
            </a:r>
            <a:r>
              <a:rPr lang="en-US" sz="2800" b="1" dirty="0">
                <a:solidFill>
                  <a:sysClr val="windowText" lastClr="000000"/>
                </a:solidFill>
                <a:ea typeface="KBScaredStraight" panose="02000603000000000000" pitchFamily="2" charset="0"/>
              </a:rPr>
              <a:t>rallies, marches, and </a:t>
            </a:r>
            <a:r>
              <a:rPr lang="en-US" sz="2800" b="1" dirty="0" smtClean="0">
                <a:solidFill>
                  <a:sysClr val="windowText" lastClr="000000"/>
                </a:solidFill>
                <a:ea typeface="KBScaredStraight" panose="02000603000000000000" pitchFamily="2" charset="0"/>
              </a:rPr>
              <a:t>boycotts.</a:t>
            </a:r>
            <a:endParaRPr lang="en-US" sz="2800" b="1"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r>
              <a:rPr lang="en-US" sz="2800" b="1" dirty="0" smtClean="0">
                <a:solidFill>
                  <a:sysClr val="windowText" lastClr="000000"/>
                </a:solidFill>
                <a:ea typeface="KBScaredStraight" panose="02000603000000000000" pitchFamily="2" charset="0"/>
              </a:rPr>
              <a:t>Organized protests (Albany Movement) </a:t>
            </a:r>
            <a:r>
              <a:rPr lang="en-US" sz="2800" dirty="0" smtClean="0">
                <a:solidFill>
                  <a:sysClr val="windowText" lastClr="000000"/>
                </a:solidFill>
                <a:ea typeface="KBScaredStraight" panose="02000603000000000000" pitchFamily="2" charset="0"/>
              </a:rPr>
              <a:t>and </a:t>
            </a:r>
            <a:r>
              <a:rPr lang="en-US" sz="2800" dirty="0">
                <a:solidFill>
                  <a:sysClr val="windowText" lastClr="000000"/>
                </a:solidFill>
                <a:ea typeface="KBScaredStraight" panose="02000603000000000000" pitchFamily="2" charset="0"/>
              </a:rPr>
              <a:t>opportunities for economic improvement of African Americans</a:t>
            </a:r>
          </a:p>
          <a:p>
            <a:pPr marL="571500" indent="-571500">
              <a:buFont typeface="Arial" panose="020B0604020202020204" pitchFamily="34" charset="0"/>
              <a:buChar char="•"/>
            </a:pPr>
            <a:endParaRPr lang="en-US" sz="2800" b="1"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b="1" dirty="0">
                <a:solidFill>
                  <a:sysClr val="windowText" lastClr="000000"/>
                </a:solidFill>
                <a:ea typeface="KBScaredStraight" panose="02000603000000000000" pitchFamily="2" charset="0"/>
              </a:rPr>
              <a:t>Today, </a:t>
            </a:r>
            <a:r>
              <a:rPr lang="en-US" sz="2800" dirty="0">
                <a:solidFill>
                  <a:sysClr val="windowText" lastClr="000000"/>
                </a:solidFill>
                <a:ea typeface="KBScaredStraight" panose="02000603000000000000" pitchFamily="2" charset="0"/>
              </a:rPr>
              <a:t>the SCLC </a:t>
            </a:r>
            <a:r>
              <a:rPr lang="en-US" sz="2800" b="1" dirty="0">
                <a:solidFill>
                  <a:sysClr val="windowText" lastClr="000000"/>
                </a:solidFill>
                <a:ea typeface="KBScaredStraight" panose="02000603000000000000" pitchFamily="2" charset="0"/>
              </a:rPr>
              <a:t>focuses on healthcare, prison reform, fair treatment of refugees, and job site safety</a:t>
            </a:r>
          </a:p>
        </p:txBody>
      </p:sp>
    </p:spTree>
    <p:extLst>
      <p:ext uri="{BB962C8B-B14F-4D97-AF65-F5344CB8AC3E}">
        <p14:creationId xmlns:p14="http://schemas.microsoft.com/office/powerpoint/2010/main" val="135280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6"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CL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21" y="629621"/>
            <a:ext cx="3713421" cy="55701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L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372" y="4651257"/>
            <a:ext cx="4053712" cy="16934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6122" y="629621"/>
            <a:ext cx="6894211" cy="365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2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55216" y="36185"/>
            <a:ext cx="6673878" cy="1107996"/>
          </a:xfrm>
          <a:prstGeom prst="rect">
            <a:avLst/>
          </a:prstGeom>
          <a:noFill/>
        </p:spPr>
        <p:txBody>
          <a:bodyPr wrap="none" lIns="91440" tIns="45720" rIns="91440" bIns="45720">
            <a:spAutoFit/>
          </a:bodyPr>
          <a:lstStyle/>
          <a:p>
            <a:pPr algn="ctr"/>
            <a:r>
              <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rPr>
              <a:t>Albany Movement</a:t>
            </a:r>
          </a:p>
        </p:txBody>
      </p:sp>
      <p:sp>
        <p:nvSpPr>
          <p:cNvPr id="6" name="TextBox 5"/>
          <p:cNvSpPr txBox="1"/>
          <p:nvPr/>
        </p:nvSpPr>
        <p:spPr>
          <a:xfrm>
            <a:off x="1002181" y="1426877"/>
            <a:ext cx="10207427" cy="5693866"/>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From fall 1961 to summer 1962, a </a:t>
            </a:r>
            <a:r>
              <a:rPr lang="en-US" sz="2800" b="1" dirty="0">
                <a:solidFill>
                  <a:sysClr val="windowText" lastClr="000000"/>
                </a:solidFill>
                <a:latin typeface="KBScaredStraight" panose="02000603000000000000" pitchFamily="2" charset="0"/>
                <a:ea typeface="KBScaredStraight" panose="02000603000000000000" pitchFamily="2" charset="0"/>
              </a:rPr>
              <a:t>desegregation movement involving the NAACP and SNCC </a:t>
            </a:r>
            <a:r>
              <a:rPr lang="en-US" sz="2800" dirty="0">
                <a:solidFill>
                  <a:sysClr val="windowText" lastClr="000000"/>
                </a:solidFill>
                <a:latin typeface="KBScaredStraight" panose="02000603000000000000" pitchFamily="2" charset="0"/>
                <a:ea typeface="KBScaredStraight" panose="02000603000000000000" pitchFamily="2" charset="0"/>
              </a:rPr>
              <a:t>took place in Albany, Georgia.</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The movement’s </a:t>
            </a:r>
            <a:r>
              <a:rPr lang="en-US" sz="2800" b="1" dirty="0">
                <a:solidFill>
                  <a:sysClr val="windowText" lastClr="000000"/>
                </a:solidFill>
                <a:latin typeface="KBScaredStraight" panose="02000603000000000000" pitchFamily="2" charset="0"/>
                <a:ea typeface="KBScaredStraight" panose="02000603000000000000" pitchFamily="2" charset="0"/>
              </a:rPr>
              <a:t>goal was to end all types of segregation in Albany</a:t>
            </a:r>
            <a:r>
              <a:rPr lang="en-US" sz="2800" dirty="0">
                <a:solidFill>
                  <a:sysClr val="windowText" lastClr="000000"/>
                </a:solidFill>
                <a:latin typeface="KBScaredStraight" panose="02000603000000000000" pitchFamily="2" charset="0"/>
                <a:ea typeface="KBScaredStraight" panose="02000603000000000000" pitchFamily="2" charset="0"/>
              </a:rPr>
              <a:t> (transportation, schools, libraries, hospitals, restaurants, juries, etc.) </a:t>
            </a:r>
            <a:r>
              <a:rPr lang="en-US" sz="2800" b="1" dirty="0">
                <a:solidFill>
                  <a:sysClr val="windowText" lastClr="000000"/>
                </a:solidFill>
                <a:latin typeface="KBScaredStraight" panose="02000603000000000000" pitchFamily="2" charset="0"/>
                <a:ea typeface="KBScaredStraight" panose="02000603000000000000" pitchFamily="2" charset="0"/>
              </a:rPr>
              <a:t>through mass protests, sit-ins, and boycotts.</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b="1" dirty="0">
                <a:solidFill>
                  <a:sysClr val="windowText" lastClr="000000"/>
                </a:solidFill>
                <a:latin typeface="KBScaredStraight" panose="02000603000000000000" pitchFamily="2" charset="0"/>
                <a:ea typeface="KBScaredStraight" panose="02000603000000000000" pitchFamily="2" charset="0"/>
              </a:rPr>
              <a:t>The police wanted to avoid negative publicity, so </a:t>
            </a:r>
            <a:r>
              <a:rPr lang="en-US" sz="2800" b="1" dirty="0" smtClean="0">
                <a:solidFill>
                  <a:sysClr val="windowText" lastClr="000000"/>
                </a:solidFill>
                <a:latin typeface="KBScaredStraight" panose="02000603000000000000" pitchFamily="2" charset="0"/>
                <a:ea typeface="KBScaredStraight" panose="02000603000000000000" pitchFamily="2" charset="0"/>
              </a:rPr>
              <a:t>they </a:t>
            </a:r>
            <a:r>
              <a:rPr lang="en-US" sz="2800" b="1" dirty="0">
                <a:solidFill>
                  <a:sysClr val="windowText" lastClr="000000"/>
                </a:solidFill>
                <a:latin typeface="KBScaredStraight" panose="02000603000000000000" pitchFamily="2" charset="0"/>
                <a:ea typeface="KBScaredStraight" panose="02000603000000000000" pitchFamily="2" charset="0"/>
              </a:rPr>
              <a:t>over 500 protestors.</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3074" name="Picture 2" descr="Image result for albany, georgia ma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050" y="5283327"/>
            <a:ext cx="1574673" cy="157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9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250452" y="260816"/>
            <a:ext cx="6656463"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280" y="3149622"/>
            <a:ext cx="5431160" cy="34747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6386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56435" y="36185"/>
            <a:ext cx="8071440" cy="1107996"/>
          </a:xfrm>
          <a:prstGeom prst="rect">
            <a:avLst/>
          </a:prstGeom>
          <a:noFill/>
        </p:spPr>
        <p:txBody>
          <a:bodyPr wrap="none" lIns="91440" tIns="45720" rIns="91440" bIns="45720">
            <a:spAutoFit/>
          </a:bodyPr>
          <a:lstStyle/>
          <a:p>
            <a:pPr algn="ctr"/>
            <a:r>
              <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Albany Movement</a:t>
            </a:r>
          </a:p>
        </p:txBody>
      </p:sp>
      <p:sp>
        <p:nvSpPr>
          <p:cNvPr id="6" name="TextBox 5"/>
          <p:cNvSpPr txBox="1"/>
          <p:nvPr/>
        </p:nvSpPr>
        <p:spPr>
          <a:xfrm>
            <a:off x="1002181" y="1426877"/>
            <a:ext cx="10207427" cy="5262979"/>
          </a:xfrm>
          <a:prstGeom prst="rect">
            <a:avLst/>
          </a:prstGeom>
          <a:noFill/>
        </p:spPr>
        <p:txBody>
          <a:bodyPr wrap="square" rtlCol="0">
            <a:spAutoFit/>
          </a:bodyPr>
          <a:lstStyle/>
          <a:p>
            <a:pPr marL="571500" indent="-571500">
              <a:buFont typeface="Arial" panose="020B0604020202020204" pitchFamily="34" charset="0"/>
              <a:buChar char="•"/>
            </a:pPr>
            <a:r>
              <a:rPr lang="en-US" sz="2800" b="1" dirty="0" smtClean="0">
                <a:solidFill>
                  <a:sysClr val="windowText" lastClr="000000"/>
                </a:solidFill>
                <a:ea typeface="KBScaredStraight" panose="02000603000000000000" pitchFamily="2" charset="0"/>
              </a:rPr>
              <a:t>MLK, </a:t>
            </a:r>
            <a:r>
              <a:rPr lang="en-US" sz="2800" b="1" dirty="0">
                <a:solidFill>
                  <a:sysClr val="windowText" lastClr="000000"/>
                </a:solidFill>
                <a:ea typeface="KBScaredStraight" panose="02000603000000000000" pitchFamily="2" charset="0"/>
              </a:rPr>
              <a:t>Jr. came</a:t>
            </a:r>
            <a:r>
              <a:rPr lang="en-US" sz="2800" dirty="0">
                <a:solidFill>
                  <a:sysClr val="windowText" lastClr="000000"/>
                </a:solidFill>
                <a:ea typeface="KBScaredStraight" panose="02000603000000000000" pitchFamily="2" charset="0"/>
              </a:rPr>
              <a:t> to Albany </a:t>
            </a:r>
            <a:r>
              <a:rPr lang="en-US" sz="2800" b="1" dirty="0">
                <a:solidFill>
                  <a:sysClr val="windowText" lastClr="000000"/>
                </a:solidFill>
                <a:ea typeface="KBScaredStraight" panose="02000603000000000000" pitchFamily="2" charset="0"/>
              </a:rPr>
              <a:t>to </a:t>
            </a:r>
            <a:r>
              <a:rPr lang="en-US" sz="2800" dirty="0">
                <a:solidFill>
                  <a:sysClr val="windowText" lastClr="000000"/>
                </a:solidFill>
                <a:ea typeface="KBScaredStraight" panose="02000603000000000000" pitchFamily="2" charset="0"/>
              </a:rPr>
              <a:t>lend his support and </a:t>
            </a:r>
            <a:r>
              <a:rPr lang="en-US" sz="2800" b="1" dirty="0">
                <a:solidFill>
                  <a:sysClr val="windowText" lastClr="000000"/>
                </a:solidFill>
                <a:ea typeface="KBScaredStraight" panose="02000603000000000000" pitchFamily="2" charset="0"/>
              </a:rPr>
              <a:t>bring national attention</a:t>
            </a:r>
            <a:r>
              <a:rPr lang="en-US" sz="2800" dirty="0">
                <a:solidFill>
                  <a:sysClr val="windowText" lastClr="000000"/>
                </a:solidFill>
                <a:ea typeface="KBScaredStraight" panose="02000603000000000000" pitchFamily="2" charset="0"/>
              </a:rPr>
              <a:t> to the cause; however, </a:t>
            </a:r>
            <a:r>
              <a:rPr lang="en-US" sz="2800" b="1" dirty="0">
                <a:solidFill>
                  <a:sysClr val="windowText" lastClr="000000"/>
                </a:solidFill>
                <a:ea typeface="KBScaredStraight" panose="02000603000000000000" pitchFamily="2" charset="0"/>
              </a:rPr>
              <a:t>he was also arrested. </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Desegregation </a:t>
            </a:r>
            <a:r>
              <a:rPr lang="en-US" sz="2800" b="1" dirty="0">
                <a:solidFill>
                  <a:sysClr val="windowText" lastClr="000000"/>
                </a:solidFill>
                <a:ea typeface="KBScaredStraight" panose="02000603000000000000" pitchFamily="2" charset="0"/>
              </a:rPr>
              <a:t>efforts failed in Albany</a:t>
            </a:r>
            <a:r>
              <a:rPr lang="en-US" sz="2800" dirty="0">
                <a:solidFill>
                  <a:sysClr val="windowText" lastClr="000000"/>
                </a:solidFill>
                <a:ea typeface="KBScaredStraight" panose="02000603000000000000" pitchFamily="2" charset="0"/>
              </a:rPr>
              <a:t>, and </a:t>
            </a:r>
            <a:r>
              <a:rPr lang="en-US" sz="2800" b="1" dirty="0">
                <a:solidFill>
                  <a:sysClr val="windowText" lastClr="000000"/>
                </a:solidFill>
                <a:ea typeface="KBScaredStraight" panose="02000603000000000000" pitchFamily="2" charset="0"/>
              </a:rPr>
              <a:t>King said it was because the groups tried to do too many things</a:t>
            </a:r>
            <a:r>
              <a:rPr lang="en-US" sz="2800" dirty="0">
                <a:solidFill>
                  <a:sysClr val="windowText" lastClr="000000"/>
                </a:solidFill>
                <a:ea typeface="KBScaredStraight" panose="02000603000000000000" pitchFamily="2" charset="0"/>
              </a:rPr>
              <a:t>, instead of focusing on one aspect of segregation.</a:t>
            </a:r>
          </a:p>
          <a:p>
            <a:pPr marL="571500" indent="-571500">
              <a:buFont typeface="Arial" panose="020B0604020202020204" pitchFamily="34" charset="0"/>
              <a:buChar char="•"/>
            </a:pP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It was considered more of </a:t>
            </a:r>
            <a:r>
              <a:rPr lang="en-US" sz="2800" b="1" dirty="0" smtClean="0">
                <a:solidFill>
                  <a:sysClr val="windowText" lastClr="000000"/>
                </a:solidFill>
                <a:ea typeface="KBScaredStraight" panose="02000603000000000000" pitchFamily="2" charset="0"/>
              </a:rPr>
              <a:t>a learning experience </a:t>
            </a:r>
            <a:r>
              <a:rPr lang="en-US" sz="2800" dirty="0">
                <a:solidFill>
                  <a:sysClr val="windowText" lastClr="000000"/>
                </a:solidFill>
                <a:ea typeface="KBScaredStraight" panose="02000603000000000000" pitchFamily="2" charset="0"/>
              </a:rPr>
              <a:t>than a success, but the city did eventually </a:t>
            </a:r>
            <a:r>
              <a:rPr lang="en-US" sz="2800" dirty="0" smtClean="0">
                <a:solidFill>
                  <a:sysClr val="windowText" lastClr="000000"/>
                </a:solidFill>
                <a:ea typeface="KBScaredStraight" panose="02000603000000000000" pitchFamily="2" charset="0"/>
              </a:rPr>
              <a:t>desegregate</a:t>
            </a:r>
            <a:r>
              <a:rPr lang="en-US" sz="2800" dirty="0">
                <a:solidFill>
                  <a:sysClr val="windowText" lastClr="000000"/>
                </a:solidFill>
                <a:ea typeface="KBScaredStraight" panose="02000603000000000000" pitchFamily="2" charset="0"/>
              </a:rPr>
              <a:t>. </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716017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7215818" y="1128687"/>
            <a:ext cx="4400550"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stretch>
            <a:fillRect/>
          </a:stretch>
        </p:blipFill>
        <p:spPr>
          <a:xfrm>
            <a:off x="512729" y="1128687"/>
            <a:ext cx="6192253"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817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51673" y="36185"/>
            <a:ext cx="8880956" cy="1015663"/>
          </a:xfrm>
          <a:prstGeom prst="rect">
            <a:avLst/>
          </a:prstGeom>
          <a:noFill/>
        </p:spPr>
        <p:txBody>
          <a:bodyPr wrap="none" lIns="91440" tIns="45720" rIns="91440" bIns="45720">
            <a:spAutoFit/>
          </a:bodyPr>
          <a:lstStyle/>
          <a:p>
            <a:pPr algn="ctr"/>
            <a:r>
              <a:rPr lang="en-US" sz="60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March on Washington</a:t>
            </a:r>
          </a:p>
        </p:txBody>
      </p:sp>
      <p:sp>
        <p:nvSpPr>
          <p:cNvPr id="6" name="TextBox 5"/>
          <p:cNvSpPr txBox="1"/>
          <p:nvPr/>
        </p:nvSpPr>
        <p:spPr>
          <a:xfrm>
            <a:off x="998296" y="1642030"/>
            <a:ext cx="10207427" cy="5262979"/>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sysClr val="windowText" lastClr="000000"/>
                </a:solidFill>
                <a:latin typeface="KBScaredStraight" panose="02000603000000000000" pitchFamily="2" charset="0"/>
                <a:ea typeface="KBScaredStraight" panose="02000603000000000000" pitchFamily="2" charset="0"/>
              </a:rPr>
              <a:t>I</a:t>
            </a:r>
            <a:r>
              <a:rPr lang="en-US" sz="2800" b="1" dirty="0">
                <a:solidFill>
                  <a:sysClr val="windowText" lastClr="000000"/>
                </a:solidFill>
                <a:ea typeface="KBScaredStraight" panose="02000603000000000000" pitchFamily="2" charset="0"/>
              </a:rPr>
              <a:t>n 1963, Martin Luther King, Jr. led more than 250,000 people on a civil rights march in Washington, D.C.</a:t>
            </a:r>
          </a:p>
          <a:p>
            <a:pPr marL="571500" indent="-571500">
              <a:buFont typeface="Arial" panose="020B0604020202020204" pitchFamily="34" charset="0"/>
              <a:buChar char="•"/>
            </a:pPr>
            <a:endParaRPr lang="en-US" sz="2800" b="1"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They </a:t>
            </a:r>
            <a:r>
              <a:rPr lang="en-US" sz="2800" b="1" dirty="0">
                <a:solidFill>
                  <a:sysClr val="windowText" lastClr="000000"/>
                </a:solidFill>
                <a:ea typeface="KBScaredStraight" panose="02000603000000000000" pitchFamily="2" charset="0"/>
              </a:rPr>
              <a:t>called on </a:t>
            </a:r>
            <a:r>
              <a:rPr lang="en-US" sz="2800" dirty="0">
                <a:solidFill>
                  <a:sysClr val="windowText" lastClr="000000"/>
                </a:solidFill>
                <a:ea typeface="KBScaredStraight" panose="02000603000000000000" pitchFamily="2" charset="0"/>
              </a:rPr>
              <a:t>President Kennedy and </a:t>
            </a:r>
            <a:r>
              <a:rPr lang="en-US" sz="2800" b="1" dirty="0">
                <a:solidFill>
                  <a:sysClr val="windowText" lastClr="000000"/>
                </a:solidFill>
                <a:ea typeface="KBScaredStraight" panose="02000603000000000000" pitchFamily="2" charset="0"/>
              </a:rPr>
              <a:t>Congress to pass a law that guaranteed equal rights and quality education for all citizens.</a:t>
            </a:r>
          </a:p>
          <a:p>
            <a:pPr marL="571500" indent="-571500">
              <a:buFont typeface="Arial" panose="020B0604020202020204" pitchFamily="34" charset="0"/>
              <a:buChar char="•"/>
            </a:pP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King gave his famous </a:t>
            </a:r>
            <a:r>
              <a:rPr lang="en-US" sz="2800" b="1" dirty="0">
                <a:solidFill>
                  <a:sysClr val="windowText" lastClr="000000"/>
                </a:solidFill>
                <a:ea typeface="KBScaredStraight" panose="02000603000000000000" pitchFamily="2" charset="0"/>
              </a:rPr>
              <a:t>“I Have a Dream” speech </a:t>
            </a:r>
            <a:r>
              <a:rPr lang="en-US" sz="2800" dirty="0">
                <a:solidFill>
                  <a:sysClr val="windowText" lastClr="000000"/>
                </a:solidFill>
                <a:ea typeface="KBScaredStraight" panose="02000603000000000000" pitchFamily="2" charset="0"/>
              </a:rPr>
              <a:t>at the gathering, inspiring Americans to strive for a world where black and white children could play together in peace.</a:t>
            </a:r>
          </a:p>
          <a:p>
            <a:pPr marL="571500" indent="-571500">
              <a:buFont typeface="Arial" panose="020B0604020202020204" pitchFamily="34" charset="0"/>
              <a:buChar char="•"/>
            </a:pP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r>
              <a:rPr lang="en-US" sz="2800" b="1" dirty="0">
                <a:solidFill>
                  <a:sysClr val="windowText" lastClr="000000"/>
                </a:solidFill>
                <a:ea typeface="KBScaredStraight" panose="02000603000000000000" pitchFamily="2" charset="0"/>
              </a:rPr>
              <a:t>Civil Rights Act was passed in 1964 because of this protest</a:t>
            </a:r>
            <a:r>
              <a:rPr lang="en-US" sz="2800" dirty="0" smtClean="0">
                <a:solidFill>
                  <a:sysClr val="windowText" lastClr="000000"/>
                </a:solidFill>
                <a:ea typeface="KBScaredStraight" panose="02000603000000000000" pitchFamily="2" charset="0"/>
              </a:rPr>
              <a:t>.</a:t>
            </a:r>
            <a:endParaRPr lang="en-US" sz="2800" dirty="0">
              <a:solidFill>
                <a:sysClr val="windowText" lastClr="000000"/>
              </a:solidFill>
              <a:ea typeface="KBScaredStraight" panose="02000603000000000000" pitchFamily="2" charset="0"/>
            </a:endParaRPr>
          </a:p>
        </p:txBody>
      </p:sp>
    </p:spTree>
    <p:extLst>
      <p:ext uri="{BB962C8B-B14F-4D97-AF65-F5344CB8AC3E}">
        <p14:creationId xmlns:p14="http://schemas.microsoft.com/office/powerpoint/2010/main" val="2890060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320" y="1128687"/>
            <a:ext cx="6794339"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92" y="165888"/>
            <a:ext cx="4277296"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7875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696" y="900087"/>
            <a:ext cx="6631006" cy="5029200"/>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0" y="1152529"/>
            <a:ext cx="5178696" cy="4524315"/>
          </a:xfrm>
          <a:prstGeom prst="rect">
            <a:avLst/>
          </a:prstGeom>
          <a:noFill/>
        </p:spPr>
        <p:txBody>
          <a:bodyPr wrap="square" rtlCol="0">
            <a:spAutoFit/>
          </a:bodyPr>
          <a:lstStyle/>
          <a:p>
            <a:pPr algn="ctr"/>
            <a:r>
              <a:rPr lang="en-US" sz="3200" dirty="0">
                <a:solidFill>
                  <a:sysClr val="windowText" lastClr="000000"/>
                </a:solidFill>
                <a:latin typeface="KBScaredStraight" panose="02000603000000000000" pitchFamily="2" charset="0"/>
                <a:ea typeface="KBScaredStraight" panose="02000603000000000000" pitchFamily="2" charset="0"/>
              </a:rPr>
              <a:t>“I have a dream that my four little children will one day live in a nation where they will not be judged by the color of their skin but by the content of their character.”</a:t>
            </a:r>
          </a:p>
          <a:p>
            <a:pPr algn="ctr"/>
            <a:r>
              <a:rPr lang="en-US" sz="3200" dirty="0">
                <a:solidFill>
                  <a:sysClr val="windowText" lastClr="000000"/>
                </a:solidFill>
                <a:latin typeface="KBScaredStraight" panose="02000603000000000000" pitchFamily="2" charset="0"/>
                <a:ea typeface="KBScaredStraight" panose="02000603000000000000" pitchFamily="2" charset="0"/>
              </a:rPr>
              <a:t>Martin Luther King, Jr.</a:t>
            </a: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8775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390"/>
              </a:solidFill>
            </a:endParaRPr>
          </a:p>
        </p:txBody>
      </p:sp>
      <p:sp>
        <p:nvSpPr>
          <p:cNvPr id="7" name="Oval 6"/>
          <p:cNvSpPr/>
          <p:nvPr/>
        </p:nvSpPr>
        <p:spPr>
          <a:xfrm>
            <a:off x="2251636" y="-411480"/>
            <a:ext cx="7680960" cy="7680960"/>
          </a:xfrm>
          <a:prstGeom prst="ellipse">
            <a:avLst/>
          </a:prstGeom>
          <a:solidFill>
            <a:srgbClr val="B6DED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8" y="-228600"/>
            <a:ext cx="7315200" cy="7315200"/>
          </a:xfrm>
          <a:prstGeom prst="ellipse">
            <a:avLst/>
          </a:prstGeom>
          <a:solidFill>
            <a:srgbClr val="00B39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093540" y="1876279"/>
            <a:ext cx="5997156" cy="4031873"/>
          </a:xfrm>
          <a:prstGeom prst="rect">
            <a:avLst/>
          </a:prstGeom>
          <a:noFill/>
        </p:spPr>
        <p:txBody>
          <a:bodyPr wrap="none" lIns="91440" tIns="45720" rIns="91440" bIns="45720">
            <a:spAutoFit/>
          </a:bodyPr>
          <a:lstStyle/>
          <a:p>
            <a:pPr algn="ctr"/>
            <a:r>
              <a:rPr lang="en-US" sz="12800" b="1" cap="none" spc="0" dirty="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Civil</a:t>
            </a:r>
          </a:p>
          <a:p>
            <a:pPr algn="ctr"/>
            <a:r>
              <a:rPr lang="en-US" sz="12800" b="1" dirty="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Rights</a:t>
            </a:r>
            <a:endParaRPr lang="en-US" sz="12800" b="1" cap="none" spc="0" dirty="0">
              <a:ln w="57150">
                <a:solidFill>
                  <a:sysClr val="windowText" lastClr="000000"/>
                </a:solidFill>
                <a:prstDash val="solid"/>
              </a:ln>
              <a:solidFill>
                <a:srgbClr val="B6DEDD"/>
              </a:solidFill>
              <a:effectLst>
                <a:glow rad="139700">
                  <a:srgbClr val="D6E377"/>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9015" y="672825"/>
            <a:ext cx="10686197" cy="1200329"/>
          </a:xfrm>
          <a:prstGeom prst="rect">
            <a:avLst/>
          </a:prstGeom>
          <a:noFill/>
        </p:spPr>
        <p:txBody>
          <a:bodyPr wrap="square" rtlCol="0">
            <a:spAutoFit/>
          </a:bodyPr>
          <a:lstStyle/>
          <a:p>
            <a:pPr algn="ctr"/>
            <a:r>
              <a:rPr lang="en-US" sz="7200" b="1" dirty="0">
                <a:ln w="19050">
                  <a:solidFill>
                    <a:srgbClr val="D6E377"/>
                  </a:solidFill>
                </a:ln>
                <a:effectLst>
                  <a:glow rad="63500">
                    <a:srgbClr val="FCC114">
                      <a:alpha val="40000"/>
                    </a:srgbClr>
                  </a:glow>
                  <a:outerShdw blurRad="38100" dist="38100" dir="2700000" algn="tl">
                    <a:srgbClr val="000000">
                      <a:alpha val="43137"/>
                    </a:srgbClr>
                  </a:outerShdw>
                </a:effectLst>
                <a:latin typeface="KG Eyes Wide Open" panose="02000506000000020004" pitchFamily="2" charset="0"/>
              </a:rPr>
              <a:t>1940s &amp; 1950s:</a:t>
            </a:r>
          </a:p>
        </p:txBody>
      </p:sp>
      <p:sp>
        <p:nvSpPr>
          <p:cNvPr id="9" name="TextBox 8"/>
          <p:cNvSpPr txBox="1"/>
          <p:nvPr/>
        </p:nvSpPr>
        <p:spPr>
          <a:xfrm>
            <a:off x="749016" y="6208544"/>
            <a:ext cx="10686197" cy="646331"/>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SS8H11a</a:t>
            </a:r>
          </a:p>
        </p:txBody>
      </p:sp>
    </p:spTree>
    <p:extLst>
      <p:ext uri="{BB962C8B-B14F-4D97-AF65-F5344CB8AC3E}">
        <p14:creationId xmlns:p14="http://schemas.microsoft.com/office/powerpoint/2010/main" val="4097796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0" y="-4779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96080" y="36185"/>
            <a:ext cx="7592143" cy="1107996"/>
          </a:xfrm>
          <a:prstGeom prst="rect">
            <a:avLst/>
          </a:prstGeom>
          <a:noFill/>
        </p:spPr>
        <p:txBody>
          <a:bodyPr wrap="none" lIns="91440" tIns="45720" rIns="91440" bIns="45720">
            <a:spAutoFit/>
          </a:bodyPr>
          <a:lstStyle/>
          <a:p>
            <a:pPr algn="ctr"/>
            <a:r>
              <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Civi</a:t>
            </a:r>
            <a:r>
              <a:rPr lang="en-US" sz="6600" b="1"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l Rights Act</a:t>
            </a:r>
            <a:endPar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998296" y="1642030"/>
            <a:ext cx="10207427" cy="6555641"/>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The March on Washington got the government’s attention and </a:t>
            </a:r>
            <a:r>
              <a:rPr lang="en-US" sz="2800" b="1" dirty="0">
                <a:solidFill>
                  <a:sysClr val="windowText" lastClr="000000"/>
                </a:solidFill>
                <a:ea typeface="KBScaredStraight" panose="02000603000000000000" pitchFamily="2" charset="0"/>
              </a:rPr>
              <a:t>Congress soon passed the Civil Rights Act in 1964.</a:t>
            </a:r>
          </a:p>
          <a:p>
            <a:pPr marL="571500" indent="-571500">
              <a:buFont typeface="Arial" panose="020B0604020202020204" pitchFamily="34" charset="0"/>
              <a:buChar char="•"/>
            </a:pPr>
            <a:endParaRPr lang="en-US" sz="2800" b="1"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This law </a:t>
            </a:r>
            <a:r>
              <a:rPr lang="en-US" sz="2800" b="1" dirty="0">
                <a:solidFill>
                  <a:sysClr val="windowText" lastClr="000000"/>
                </a:solidFill>
                <a:ea typeface="KBScaredStraight" panose="02000603000000000000" pitchFamily="2" charset="0"/>
              </a:rPr>
              <a:t>banned discrimination against any American because of that person’s race, color, or religion. </a:t>
            </a:r>
          </a:p>
          <a:p>
            <a:pPr marL="571500" indent="-571500">
              <a:buFont typeface="Arial" panose="020B0604020202020204" pitchFamily="34" charset="0"/>
              <a:buChar char="•"/>
            </a:pP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The law enforced the </a:t>
            </a:r>
            <a:r>
              <a:rPr lang="en-US" sz="2800" b="1" dirty="0">
                <a:solidFill>
                  <a:sysClr val="windowText" lastClr="000000"/>
                </a:solidFill>
                <a:ea typeface="KBScaredStraight" panose="02000603000000000000" pitchFamily="2" charset="0"/>
              </a:rPr>
              <a:t>desegregation of public places</a:t>
            </a:r>
            <a:r>
              <a:rPr lang="en-US" sz="2800" dirty="0">
                <a:solidFill>
                  <a:sysClr val="windowText" lastClr="000000"/>
                </a:solidFill>
                <a:ea typeface="KBScaredStraight" panose="02000603000000000000" pitchFamily="2" charset="0"/>
              </a:rPr>
              <a:t>.</a:t>
            </a:r>
          </a:p>
          <a:p>
            <a:pPr marL="571500" indent="-571500">
              <a:buFont typeface="Arial" panose="020B0604020202020204" pitchFamily="34" charset="0"/>
              <a:buChar char="•"/>
            </a:pP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ea typeface="KBScaredStraight" panose="02000603000000000000" pitchFamily="2" charset="0"/>
              </a:rPr>
              <a:t>It also said that people of all races, male and female, should have the </a:t>
            </a:r>
            <a:r>
              <a:rPr lang="en-US" sz="2800" b="1" dirty="0">
                <a:solidFill>
                  <a:sysClr val="windowText" lastClr="000000"/>
                </a:solidFill>
                <a:ea typeface="KBScaredStraight" panose="02000603000000000000" pitchFamily="2" charset="0"/>
              </a:rPr>
              <a:t>equal opportunity to get a job</a:t>
            </a:r>
            <a:r>
              <a:rPr lang="en-US" sz="2800" dirty="0" smtClean="0">
                <a:solidFill>
                  <a:sysClr val="windowText" lastClr="000000"/>
                </a:solidFill>
                <a:ea typeface="KBScaredStraight" panose="02000603000000000000" pitchFamily="2" charset="0"/>
              </a:rPr>
              <a:t>.</a:t>
            </a:r>
          </a:p>
          <a:p>
            <a:pPr marL="571500" indent="-571500">
              <a:buFont typeface="Arial" panose="020B0604020202020204" pitchFamily="34" charset="0"/>
              <a:buChar char="•"/>
            </a:pPr>
            <a:r>
              <a:rPr lang="en-US" sz="2800" dirty="0" smtClean="0">
                <a:solidFill>
                  <a:sysClr val="windowText" lastClr="000000"/>
                </a:solidFill>
                <a:ea typeface="KBScaredStraight" panose="02000603000000000000" pitchFamily="2" charset="0"/>
              </a:rPr>
              <a:t>Voting Rights Act of 1965:</a:t>
            </a:r>
            <a:r>
              <a:rPr lang="en-US" sz="2800" dirty="0"/>
              <a:t>aimed to overcome legal barriers at the state and local levels that prevented African Americans from exercising their right to vote </a:t>
            </a: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03517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0" y="-4779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96080" y="36185"/>
            <a:ext cx="7592143" cy="1107996"/>
          </a:xfrm>
          <a:prstGeom prst="rect">
            <a:avLst/>
          </a:prstGeom>
          <a:noFill/>
        </p:spPr>
        <p:txBody>
          <a:bodyPr wrap="none" lIns="91440" tIns="45720" rIns="91440" bIns="45720">
            <a:spAutoFit/>
          </a:bodyPr>
          <a:lstStyle/>
          <a:p>
            <a:pPr algn="ctr"/>
            <a:r>
              <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Civi</a:t>
            </a:r>
            <a:r>
              <a:rPr lang="en-US" sz="6600" b="1"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l Rights Act</a:t>
            </a:r>
            <a:endPar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998296" y="1642030"/>
            <a:ext cx="10207427" cy="2677656"/>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ysClr val="windowText" lastClr="000000"/>
                </a:solidFill>
                <a:ea typeface="KBScaredStraight" panose="02000603000000000000" pitchFamily="2" charset="0"/>
              </a:rPr>
              <a:t>Voting Rights Act of 1965:</a:t>
            </a:r>
            <a:r>
              <a:rPr lang="en-US" sz="2800" dirty="0"/>
              <a:t>aimed to overcome legal barriers at the state and local levels that prevented African Americans from exercising their right to </a:t>
            </a:r>
            <a:r>
              <a:rPr lang="en-US" sz="2800" dirty="0" smtClean="0"/>
              <a:t>vote; considered one of the most sweeping laws to protect civil rights.</a:t>
            </a:r>
            <a:r>
              <a:rPr lang="en-US" sz="2800" dirty="0"/>
              <a:t> </a:t>
            </a: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02673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94228" y="0"/>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84906" y="-181158"/>
            <a:ext cx="6736139" cy="1107996"/>
          </a:xfrm>
          <a:prstGeom prst="rect">
            <a:avLst/>
          </a:prstGeom>
          <a:noFill/>
        </p:spPr>
        <p:txBody>
          <a:bodyPr wrap="none" lIns="91440" tIns="45720" rIns="91440" bIns="45720">
            <a:spAutoFit/>
          </a:bodyPr>
          <a:lstStyle/>
          <a:p>
            <a:pPr algn="ctr"/>
            <a:r>
              <a:rPr lang="en-US" sz="6600" b="1" cap="none" spc="0" dirty="0" smtClean="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Lester Maddox</a:t>
            </a:r>
            <a:endParaRPr lang="en-US" sz="66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789138" y="731165"/>
            <a:ext cx="10207427" cy="6555641"/>
          </a:xfrm>
          <a:prstGeom prst="rect">
            <a:avLst/>
          </a:prstGeom>
          <a:noFill/>
        </p:spPr>
        <p:txBody>
          <a:bodyPr wrap="square" rtlCol="0">
            <a:spAutoFit/>
          </a:bodyPr>
          <a:lstStyle/>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2800" dirty="0" smtClean="0"/>
              <a:t>Strong segregationist</a:t>
            </a:r>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r>
              <a:rPr lang="en-US" sz="2800" dirty="0" smtClean="0"/>
              <a:t>Opened </a:t>
            </a:r>
            <a:r>
              <a:rPr lang="en-US" sz="2800" dirty="0"/>
              <a:t>the </a:t>
            </a:r>
            <a:r>
              <a:rPr lang="en-US" sz="2800" dirty="0" err="1"/>
              <a:t>Pickrick</a:t>
            </a:r>
            <a:r>
              <a:rPr lang="en-US" sz="2800" dirty="0"/>
              <a:t> Cafeteria near </a:t>
            </a:r>
            <a:r>
              <a:rPr lang="en-US" sz="2800" dirty="0" smtClean="0"/>
              <a:t>Georgia Tech; refused </a:t>
            </a:r>
            <a:r>
              <a:rPr lang="en-US" sz="2800" dirty="0"/>
              <a:t>to serve </a:t>
            </a:r>
            <a:r>
              <a:rPr lang="en-US" sz="2800" dirty="0" smtClean="0"/>
              <a:t>African-Americans</a:t>
            </a:r>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r>
              <a:rPr lang="en-US" sz="2800" dirty="0" smtClean="0"/>
              <a:t>Openly defied the </a:t>
            </a:r>
            <a:r>
              <a:rPr lang="en-US" sz="2800" dirty="0"/>
              <a:t>Civil Rights Act of </a:t>
            </a:r>
            <a:r>
              <a:rPr lang="en-US" sz="2800" dirty="0" smtClean="0"/>
              <a:t>1964; </a:t>
            </a:r>
            <a:r>
              <a:rPr lang="en-US" sz="2800" dirty="0"/>
              <a:t>caused him national exposure </a:t>
            </a:r>
            <a:r>
              <a:rPr lang="en-US" sz="2800" dirty="0" smtClean="0"/>
              <a:t>when </a:t>
            </a:r>
            <a:r>
              <a:rPr lang="en-US" sz="2800" dirty="0"/>
              <a:t>he chased three African-Americans </a:t>
            </a:r>
            <a:r>
              <a:rPr lang="en-US" sz="2800" dirty="0" smtClean="0"/>
              <a:t>out </a:t>
            </a:r>
            <a:r>
              <a:rPr lang="en-US" sz="2800" dirty="0"/>
              <a:t>of his restaurant with a </a:t>
            </a:r>
            <a:r>
              <a:rPr lang="en-US" sz="2800" dirty="0" smtClean="0"/>
              <a:t>gun</a:t>
            </a:r>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r>
              <a:rPr lang="en-US" sz="2800" dirty="0" smtClean="0"/>
              <a:t>Closed the restaurant rather than integrate as ordered by a federal court</a:t>
            </a:r>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80751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0" y="-14514"/>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34842" y="-188398"/>
            <a:ext cx="6138219" cy="1015663"/>
          </a:xfrm>
          <a:prstGeom prst="rect">
            <a:avLst/>
          </a:prstGeom>
          <a:noFill/>
        </p:spPr>
        <p:txBody>
          <a:bodyPr wrap="none" lIns="91440" tIns="45720" rIns="91440" bIns="45720">
            <a:spAutoFit/>
          </a:bodyPr>
          <a:lstStyle/>
          <a:p>
            <a:pPr algn="ctr"/>
            <a:r>
              <a:rPr lang="en-US" sz="6000" b="1" cap="none" spc="0" dirty="0" smtClean="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Lester Maddox</a:t>
            </a:r>
            <a:endParaRPr lang="en-US" sz="60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1002180" y="1419329"/>
            <a:ext cx="10207427" cy="5324535"/>
          </a:xfrm>
          <a:prstGeom prst="rect">
            <a:avLst/>
          </a:prstGeom>
          <a:noFill/>
        </p:spPr>
        <p:txBody>
          <a:bodyPr wrap="square" rtlCol="0">
            <a:spAutoFit/>
          </a:bodyPr>
          <a:lstStyle/>
          <a:p>
            <a:pPr marL="571500" indent="-571500">
              <a:buFont typeface="Arial" panose="020B0604020202020204" pitchFamily="34" charset="0"/>
              <a:buChar char="•"/>
            </a:pPr>
            <a:r>
              <a:rPr lang="en-US" sz="2400" b="1" dirty="0" smtClean="0"/>
              <a:t>Became governor </a:t>
            </a:r>
            <a:r>
              <a:rPr lang="en-US" sz="2400" dirty="0" smtClean="0"/>
              <a:t>of Georgia in 1966</a:t>
            </a:r>
          </a:p>
          <a:p>
            <a:pPr marL="571500" indent="-571500">
              <a:buFont typeface="Arial" panose="020B0604020202020204" pitchFamily="34" charset="0"/>
              <a:buChar char="•"/>
            </a:pPr>
            <a:endParaRPr lang="en-US" sz="2400" dirty="0" smtClean="0"/>
          </a:p>
          <a:p>
            <a:pPr marL="571500" indent="-571500">
              <a:buFont typeface="Arial" panose="020B0604020202020204" pitchFamily="34" charset="0"/>
              <a:buChar char="•"/>
            </a:pPr>
            <a:r>
              <a:rPr lang="en-US" sz="2400" dirty="0"/>
              <a:t>Ironically, </a:t>
            </a:r>
            <a:r>
              <a:rPr lang="en-US" sz="2400" b="1" dirty="0" smtClean="0"/>
              <a:t>Maddox appointed </a:t>
            </a:r>
            <a:r>
              <a:rPr lang="en-US" sz="2400" b="1" dirty="0"/>
              <a:t>more African-Americans </a:t>
            </a:r>
            <a:r>
              <a:rPr lang="en-US" sz="2400" b="1" dirty="0" smtClean="0"/>
              <a:t>to </a:t>
            </a:r>
            <a:r>
              <a:rPr lang="en-US" sz="2400" b="1" dirty="0"/>
              <a:t>government positions than all prior Georgia governors combined</a:t>
            </a:r>
            <a:r>
              <a:rPr lang="en-US" sz="2400" dirty="0" smtClean="0"/>
              <a:t>.</a:t>
            </a:r>
          </a:p>
          <a:p>
            <a:pPr marL="571500" indent="-571500">
              <a:buFont typeface="Arial" panose="020B0604020202020204" pitchFamily="34" charset="0"/>
              <a:buChar char="•"/>
            </a:pPr>
            <a:endParaRPr lang="en-US" sz="2400" dirty="0" smtClean="0"/>
          </a:p>
          <a:p>
            <a:pPr marL="571500" indent="-571500">
              <a:buFont typeface="Arial" panose="020B0604020202020204" pitchFamily="34" charset="0"/>
              <a:buChar char="•"/>
            </a:pPr>
            <a:r>
              <a:rPr lang="en-US" sz="2400" dirty="0" smtClean="0"/>
              <a:t>Received </a:t>
            </a:r>
            <a:r>
              <a:rPr lang="en-US" sz="2400" dirty="0"/>
              <a:t>support of both whites and blacks alike due to his </a:t>
            </a:r>
            <a:r>
              <a:rPr lang="en-US" sz="2400" b="1" dirty="0"/>
              <a:t>“little people’s days</a:t>
            </a:r>
            <a:r>
              <a:rPr lang="en-US" sz="2400" b="1" dirty="0" smtClean="0"/>
              <a:t>.”</a:t>
            </a:r>
          </a:p>
          <a:p>
            <a:pPr marL="571500" indent="-571500">
              <a:buFont typeface="Arial" panose="020B0604020202020204" pitchFamily="34" charset="0"/>
              <a:buChar char="•"/>
            </a:pPr>
            <a:endParaRPr lang="en-US" sz="2400" b="1" dirty="0" smtClean="0"/>
          </a:p>
          <a:p>
            <a:pPr marL="571500" indent="-571500">
              <a:buFont typeface="Arial" panose="020B0604020202020204" pitchFamily="34" charset="0"/>
              <a:buChar char="•"/>
            </a:pPr>
            <a:r>
              <a:rPr lang="en-US" sz="2400" dirty="0" smtClean="0"/>
              <a:t>Criticized </a:t>
            </a:r>
            <a:r>
              <a:rPr lang="en-US" sz="2400" dirty="0"/>
              <a:t>for not allowing flags at state buildings to be flown at half-mast after the death of Martin Luther King, </a:t>
            </a:r>
            <a:r>
              <a:rPr lang="en-US" sz="2400" dirty="0" smtClean="0"/>
              <a:t>Jr.</a:t>
            </a:r>
          </a:p>
          <a:p>
            <a:pPr marL="571500" indent="-571500">
              <a:buFont typeface="Arial" panose="020B0604020202020204" pitchFamily="34" charset="0"/>
              <a:buChar char="•"/>
            </a:pPr>
            <a:endParaRPr lang="en-US" sz="2400" dirty="0" smtClean="0"/>
          </a:p>
          <a:p>
            <a:pPr marL="571500" indent="-571500">
              <a:buFont typeface="Arial" panose="020B0604020202020204" pitchFamily="34" charset="0"/>
              <a:buChar char="•"/>
            </a:pPr>
            <a:r>
              <a:rPr lang="en-US" sz="2400" dirty="0" smtClean="0"/>
              <a:t>Due to term limits, he ran, and won, the office of Lieutenant Governor, serving with Jimmy Carter.</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11617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7520" y="16447"/>
            <a:ext cx="11308977"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6382" y="46633"/>
            <a:ext cx="11071251"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 name="Rectangle 4"/>
          <p:cNvSpPr/>
          <p:nvPr/>
        </p:nvSpPr>
        <p:spPr>
          <a:xfrm>
            <a:off x="2382392" y="36185"/>
            <a:ext cx="7419531" cy="830997"/>
          </a:xfrm>
          <a:prstGeom prst="rect">
            <a:avLst/>
          </a:prstGeom>
          <a:noFill/>
        </p:spPr>
        <p:txBody>
          <a:bodyPr wrap="none" lIns="91440" tIns="45720" rIns="91440" bIns="45720">
            <a:spAutoFit/>
          </a:bodyPr>
          <a:lstStyle/>
          <a:p>
            <a:pPr algn="ctr"/>
            <a:r>
              <a:rPr lang="en-US" sz="4800" b="1" cap="none" spc="0" dirty="0">
                <a:ln w="38100">
                  <a:solidFill>
                    <a:sysClr val="windowText" lastClr="000000"/>
                  </a:solidFill>
                  <a:prstDash val="solid"/>
                </a:ln>
                <a:solidFill>
                  <a:srgbClr val="B6DEDD"/>
                </a:solidFill>
                <a:effectLst>
                  <a:glow rad="101600">
                    <a:srgbClr val="00B390"/>
                  </a:glow>
                  <a:outerShdw blurRad="38100" dist="22860" dir="5400000" algn="tl" rotWithShape="0">
                    <a:srgbClr val="000000">
                      <a:alpha val="30000"/>
                    </a:srgbClr>
                  </a:outerShdw>
                </a:effectLst>
              </a:rPr>
              <a:t>Civil Rights Era Choice Board</a:t>
            </a:r>
          </a:p>
        </p:txBody>
      </p:sp>
      <p:graphicFrame>
        <p:nvGraphicFramePr>
          <p:cNvPr id="3" name="Table 2"/>
          <p:cNvGraphicFramePr>
            <a:graphicFrameLocks noGrp="1"/>
          </p:cNvGraphicFramePr>
          <p:nvPr>
            <p:extLst>
              <p:ext uri="{D42A27DB-BD31-4B8C-83A1-F6EECF244321}">
                <p14:modId xmlns:p14="http://schemas.microsoft.com/office/powerpoint/2010/main" val="70051949"/>
              </p:ext>
            </p:extLst>
          </p:nvPr>
        </p:nvGraphicFramePr>
        <p:xfrm>
          <a:off x="658489" y="1466982"/>
          <a:ext cx="10871568" cy="5206227"/>
        </p:xfrm>
        <a:graphic>
          <a:graphicData uri="http://schemas.openxmlformats.org/drawingml/2006/table">
            <a:tbl>
              <a:tblPr firstRow="1" bandRow="1">
                <a:tableStyleId>{5940675A-B579-460E-94D1-54222C63F5DA}</a:tableStyleId>
              </a:tblPr>
              <a:tblGrid>
                <a:gridCol w="2717892">
                  <a:extLst>
                    <a:ext uri="{9D8B030D-6E8A-4147-A177-3AD203B41FA5}">
                      <a16:colId xmlns:a16="http://schemas.microsoft.com/office/drawing/2014/main" xmlns="" val="20000"/>
                    </a:ext>
                  </a:extLst>
                </a:gridCol>
                <a:gridCol w="2717892">
                  <a:extLst>
                    <a:ext uri="{9D8B030D-6E8A-4147-A177-3AD203B41FA5}">
                      <a16:colId xmlns:a16="http://schemas.microsoft.com/office/drawing/2014/main" xmlns="" val="20001"/>
                    </a:ext>
                  </a:extLst>
                </a:gridCol>
                <a:gridCol w="2717892">
                  <a:extLst>
                    <a:ext uri="{9D8B030D-6E8A-4147-A177-3AD203B41FA5}">
                      <a16:colId xmlns:a16="http://schemas.microsoft.com/office/drawing/2014/main" xmlns="" val="20002"/>
                    </a:ext>
                  </a:extLst>
                </a:gridCol>
                <a:gridCol w="2717892">
                  <a:extLst>
                    <a:ext uri="{9D8B030D-6E8A-4147-A177-3AD203B41FA5}">
                      <a16:colId xmlns:a16="http://schemas.microsoft.com/office/drawing/2014/main" xmlns="" val="20003"/>
                    </a:ext>
                  </a:extLst>
                </a:gridCol>
              </a:tblGrid>
              <a:tr h="26466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KG Second Chances Solid" panose="02000000000000000000" pitchFamily="2" charset="0"/>
                          <a:ea typeface="KBScaredStraight" panose="02000603000000000000" pitchFamily="2"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KBScaredStraight" panose="02000603000000000000" pitchFamily="2" charset="0"/>
                          <a:ea typeface="KBScaredStraight" panose="02000603000000000000" pitchFamily="2" charset="0"/>
                        </a:rPr>
                        <a:t>Design</a:t>
                      </a:r>
                      <a:r>
                        <a:rPr lang="en-US" sz="1600" baseline="0" dirty="0">
                          <a:latin typeface="KBScaredStraight" panose="02000603000000000000" pitchFamily="2" charset="0"/>
                          <a:ea typeface="KBScaredStraight" panose="02000603000000000000" pitchFamily="2" charset="0"/>
                        </a:rPr>
                        <a:t> a time capsule on your paper. Inside, draw 10 items that would help someone in the future learn about the Civil Rights Movement. On the back, summarize the importance of the items.</a:t>
                      </a:r>
                      <a:endParaRPr lang="en-US" sz="1600" dirty="0">
                        <a:latin typeface="KBScaredStraight" panose="02000603000000000000" pitchFamily="2" charset="0"/>
                        <a:ea typeface="KBScaredStraight" panose="02000603000000000000" pitchFamily="2" charset="0"/>
                      </a:endParaRPr>
                    </a:p>
                    <a:p>
                      <a:pPr algn="ctr"/>
                      <a:endParaRPr lang="en-US" sz="1600" dirty="0">
                        <a:latin typeface="KBScaredStraight" panose="02000603000000000000" pitchFamily="2" charset="0"/>
                        <a:ea typeface="KBScaredStraight" panose="02000603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KG Second Chances Solid" panose="02000000000000000000" pitchFamily="2" charset="0"/>
                          <a:ea typeface="KBScaredStraight" panose="02000603000000000000" pitchFamily="2" charset="0"/>
                        </a:rPr>
                        <a:t>B.</a:t>
                      </a:r>
                      <a:endParaRPr lang="en-US" sz="1600" baseline="0" dirty="0">
                        <a:latin typeface="KBScaredStraight" panose="02000603000000000000" pitchFamily="2" charset="0"/>
                        <a:ea typeface="KBScaredStraight" panose="02000603000000000000" pitchFamily="2"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latin typeface="KBScaredStraight" panose="02000603000000000000" pitchFamily="2" charset="0"/>
                          <a:ea typeface="KBScaredStraight" panose="02000603000000000000" pitchFamily="2" charset="0"/>
                        </a:rPr>
                        <a:t>Write a series of 3 journal entries  as if you were an African American student living through the historical events of this time period. Describe your thoughts and feelings of the events that are occurring around you.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KG Second Chances Solid" panose="02000000000000000000" pitchFamily="2" charset="0"/>
                          <a:ea typeface="KBScaredStraight" panose="02000603000000000000" pitchFamily="2" charset="0"/>
                        </a:rPr>
                        <a:t>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KBScaredStraight" panose="02000603000000000000" pitchFamily="2" charset="0"/>
                          <a:ea typeface="KBScaredStraight" panose="02000603000000000000" pitchFamily="2" charset="0"/>
                        </a:rPr>
                        <a:t>Write 20 test review questions about</a:t>
                      </a:r>
                      <a:r>
                        <a:rPr lang="en-US" sz="1600" baseline="0" dirty="0">
                          <a:latin typeface="KBScaredStraight" panose="02000603000000000000" pitchFamily="2" charset="0"/>
                          <a:ea typeface="KBScaredStraight" panose="02000603000000000000" pitchFamily="2" charset="0"/>
                        </a:rPr>
                        <a:t> the Civil Rights Movement. Be sure to write their answers on the back of your paper.</a:t>
                      </a:r>
                      <a:endParaRPr lang="en-US" sz="1600" dirty="0">
                        <a:latin typeface="KBScaredStraight" panose="02000603000000000000" pitchFamily="2" charset="0"/>
                        <a:ea typeface="KBScaredStraight" panose="02000603000000000000" pitchFamily="2" charset="0"/>
                      </a:endParaRPr>
                    </a:p>
                    <a:p>
                      <a:pPr algn="ctr"/>
                      <a:endParaRPr lang="en-US" sz="1600" dirty="0">
                        <a:latin typeface="KBScaredStraight" panose="02000603000000000000" pitchFamily="2" charset="0"/>
                        <a:ea typeface="KBScaredStraight" panose="02000603000000000000" pitchFamily="2" charset="0"/>
                      </a:endParaRPr>
                    </a:p>
                  </a:txBody>
                  <a:tcPr/>
                </a:tc>
                <a:tc>
                  <a:txBody>
                    <a:bodyPr/>
                    <a:lstStyle/>
                    <a:p>
                      <a:pPr algn="ctr"/>
                      <a:r>
                        <a:rPr lang="en-US" sz="1600" b="0" dirty="0">
                          <a:latin typeface="KG Second Chances Solid" panose="02000000000000000000" pitchFamily="2" charset="0"/>
                          <a:ea typeface="KBScaredStraight" panose="02000603000000000000" pitchFamily="2" charset="0"/>
                        </a:rPr>
                        <a:t>D. </a:t>
                      </a:r>
                    </a:p>
                    <a:p>
                      <a:pPr algn="ctr"/>
                      <a:r>
                        <a:rPr lang="en-US" sz="1600" dirty="0">
                          <a:latin typeface="KBScaredStraight" panose="02000603000000000000" pitchFamily="2" charset="0"/>
                          <a:ea typeface="KBScaredStraight" panose="02000603000000000000" pitchFamily="2" charset="0"/>
                        </a:rPr>
                        <a:t>Write a poem or song about any major event or</a:t>
                      </a:r>
                      <a:r>
                        <a:rPr lang="en-US" sz="1600" baseline="0" dirty="0">
                          <a:latin typeface="KBScaredStraight" panose="02000603000000000000" pitchFamily="2" charset="0"/>
                          <a:ea typeface="KBScaredStraight" panose="02000603000000000000" pitchFamily="2" charset="0"/>
                        </a:rPr>
                        <a:t> significant person from the Civil Rights Movement.  (at least 4 stanzas and one repeated refrain)</a:t>
                      </a:r>
                      <a:endParaRPr lang="en-US" sz="1600" dirty="0">
                        <a:latin typeface="KBScaredStraight" panose="02000603000000000000" pitchFamily="2" charset="0"/>
                        <a:ea typeface="KBScaredStraight" panose="02000603000000000000" pitchFamily="2" charset="0"/>
                      </a:endParaRPr>
                    </a:p>
                  </a:txBody>
                  <a:tcPr/>
                </a:tc>
                <a:extLst>
                  <a:ext uri="{0D108BD9-81ED-4DB2-BD59-A6C34878D82A}">
                    <a16:rowId xmlns:a16="http://schemas.microsoft.com/office/drawing/2014/main" xmlns="" val="10000"/>
                  </a:ext>
                </a:extLst>
              </a:tr>
              <a:tr h="2559568">
                <a:tc>
                  <a:txBody>
                    <a:bodyPr/>
                    <a:lstStyle/>
                    <a:p>
                      <a:pPr algn="ctr"/>
                      <a:r>
                        <a:rPr lang="en-US" sz="1600" dirty="0">
                          <a:latin typeface="KG Second Chances Solid" panose="02000000000000000000" pitchFamily="2" charset="0"/>
                          <a:ea typeface="KBScaredStraight" panose="02000603000000000000" pitchFamily="2" charset="0"/>
                        </a:rPr>
                        <a:t>E. </a:t>
                      </a:r>
                    </a:p>
                    <a:p>
                      <a:pPr algn="ctr"/>
                      <a:r>
                        <a:rPr lang="en-US" sz="1600" dirty="0">
                          <a:latin typeface="KBScaredStraight" panose="02000603000000000000" pitchFamily="2" charset="0"/>
                          <a:ea typeface="KBScaredStraight" panose="02000603000000000000" pitchFamily="2" charset="0"/>
                        </a:rPr>
                        <a:t>Create an illustrated</a:t>
                      </a:r>
                      <a:r>
                        <a:rPr lang="en-US" sz="1600" baseline="0" dirty="0">
                          <a:latin typeface="KBScaredStraight" panose="02000603000000000000" pitchFamily="2" charset="0"/>
                          <a:ea typeface="KBScaredStraight" panose="02000603000000000000" pitchFamily="2" charset="0"/>
                        </a:rPr>
                        <a:t> timeline of the significant events of the Civil Rights Movement. (include at least 10 events, stick people OK but include relevant details)</a:t>
                      </a:r>
                      <a:endParaRPr lang="en-US" sz="1600" dirty="0">
                        <a:latin typeface="KBScaredStraight" panose="02000603000000000000" pitchFamily="2" charset="0"/>
                        <a:ea typeface="KBScaredStraight" panose="02000603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KG Second Chances Solid" panose="02000000000000000000" pitchFamily="2" charset="0"/>
                          <a:ea typeface="KBScaredStraight" panose="02000603000000000000" pitchFamily="2" charset="0"/>
                          <a:cs typeface="+mn-cs"/>
                        </a:rPr>
                        <a:t>F.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KBScaredStraight" panose="02000603000000000000" pitchFamily="2" charset="0"/>
                          <a:ea typeface="KBScaredStraight" panose="02000603000000000000" pitchFamily="2" charset="0"/>
                          <a:cs typeface="+mn-cs"/>
                        </a:rPr>
                        <a:t>Fold a piece of paper into 8 different sections.</a:t>
                      </a:r>
                      <a:r>
                        <a:rPr lang="en-US" sz="1600" b="1" kern="1200" dirty="0">
                          <a:solidFill>
                            <a:schemeClr val="tx1"/>
                          </a:solidFill>
                          <a:effectLst/>
                          <a:latin typeface="KBScaredStraight" panose="02000603000000000000" pitchFamily="2" charset="0"/>
                          <a:ea typeface="KBScaredStraight" panose="02000603000000000000" pitchFamily="2" charset="0"/>
                          <a:cs typeface="+mn-cs"/>
                        </a:rPr>
                        <a:t> </a:t>
                      </a:r>
                      <a:r>
                        <a:rPr lang="en-US" sz="1600" kern="1200" dirty="0">
                          <a:solidFill>
                            <a:schemeClr val="tx1"/>
                          </a:solidFill>
                          <a:effectLst/>
                          <a:latin typeface="KBScaredStraight" panose="02000603000000000000" pitchFamily="2" charset="0"/>
                          <a:ea typeface="KBScaredStraight" panose="02000603000000000000" pitchFamily="2" charset="0"/>
                          <a:cs typeface="+mn-cs"/>
                        </a:rPr>
                        <a:t>Design 8 frames to depict</a:t>
                      </a:r>
                      <a:r>
                        <a:rPr lang="en-US" sz="1600" kern="1200" baseline="0" dirty="0">
                          <a:solidFill>
                            <a:schemeClr val="tx1"/>
                          </a:solidFill>
                          <a:effectLst/>
                          <a:latin typeface="KBScaredStraight" panose="02000603000000000000" pitchFamily="2" charset="0"/>
                          <a:ea typeface="KBScaredStraight" panose="02000603000000000000" pitchFamily="2" charset="0"/>
                          <a:cs typeface="+mn-cs"/>
                        </a:rPr>
                        <a:t> the historical events that occurred during this time period. Color your storyboard!</a:t>
                      </a:r>
                      <a:endParaRPr lang="en-US" sz="1600" dirty="0">
                        <a:latin typeface="KBScaredStraight" panose="02000603000000000000" pitchFamily="2" charset="0"/>
                        <a:ea typeface="KBScaredStraight" panose="02000603000000000000" pitchFamily="2" charset="0"/>
                      </a:endParaRPr>
                    </a:p>
                    <a:p>
                      <a:pPr algn="ctr"/>
                      <a:endParaRPr lang="en-US" sz="1600" dirty="0">
                        <a:latin typeface="KBScaredStraight" panose="02000603000000000000" pitchFamily="2" charset="0"/>
                        <a:ea typeface="KBScaredStraight" panose="02000603000000000000" pitchFamily="2" charset="0"/>
                      </a:endParaRPr>
                    </a:p>
                  </a:txBody>
                  <a:tcPr/>
                </a:tc>
                <a:tc>
                  <a:txBody>
                    <a:bodyPr/>
                    <a:lstStyle/>
                    <a:p>
                      <a:pPr algn="ctr"/>
                      <a:r>
                        <a:rPr lang="en-US" sz="1600" dirty="0">
                          <a:latin typeface="KG Second Chances Solid" panose="02000000000000000000" pitchFamily="2" charset="0"/>
                          <a:ea typeface="KBScaredStraight" panose="02000603000000000000" pitchFamily="2" charset="0"/>
                        </a:rPr>
                        <a:t>G. </a:t>
                      </a:r>
                    </a:p>
                    <a:p>
                      <a:pPr algn="ctr"/>
                      <a:r>
                        <a:rPr lang="en-US" sz="1600" dirty="0">
                          <a:latin typeface="KBScaredStraight" panose="02000603000000000000" pitchFamily="2" charset="0"/>
                          <a:ea typeface="KBScaredStraight" panose="02000603000000000000" pitchFamily="2" charset="0"/>
                        </a:rPr>
                        <a:t>Conduct an intervie</a:t>
                      </a:r>
                      <a:r>
                        <a:rPr lang="en-US" sz="1600" baseline="0" dirty="0">
                          <a:latin typeface="KBScaredStraight" panose="02000603000000000000" pitchFamily="2" charset="0"/>
                          <a:ea typeface="KBScaredStraight" panose="02000603000000000000" pitchFamily="2" charset="0"/>
                        </a:rPr>
                        <a:t>w with one of the leaders of the Civil Rights Movement. Include at least 5 good, thought-provoking questions and the person’s responses ..</a:t>
                      </a:r>
                      <a:endParaRPr lang="en-US" sz="1600" dirty="0">
                        <a:latin typeface="KBScaredStraight" panose="02000603000000000000" pitchFamily="2" charset="0"/>
                        <a:ea typeface="KBScaredStraight" panose="02000603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KG Second Chances Solid" panose="02000000000000000000" pitchFamily="2" charset="0"/>
                          <a:ea typeface="KBScaredStraight" panose="02000603000000000000" pitchFamily="2" charset="0"/>
                        </a:rPr>
                        <a:t>H.</a:t>
                      </a:r>
                    </a:p>
                    <a:p>
                      <a:pPr algn="ctr"/>
                      <a:r>
                        <a:rPr lang="en-US" sz="1600" dirty="0">
                          <a:latin typeface="KBScaredStraight" panose="02000603000000000000" pitchFamily="2" charset="0"/>
                          <a:ea typeface="KBScaredStraight" panose="02000603000000000000" pitchFamily="2" charset="0"/>
                        </a:rPr>
                        <a:t>Create</a:t>
                      </a:r>
                      <a:r>
                        <a:rPr lang="en-US" sz="1600" baseline="0" dirty="0">
                          <a:latin typeface="KBScaredStraight" panose="02000603000000000000" pitchFamily="2" charset="0"/>
                          <a:ea typeface="KBScaredStraight" panose="02000603000000000000" pitchFamily="2" charset="0"/>
                        </a:rPr>
                        <a:t> trading cards for the important people of the Civil Rights Era . Include a picture (stick people OK-but include relevant details!) and 2-3 bullet points explaining the person’s importance to Georgia and the Civil Rights Movement</a:t>
                      </a:r>
                      <a:endParaRPr lang="en-US" sz="1600" dirty="0">
                        <a:latin typeface="KBScaredStraight" panose="02000603000000000000" pitchFamily="2" charset="0"/>
                        <a:ea typeface="KBScaredStraight" panose="02000603000000000000" pitchFamily="2" charset="0"/>
                      </a:endParaRPr>
                    </a:p>
                  </a:txBody>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808074" y="867182"/>
            <a:ext cx="10334847" cy="369332"/>
          </a:xfrm>
          <a:prstGeom prst="rect">
            <a:avLst/>
          </a:prstGeom>
          <a:noFill/>
        </p:spPr>
        <p:txBody>
          <a:bodyPr wrap="square" rtlCol="0">
            <a:spAutoFit/>
          </a:bodyPr>
          <a:lstStyle/>
          <a:p>
            <a:r>
              <a:rPr lang="en-US" dirty="0"/>
              <a:t>Choose ONE activity. Illustrations must have color. Don’t forget about the 3 Governors or Flag controversies! </a:t>
            </a:r>
          </a:p>
        </p:txBody>
      </p:sp>
    </p:spTree>
    <p:extLst>
      <p:ext uri="{BB962C8B-B14F-4D97-AF65-F5344CB8AC3E}">
        <p14:creationId xmlns:p14="http://schemas.microsoft.com/office/powerpoint/2010/main" val="87659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9886" y="36185"/>
            <a:ext cx="9924512" cy="1631216"/>
          </a:xfrm>
          <a:prstGeom prst="rect">
            <a:avLst/>
          </a:prstGeom>
          <a:noFill/>
        </p:spPr>
        <p:txBody>
          <a:bodyPr wrap="none" lIns="91440" tIns="45720" rIns="91440" bIns="45720">
            <a:spAutoFit/>
          </a:bodyPr>
          <a:lstStyle/>
          <a:p>
            <a:pPr algn="ctr"/>
            <a:r>
              <a:rPr lang="en-US" sz="5000" b="1" dirty="0" smtClean="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Brown v. Board of Education</a:t>
            </a:r>
          </a:p>
          <a:p>
            <a:pPr algn="ctr"/>
            <a:r>
              <a:rPr lang="en-US" sz="5000" b="1" cap="none" spc="0" dirty="0" smtClean="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1954</a:t>
            </a:r>
            <a:endParaRPr lang="en-US" sz="50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998297" y="1605845"/>
            <a:ext cx="10207427" cy="4832092"/>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Unanimous decision by U.S. Supreme Court </a:t>
            </a: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Racial segregation violates the equal protection clause of the U.S. Constitution</a:t>
            </a: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Segregationist politicians vowed NOT to integrate Georgia’s schools</a:t>
            </a: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Georgia General Assembly supported massive resistance.</a:t>
            </a: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7016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506" y="36185"/>
            <a:ext cx="9897261" cy="1015663"/>
          </a:xfrm>
          <a:prstGeom prst="rect">
            <a:avLst/>
          </a:prstGeom>
          <a:noFill/>
        </p:spPr>
        <p:txBody>
          <a:bodyPr wrap="none" lIns="91440" tIns="45720" rIns="91440" bIns="45720">
            <a:spAutoFit/>
          </a:bodyPr>
          <a:lstStyle/>
          <a:p>
            <a:pPr algn="ctr"/>
            <a:r>
              <a:rPr lang="en-US" sz="6000" b="1"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1956 Flags Controversy</a:t>
            </a:r>
            <a:endParaRPr lang="en-US" sz="60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998297" y="1605845"/>
            <a:ext cx="10207427" cy="4832092"/>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sysClr val="windowText" lastClr="000000"/>
                </a:solidFill>
                <a:latin typeface="KBScaredStraight" panose="02000603000000000000" pitchFamily="2" charset="0"/>
                <a:ea typeface="KBScaredStraight" panose="02000603000000000000" pitchFamily="2" charset="0"/>
              </a:rPr>
              <a:t>1956 </a:t>
            </a:r>
            <a:r>
              <a:rPr lang="en-US" sz="2800" dirty="0">
                <a:solidFill>
                  <a:sysClr val="windowText" lastClr="000000"/>
                </a:solidFill>
                <a:latin typeface="KBScaredStraight" panose="02000603000000000000" pitchFamily="2" charset="0"/>
                <a:ea typeface="KBScaredStraight" panose="02000603000000000000" pitchFamily="2" charset="0"/>
              </a:rPr>
              <a:t>– Georgia adopts flag </a:t>
            </a:r>
            <a:r>
              <a:rPr lang="en-US" sz="2800" b="1" dirty="0">
                <a:solidFill>
                  <a:sysClr val="windowText" lastClr="000000"/>
                </a:solidFill>
                <a:latin typeface="KBScaredStraight" panose="02000603000000000000" pitchFamily="2" charset="0"/>
                <a:ea typeface="KBScaredStraight" panose="02000603000000000000" pitchFamily="2" charset="0"/>
              </a:rPr>
              <a:t>with Confederacy symbol</a:t>
            </a:r>
            <a:r>
              <a:rPr lang="en-US" sz="2800" dirty="0">
                <a:solidFill>
                  <a:sysClr val="windowText" lastClr="000000"/>
                </a:solidFill>
                <a:latin typeface="KBScaredStraight" panose="02000603000000000000" pitchFamily="2" charset="0"/>
                <a:ea typeface="KBScaredStraight" panose="02000603000000000000" pitchFamily="2" charset="0"/>
              </a:rPr>
              <a:t> as a </a:t>
            </a:r>
            <a:r>
              <a:rPr lang="en-US" sz="2800" b="1" dirty="0">
                <a:solidFill>
                  <a:sysClr val="windowText" lastClr="000000"/>
                </a:solidFill>
                <a:latin typeface="KBScaredStraight" panose="02000603000000000000" pitchFamily="2" charset="0"/>
                <a:ea typeface="KBScaredStraight" panose="02000603000000000000" pitchFamily="2" charset="0"/>
              </a:rPr>
              <a:t>reaction</a:t>
            </a:r>
            <a:r>
              <a:rPr lang="en-US" sz="2800" dirty="0">
                <a:solidFill>
                  <a:sysClr val="windowText" lastClr="000000"/>
                </a:solidFill>
                <a:latin typeface="KBScaredStraight" panose="02000603000000000000" pitchFamily="2" charset="0"/>
                <a:ea typeface="KBScaredStraight" panose="02000603000000000000" pitchFamily="2" charset="0"/>
              </a:rPr>
              <a:t> </a:t>
            </a:r>
            <a:r>
              <a:rPr lang="en-US" sz="2800" b="1" dirty="0">
                <a:solidFill>
                  <a:sysClr val="windowText" lastClr="000000"/>
                </a:solidFill>
                <a:latin typeface="KBScaredStraight" panose="02000603000000000000" pitchFamily="2" charset="0"/>
                <a:ea typeface="KBScaredStraight" panose="02000603000000000000" pitchFamily="2" charset="0"/>
              </a:rPr>
              <a:t>to Brown </a:t>
            </a:r>
            <a:r>
              <a:rPr lang="en-US" sz="2800" dirty="0">
                <a:solidFill>
                  <a:sysClr val="windowText" lastClr="000000"/>
                </a:solidFill>
                <a:latin typeface="KBScaredStraight" panose="02000603000000000000" pitchFamily="2" charset="0"/>
                <a:ea typeface="KBScaredStraight" panose="02000603000000000000" pitchFamily="2" charset="0"/>
              </a:rPr>
              <a:t>decision. Many tried to get this flag changed, especially at height of civil rights movement.</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This 1956 flag </a:t>
            </a:r>
            <a:r>
              <a:rPr lang="en-US" sz="2800" b="1" dirty="0">
                <a:solidFill>
                  <a:sysClr val="windowText" lastClr="000000"/>
                </a:solidFill>
                <a:latin typeface="KBScaredStraight" panose="02000603000000000000" pitchFamily="2" charset="0"/>
                <a:ea typeface="KBScaredStraight" panose="02000603000000000000" pitchFamily="2" charset="0"/>
              </a:rPr>
              <a:t>represented Georgia from 1956 to 2001 </a:t>
            </a:r>
            <a:r>
              <a:rPr lang="en-US" sz="2800" dirty="0">
                <a:solidFill>
                  <a:sysClr val="windowText" lastClr="000000"/>
                </a:solidFill>
                <a:latin typeface="KBScaredStraight" panose="02000603000000000000" pitchFamily="2" charset="0"/>
                <a:ea typeface="KBScaredStraight" panose="02000603000000000000" pitchFamily="2" charset="0"/>
              </a:rPr>
              <a:t>(including the 1996 Olympics) </a:t>
            </a:r>
            <a:r>
              <a:rPr lang="en-US" sz="2800" b="1" dirty="0">
                <a:solidFill>
                  <a:sysClr val="windowText" lastClr="000000"/>
                </a:solidFill>
                <a:latin typeface="KBScaredStraight" panose="02000603000000000000" pitchFamily="2" charset="0"/>
                <a:ea typeface="KBScaredStraight" panose="02000603000000000000" pitchFamily="2" charset="0"/>
              </a:rPr>
              <a:t>when a new flag </a:t>
            </a:r>
            <a:r>
              <a:rPr lang="en-US" sz="2800" dirty="0">
                <a:solidFill>
                  <a:sysClr val="windowText" lastClr="000000"/>
                </a:solidFill>
                <a:latin typeface="KBScaredStraight" panose="02000603000000000000" pitchFamily="2" charset="0"/>
                <a:ea typeface="KBScaredStraight" panose="02000603000000000000" pitchFamily="2" charset="0"/>
              </a:rPr>
              <a:t>was </a:t>
            </a:r>
            <a:r>
              <a:rPr lang="en-US" sz="2800" b="1" dirty="0">
                <a:solidFill>
                  <a:sysClr val="windowText" lastClr="000000"/>
                </a:solidFill>
                <a:latin typeface="KBScaredStraight" panose="02000603000000000000" pitchFamily="2" charset="0"/>
                <a:ea typeface="KBScaredStraight" panose="02000603000000000000" pitchFamily="2" charset="0"/>
              </a:rPr>
              <a:t>finally</a:t>
            </a:r>
            <a:r>
              <a:rPr lang="en-US" sz="2800" dirty="0">
                <a:solidFill>
                  <a:sysClr val="windowText" lastClr="000000"/>
                </a:solidFill>
                <a:latin typeface="KBScaredStraight" panose="02000603000000000000" pitchFamily="2" charset="0"/>
                <a:ea typeface="KBScaredStraight" panose="02000603000000000000" pitchFamily="2" charset="0"/>
              </a:rPr>
              <a:t> </a:t>
            </a:r>
            <a:r>
              <a:rPr lang="en-US" sz="2800" b="1" dirty="0">
                <a:solidFill>
                  <a:sysClr val="windowText" lastClr="000000"/>
                </a:solidFill>
                <a:latin typeface="KBScaredStraight" panose="02000603000000000000" pitchFamily="2" charset="0"/>
                <a:ea typeface="KBScaredStraight" panose="02000603000000000000" pitchFamily="2" charset="0"/>
              </a:rPr>
              <a:t>adopted</a:t>
            </a:r>
            <a:r>
              <a:rPr lang="en-US" sz="2800" dirty="0">
                <a:solidFill>
                  <a:sysClr val="windowText" lastClr="000000"/>
                </a:solidFill>
                <a:latin typeface="KBScaredStraight" panose="02000603000000000000" pitchFamily="2" charset="0"/>
                <a:ea typeface="KBScaredStraight" panose="02000603000000000000" pitchFamily="2" charset="0"/>
              </a:rPr>
              <a:t>; still contained </a:t>
            </a:r>
            <a:r>
              <a:rPr lang="en-US" sz="2800" b="1" dirty="0">
                <a:solidFill>
                  <a:sysClr val="windowText" lastClr="000000"/>
                </a:solidFill>
                <a:latin typeface="KBScaredStraight" panose="02000603000000000000" pitchFamily="2" charset="0"/>
                <a:ea typeface="KBScaredStraight" panose="02000603000000000000" pitchFamily="2" charset="0"/>
              </a:rPr>
              <a:t>small scale of Confederate flag</a:t>
            </a:r>
            <a:r>
              <a:rPr lang="en-US" sz="2800" dirty="0">
                <a:solidFill>
                  <a:sysClr val="windowText" lastClr="000000"/>
                </a:solidFill>
                <a:latin typeface="KBScaredStraight" panose="02000603000000000000" pitchFamily="2" charset="0"/>
                <a:ea typeface="KBScaredStraight" panose="02000603000000000000" pitchFamily="2" charset="0"/>
              </a:rPr>
              <a:t>.</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b="1" dirty="0">
                <a:solidFill>
                  <a:sysClr val="windowText" lastClr="000000"/>
                </a:solidFill>
                <a:latin typeface="KBScaredStraight" panose="02000603000000000000" pitchFamily="2" charset="0"/>
                <a:ea typeface="KBScaredStraight" panose="02000603000000000000" pitchFamily="2" charset="0"/>
              </a:rPr>
              <a:t>Current flag adopted in 2004.</a:t>
            </a:r>
          </a:p>
          <a:p>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6664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2015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38" y="223542"/>
            <a:ext cx="8270955" cy="54864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819" y="2966742"/>
            <a:ext cx="3633337" cy="3657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539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97306" y="36185"/>
            <a:ext cx="7989688" cy="1015663"/>
          </a:xfrm>
          <a:prstGeom prst="rect">
            <a:avLst/>
          </a:prstGeom>
          <a:noFill/>
        </p:spPr>
        <p:txBody>
          <a:bodyPr wrap="none" lIns="91440" tIns="45720" rIns="91440" bIns="45720">
            <a:spAutoFit/>
          </a:bodyPr>
          <a:lstStyle/>
          <a:p>
            <a:pPr algn="ctr"/>
            <a:r>
              <a:rPr lang="en-US" sz="6000" b="1" cap="none" spc="0" dirty="0" smtClean="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Sibley Commission</a:t>
            </a:r>
            <a:endParaRPr lang="en-US" sz="60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
        <p:nvSpPr>
          <p:cNvPr id="6" name="TextBox 5"/>
          <p:cNvSpPr txBox="1"/>
          <p:nvPr/>
        </p:nvSpPr>
        <p:spPr>
          <a:xfrm>
            <a:off x="998297" y="1303231"/>
            <a:ext cx="10207427" cy="5755422"/>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t>1960: Sibley Commission formed (by governor) to ask citizens for input about desegregation.</a:t>
            </a:r>
            <a:endParaRPr lang="en-US" sz="2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solidFill>
                  <a:sysClr val="windowText" lastClr="000000"/>
                </a:solidFill>
                <a:latin typeface="KBScaredStraight" panose="02000603000000000000" pitchFamily="2" charset="0"/>
                <a:ea typeface="KBScaredStraight" panose="02000603000000000000" pitchFamily="2" charset="0"/>
              </a:rPr>
              <a:t>John Sibley (led commission) wanted segregation BUT felt that fighting desegregation was a hopeless cause.</a:t>
            </a:r>
          </a:p>
          <a:p>
            <a:pPr marL="571500" indent="-571500">
              <a:buFont typeface="Arial" panose="020B0604020202020204" pitchFamily="34" charset="0"/>
              <a:buChar char="•"/>
            </a:pPr>
            <a:endParaRPr lang="en-US" sz="2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solidFill>
                  <a:sysClr val="windowText" lastClr="000000"/>
                </a:solidFill>
                <a:latin typeface="KBScaredStraight" panose="02000603000000000000" pitchFamily="2" charset="0"/>
                <a:ea typeface="KBScaredStraight" panose="02000603000000000000" pitchFamily="2" charset="0"/>
              </a:rPr>
              <a:t>Commission’s findings: 60% of Georgians would rather close the schools than integrate.</a:t>
            </a:r>
          </a:p>
          <a:p>
            <a:pPr marL="571500" indent="-571500">
              <a:buFont typeface="Arial" panose="020B0604020202020204" pitchFamily="34" charset="0"/>
              <a:buChar char="•"/>
            </a:pPr>
            <a:endParaRPr lang="en-US" sz="2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solidFill>
                  <a:sysClr val="windowText" lastClr="000000"/>
                </a:solidFill>
                <a:latin typeface="KBScaredStraight" panose="02000603000000000000" pitchFamily="2" charset="0"/>
                <a:ea typeface="KBScaredStraight" panose="02000603000000000000" pitchFamily="2" charset="0"/>
              </a:rPr>
              <a:t>In spite of the results, Sibley pushed for limited desegregation.</a:t>
            </a:r>
          </a:p>
          <a:p>
            <a:pPr marL="571500" indent="-571500">
              <a:buFont typeface="Arial" panose="020B0604020202020204" pitchFamily="34" charset="0"/>
              <a:buChar char="•"/>
            </a:pPr>
            <a:endParaRPr lang="en-US" sz="2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solidFill>
                  <a:sysClr val="windowText" lastClr="000000"/>
                </a:solidFill>
                <a:latin typeface="KBScaredStraight" panose="02000603000000000000" pitchFamily="2" charset="0"/>
                <a:ea typeface="KBScaredStraight" panose="02000603000000000000" pitchFamily="2" charset="0"/>
              </a:rPr>
              <a:t>Legislature was set to vote but federal order to desegregate UGA happened.</a:t>
            </a:r>
            <a:endParaRPr lang="en-US" sz="2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0822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00B39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B6DE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31681" y="36185"/>
            <a:ext cx="9720930" cy="1015663"/>
          </a:xfrm>
          <a:prstGeom prst="rect">
            <a:avLst/>
          </a:prstGeom>
          <a:noFill/>
        </p:spPr>
        <p:txBody>
          <a:bodyPr wrap="none" lIns="91440" tIns="45720" rIns="91440" bIns="45720">
            <a:spAutoFit/>
          </a:bodyPr>
          <a:lstStyle/>
          <a:p>
            <a:pPr algn="ctr"/>
            <a:r>
              <a:rPr lang="en-US" sz="6000" b="1" cap="none" spc="0" dirty="0">
                <a:ln w="38100">
                  <a:solidFill>
                    <a:sysClr val="windowText" lastClr="000000"/>
                  </a:solidFill>
                  <a:prstDash val="solid"/>
                </a:ln>
                <a:solidFill>
                  <a:srgbClr val="D6E377"/>
                </a:solidFill>
                <a:effectLst>
                  <a:glow rad="101600">
                    <a:srgbClr val="00B390"/>
                  </a:glow>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Martin Luther King, Jr.</a:t>
            </a:r>
          </a:p>
        </p:txBody>
      </p:sp>
      <p:sp>
        <p:nvSpPr>
          <p:cNvPr id="6" name="TextBox 5"/>
          <p:cNvSpPr txBox="1"/>
          <p:nvPr/>
        </p:nvSpPr>
        <p:spPr>
          <a:xfrm>
            <a:off x="998297" y="1303231"/>
            <a:ext cx="10207427" cy="5324535"/>
          </a:xfrm>
          <a:prstGeom prst="rect">
            <a:avLst/>
          </a:prstGeom>
          <a:noFill/>
        </p:spPr>
        <p:txBody>
          <a:bodyPr wrap="square" rtlCol="0">
            <a:spAutoFit/>
          </a:bodyPr>
          <a:lstStyle/>
          <a:p>
            <a:pPr marL="571500" indent="-571500">
              <a:buFont typeface="Arial" panose="020B0604020202020204" pitchFamily="34" charset="0"/>
              <a:buChar char="•"/>
            </a:pPr>
            <a:r>
              <a:rPr lang="en-US" sz="2600" dirty="0" smtClean="0">
                <a:latin typeface="KBScaredStraight"/>
              </a:rPr>
              <a:t>Most </a:t>
            </a:r>
            <a:r>
              <a:rPr lang="en-US" sz="2600" dirty="0">
                <a:latin typeface="KBScaredStraight"/>
              </a:rPr>
              <a:t>well-known Georgian for his tireless </a:t>
            </a:r>
            <a:r>
              <a:rPr lang="en-US" sz="2600" b="1" dirty="0">
                <a:latin typeface="KBScaredStraight"/>
              </a:rPr>
              <a:t>leadership in the Civil Rights Movement. </a:t>
            </a:r>
          </a:p>
          <a:p>
            <a:pPr marL="571500" indent="-571500">
              <a:buFont typeface="Arial" panose="020B0604020202020204" pitchFamily="34" charset="0"/>
              <a:buChar char="•"/>
            </a:pPr>
            <a:endParaRPr lang="en-US" sz="2600" dirty="0">
              <a:latin typeface="KBScaredStraight"/>
            </a:endParaRPr>
          </a:p>
          <a:p>
            <a:pPr marL="571500" indent="-571500">
              <a:buFont typeface="Arial" panose="020B0604020202020204" pitchFamily="34" charset="0"/>
              <a:buChar char="•"/>
            </a:pPr>
            <a:r>
              <a:rPr lang="en-US" sz="2600" dirty="0">
                <a:latin typeface="KBScaredStraight"/>
              </a:rPr>
              <a:t>His work </a:t>
            </a:r>
            <a:r>
              <a:rPr lang="en-US" sz="2600" dirty="0" smtClean="0">
                <a:latin typeface="KBScaredStraight"/>
              </a:rPr>
              <a:t>and </a:t>
            </a:r>
            <a:r>
              <a:rPr lang="en-US" sz="2600" dirty="0">
                <a:latin typeface="KBScaredStraight"/>
              </a:rPr>
              <a:t>devotion to </a:t>
            </a:r>
            <a:r>
              <a:rPr lang="en-US" sz="2600" b="1" dirty="0">
                <a:latin typeface="KBScaredStraight"/>
              </a:rPr>
              <a:t>non-violent protest </a:t>
            </a:r>
            <a:r>
              <a:rPr lang="en-US" sz="2600" b="1" dirty="0" smtClean="0">
                <a:latin typeface="KBScaredStraight"/>
              </a:rPr>
              <a:t>against unfair laws </a:t>
            </a:r>
            <a:r>
              <a:rPr lang="en-US" sz="2600" dirty="0" smtClean="0">
                <a:latin typeface="KBScaredStraight"/>
              </a:rPr>
              <a:t>earned </a:t>
            </a:r>
            <a:r>
              <a:rPr lang="en-US" sz="2600" dirty="0">
                <a:latin typeface="KBScaredStraight"/>
              </a:rPr>
              <a:t>him the </a:t>
            </a:r>
            <a:r>
              <a:rPr lang="en-US" sz="2600" b="1" dirty="0">
                <a:latin typeface="KBScaredStraight"/>
              </a:rPr>
              <a:t>Nobel Peace Prize </a:t>
            </a:r>
            <a:r>
              <a:rPr lang="en-US" sz="2600" dirty="0">
                <a:latin typeface="KBScaredStraight"/>
              </a:rPr>
              <a:t>and led to the national holiday created in his honor. </a:t>
            </a:r>
          </a:p>
          <a:p>
            <a:pPr marL="571500" indent="-571500">
              <a:buFont typeface="Arial" panose="020B0604020202020204" pitchFamily="34" charset="0"/>
              <a:buChar char="•"/>
            </a:pPr>
            <a:endParaRPr lang="en-US" sz="2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a:solidFill>
                  <a:sysClr val="windowText" lastClr="000000"/>
                </a:solidFill>
                <a:latin typeface="KBScaredStraight" panose="02000603000000000000" pitchFamily="2" charset="0"/>
                <a:ea typeface="KBScaredStraight" panose="02000603000000000000" pitchFamily="2" charset="0"/>
              </a:rPr>
              <a:t>G</a:t>
            </a:r>
            <a:r>
              <a:rPr lang="en-US" sz="2600" b="1" dirty="0" smtClean="0">
                <a:solidFill>
                  <a:sysClr val="windowText" lastClr="000000"/>
                </a:solidFill>
                <a:latin typeface="KBScaredStraight" panose="02000603000000000000" pitchFamily="2" charset="0"/>
                <a:ea typeface="KBScaredStraight" panose="02000603000000000000" pitchFamily="2" charset="0"/>
              </a:rPr>
              <a:t>raduated </a:t>
            </a:r>
            <a:r>
              <a:rPr lang="en-US" sz="2600" b="1" dirty="0">
                <a:solidFill>
                  <a:sysClr val="windowText" lastClr="000000"/>
                </a:solidFill>
                <a:latin typeface="KBScaredStraight" panose="02000603000000000000" pitchFamily="2" charset="0"/>
                <a:ea typeface="KBScaredStraight" panose="02000603000000000000" pitchFamily="2" charset="0"/>
              </a:rPr>
              <a:t>from Morehouse </a:t>
            </a:r>
            <a:r>
              <a:rPr lang="en-US" sz="2600" dirty="0" smtClean="0">
                <a:solidFill>
                  <a:sysClr val="windowText" lastClr="000000"/>
                </a:solidFill>
                <a:latin typeface="KBScaredStraight" panose="02000603000000000000" pitchFamily="2" charset="0"/>
                <a:ea typeface="KBScaredStraight" panose="02000603000000000000" pitchFamily="2" charset="0"/>
              </a:rPr>
              <a:t>(historically </a:t>
            </a:r>
            <a:r>
              <a:rPr lang="en-US" sz="2600" dirty="0">
                <a:solidFill>
                  <a:sysClr val="windowText" lastClr="000000"/>
                </a:solidFill>
                <a:latin typeface="KBScaredStraight" panose="02000603000000000000" pitchFamily="2" charset="0"/>
                <a:ea typeface="KBScaredStraight" panose="02000603000000000000" pitchFamily="2" charset="0"/>
              </a:rPr>
              <a:t>black college</a:t>
            </a:r>
            <a:r>
              <a:rPr lang="en-US" sz="2600" dirty="0" smtClean="0">
                <a:solidFill>
                  <a:sysClr val="windowText" lastClr="000000"/>
                </a:solidFill>
                <a:latin typeface="KBScaredStraight" panose="02000603000000000000" pitchFamily="2" charset="0"/>
                <a:ea typeface="KBScaredStraight" panose="02000603000000000000" pitchFamily="2" charset="0"/>
              </a:rPr>
              <a:t>) with </a:t>
            </a:r>
            <a:r>
              <a:rPr lang="en-US" sz="2600" dirty="0">
                <a:solidFill>
                  <a:sysClr val="windowText" lastClr="000000"/>
                </a:solidFill>
                <a:latin typeface="KBScaredStraight" panose="02000603000000000000" pitchFamily="2" charset="0"/>
                <a:ea typeface="KBScaredStraight" panose="02000603000000000000" pitchFamily="2" charset="0"/>
              </a:rPr>
              <a:t>a Ph.D. and became an ordained minister.</a:t>
            </a:r>
          </a:p>
          <a:p>
            <a:pPr marL="571500" indent="-571500">
              <a:buFont typeface="Arial" panose="020B0604020202020204" pitchFamily="34" charset="0"/>
              <a:buChar char="•"/>
            </a:pPr>
            <a:endParaRPr lang="en-US" sz="26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a:solidFill>
                  <a:sysClr val="windowText" lastClr="000000"/>
                </a:solidFill>
                <a:latin typeface="KBScaredStraight" panose="02000603000000000000" pitchFamily="2" charset="0"/>
                <a:ea typeface="KBScaredStraight" panose="02000603000000000000" pitchFamily="2" charset="0"/>
              </a:rPr>
              <a:t>B</a:t>
            </a:r>
            <a:r>
              <a:rPr lang="en-US" sz="2600" dirty="0" smtClean="0">
                <a:solidFill>
                  <a:sysClr val="windowText" lastClr="000000"/>
                </a:solidFill>
                <a:latin typeface="KBScaredStraight" panose="02000603000000000000" pitchFamily="2" charset="0"/>
                <a:ea typeface="KBScaredStraight" panose="02000603000000000000" pitchFamily="2" charset="0"/>
              </a:rPr>
              <a:t>elieved </a:t>
            </a:r>
            <a:r>
              <a:rPr lang="en-US" sz="2600" dirty="0">
                <a:solidFill>
                  <a:sysClr val="windowText" lastClr="000000"/>
                </a:solidFill>
                <a:latin typeface="KBScaredStraight" panose="02000603000000000000" pitchFamily="2" charset="0"/>
                <a:ea typeface="KBScaredStraight" panose="02000603000000000000" pitchFamily="2" charset="0"/>
              </a:rPr>
              <a:t>that African Americans could gain their rights by protesting, but that the protests should be peaceful.</a:t>
            </a:r>
          </a:p>
          <a:p>
            <a:pPr marL="457200" indent="-4572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1173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00B3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60" y="387315"/>
            <a:ext cx="3768852"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279" y="1877325"/>
            <a:ext cx="6713738"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5837421"/>
      </p:ext>
    </p:extLst>
  </p:cSld>
  <p:clrMapOvr>
    <a:masterClrMapping/>
  </p:clrMapOvr>
</p:sld>
</file>

<file path=ppt/theme/theme1.xml><?xml version="1.0" encoding="utf-8"?>
<a:theme xmlns:a="http://schemas.openxmlformats.org/drawingml/2006/main" name="Civil Rights Movement Brain Wrink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Civil Rights Movement Brain Wrinkles</Template>
  <TotalTime>701</TotalTime>
  <Words>1632</Words>
  <Application>Microsoft Office PowerPoint</Application>
  <PresentationFormat>Widescreen</PresentationFormat>
  <Paragraphs>169</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Gungsuh</vt:lpstr>
      <vt:lpstr>Arial</vt:lpstr>
      <vt:lpstr>Calibri</vt:lpstr>
      <vt:lpstr>Calibri Light</vt:lpstr>
      <vt:lpstr>Century Schoolbook</vt:lpstr>
      <vt:lpstr>KBScaredStraight</vt:lpstr>
      <vt:lpstr>KG Eyes Wide Open</vt:lpstr>
      <vt:lpstr>KG Second Chances Solid</vt:lpstr>
      <vt:lpstr>Civil Rights Movement Brain Wrinkles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Lewis</dc:creator>
  <cp:lastModifiedBy>Cynthia Mason (Chamblee Middle)</cp:lastModifiedBy>
  <cp:revision>36</cp:revision>
  <cp:lastPrinted>2018-03-14T16:53:56Z</cp:lastPrinted>
  <dcterms:created xsi:type="dcterms:W3CDTF">2018-03-16T07:03:14Z</dcterms:created>
  <dcterms:modified xsi:type="dcterms:W3CDTF">2019-02-28T20:38:03Z</dcterms:modified>
</cp:coreProperties>
</file>