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68" r:id="rId2"/>
    <p:sldId id="271" r:id="rId3"/>
    <p:sldId id="269" r:id="rId4"/>
    <p:sldId id="270" r:id="rId5"/>
    <p:sldId id="272" r:id="rId6"/>
    <p:sldId id="273" r:id="rId7"/>
    <p:sldId id="274" r:id="rId8"/>
    <p:sldId id="276" r:id="rId9"/>
    <p:sldId id="275" r:id="rId10"/>
    <p:sldId id="293" r:id="rId11"/>
    <p:sldId id="278" r:id="rId12"/>
    <p:sldId id="279" r:id="rId13"/>
    <p:sldId id="280" r:id="rId14"/>
    <p:sldId id="281" r:id="rId15"/>
    <p:sldId id="291" r:id="rId16"/>
    <p:sldId id="282" r:id="rId17"/>
    <p:sldId id="290" r:id="rId18"/>
    <p:sldId id="292" r:id="rId19"/>
    <p:sldId id="283" r:id="rId20"/>
    <p:sldId id="284" r:id="rId21"/>
    <p:sldId id="285" r:id="rId22"/>
    <p:sldId id="286" r:id="rId23"/>
    <p:sldId id="287" r:id="rId24"/>
    <p:sldId id="288" r:id="rId25"/>
    <p:sldId id="289" r:id="rId26"/>
    <p:sldId id="294" r:id="rId27"/>
    <p:sldId id="263" r:id="rId28"/>
    <p:sldId id="295" r:id="rId29"/>
    <p:sldId id="29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7AB9BD-89FE-4D16-8B3A-445D6224E02B}" type="datetimeFigureOut">
              <a:rPr lang="en-US" smtClean="0"/>
              <a:t>10/31/2018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92AA7-DD17-4341-AB86-4E0158D7EC6D}" type="slidenum">
              <a:rPr lang="en-US" smtClean="0"/>
              <a:t>‹#›</a:t>
            </a:fld>
            <a:endParaRPr lang="en-US"/>
          </a:p>
        </p:txBody>
      </p:sp>
    </p:spTree>
    <p:extLst>
      <p:ext uri="{BB962C8B-B14F-4D97-AF65-F5344CB8AC3E}">
        <p14:creationId xmlns:p14="http://schemas.microsoft.com/office/powerpoint/2010/main" val="393685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792AA7-DD17-4341-AB86-4E0158D7EC6D}" type="slidenum">
              <a:rPr lang="en-US" smtClean="0"/>
              <a:t>7</a:t>
            </a:fld>
            <a:endParaRPr lang="en-US"/>
          </a:p>
        </p:txBody>
      </p:sp>
    </p:spTree>
    <p:extLst>
      <p:ext uri="{BB962C8B-B14F-4D97-AF65-F5344CB8AC3E}">
        <p14:creationId xmlns:p14="http://schemas.microsoft.com/office/powerpoint/2010/main" val="2808722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A1B7F89F-7553-4306-B695-753EF9096400}"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CB799-07CB-4931-826E-01FDD9C65DE3}" type="slidenum">
              <a:rPr lang="en-US" smtClean="0"/>
              <a:t>‹#›</a:t>
            </a:fld>
            <a:endParaRPr lang="en-US"/>
          </a:p>
        </p:txBody>
      </p:sp>
      <p:sp>
        <p:nvSpPr>
          <p:cNvPr id="113" name="Rectangle 112"/>
          <p:cNvSpPr/>
          <p:nvPr/>
        </p:nvSpPr>
        <p:spPr>
          <a:xfrm>
            <a:off x="685801" y="685800"/>
            <a:ext cx="7782412" cy="5410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1"/>
          <p:cNvSpPr>
            <a:spLocks noGrp="1"/>
          </p:cNvSpPr>
          <p:nvPr>
            <p:ph type="ctrTitle"/>
          </p:nvPr>
        </p:nvSpPr>
        <p:spPr>
          <a:xfrm>
            <a:off x="2002155" y="2133600"/>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135504" y="3771901"/>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7" name="Group 6"/>
          <p:cNvGrpSpPr/>
          <p:nvPr userDrawn="1"/>
        </p:nvGrpSpPr>
        <p:grpSpPr>
          <a:xfrm>
            <a:off x="810553" y="841976"/>
            <a:ext cx="7535237" cy="5101624"/>
            <a:chOff x="1980405" y="2130582"/>
            <a:chExt cx="4801394" cy="2824006"/>
          </a:xfrm>
        </p:grpSpPr>
        <p:grpSp>
          <p:nvGrpSpPr>
            <p:cNvPr id="94" name="Group 93"/>
            <p:cNvGrpSpPr/>
            <p:nvPr/>
          </p:nvGrpSpPr>
          <p:grpSpPr>
            <a:xfrm>
              <a:off x="1980405" y="21336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userDrawn="1"/>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96" name="Straight Connector 95"/>
            <p:cNvCxnSpPr/>
            <p:nvPr userDrawn="1"/>
          </p:nvCxnSpPr>
          <p:spPr>
            <a:xfrm rot="5400000">
              <a:off x="579799" y="3539488"/>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B7F89F-7553-4306-B695-753EF9096400}"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CB799-07CB-4931-826E-01FDD9C65DE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B7F89F-7553-4306-B695-753EF9096400}"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CB799-07CB-4931-826E-01FDD9C65DE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B7F89F-7553-4306-B695-753EF9096400}"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CB799-07CB-4931-826E-01FDD9C65DE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A1B7F89F-7553-4306-B695-753EF9096400}" type="datetimeFigureOut">
              <a:rPr lang="en-US" smtClean="0"/>
              <a:t>10/31/2018</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7CCCB799-07CB-4931-826E-01FDD9C65DE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B7F89F-7553-4306-B695-753EF9096400}"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CB799-07CB-4931-826E-01FDD9C65DE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B7F89F-7553-4306-B695-753EF9096400}" type="datetimeFigureOut">
              <a:rPr lang="en-US" smtClean="0"/>
              <a:t>10/31/2018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CCB799-07CB-4931-826E-01FDD9C65DE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B7F89F-7553-4306-B695-753EF9096400}" type="datetimeFigureOut">
              <a:rPr lang="en-US" smtClean="0"/>
              <a:t>10/31/2018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CCB799-07CB-4931-826E-01FDD9C65DE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7F89F-7553-4306-B695-753EF9096400}" type="datetimeFigureOut">
              <a:rPr lang="en-US" smtClean="0"/>
              <a:t>10/31/2018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CCB799-07CB-4931-826E-01FDD9C65DE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B7F89F-7553-4306-B695-753EF9096400}"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CB799-07CB-4931-826E-01FDD9C65DE3}"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A1B7F89F-7553-4306-B695-753EF9096400}"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CB799-07CB-4931-826E-01FDD9C65DE3}"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A1B7F89F-7553-4306-B695-753EF9096400}" type="datetimeFigureOut">
              <a:rPr lang="en-US" smtClean="0"/>
              <a:t>10/31/2018</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7CCCB799-07CB-4931-826E-01FDD9C65DE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troup.org/userfiles/929/My%20Files/Social%20Studies/8SS/growth_expansion/technological_advances/Cotton-Gin.mp4?id=1874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app.discoveryeducation.com/player/view/assetGuid/C34FD3AA-B6B7-4F37-A3F6-FE43197C52D6"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troup.org/userfiles/929/My%20Files/Social%20Studies/8SS/growth_expansion/technological_advances/The-Invention-of-the-Cotton-Gin-1793.mp4?id=1875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troup.org/userfiles/929/My%20Files/Social%20Studies/8SS/growth_expansion/technological_advances/The-Invention-of-the-Cotton-Gin-1793.mp4?id=18751" TargetMode="External"/><Relationship Id="rId2" Type="http://schemas.openxmlformats.org/officeDocument/2006/relationships/hyperlink" Target="http://www.troup.org/userfiles/929/My%20Files/Social%20Studies/8SS/growth_expansion/technological_advances/Cotton-Gin.mp4?id=18746" TargetMode="External"/><Relationship Id="rId1" Type="http://schemas.openxmlformats.org/officeDocument/2006/relationships/slideLayout" Target="../slideLayouts/slideLayout2.xml"/><Relationship Id="rId4" Type="http://schemas.openxmlformats.org/officeDocument/2006/relationships/hyperlink" Target="http://app.discoveryeducation.com/player/view/assetGuid/C34FD3AA-B6B7-4F37-A3F6-FE43197C52D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uXp-O6SIey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effectLst>
                  <a:outerShdw blurRad="38100" dist="38100" dir="2700000" algn="tl">
                    <a:srgbClr val="000000">
                      <a:alpha val="43137"/>
                    </a:srgbClr>
                  </a:outerShdw>
                </a:effectLst>
              </a:rPr>
              <a:t>Activating Strategy</a:t>
            </a:r>
            <a:endParaRPr lang="en-US" sz="7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lgn="ctr">
              <a:buNone/>
            </a:pPr>
            <a:r>
              <a:rPr lang="en-US" sz="4800" b="1" dirty="0" smtClean="0"/>
              <a:t>Describe a technological development that has occurred in your lifetime. Explain how this technological development positively or negatively impacted your life or society.</a:t>
            </a:r>
            <a:endParaRPr lang="en-US" sz="4800" b="1" dirty="0"/>
          </a:p>
        </p:txBody>
      </p:sp>
    </p:spTree>
    <p:extLst>
      <p:ext uri="{BB962C8B-B14F-4D97-AF65-F5344CB8AC3E}">
        <p14:creationId xmlns:p14="http://schemas.microsoft.com/office/powerpoint/2010/main" val="3981145709"/>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lgn="ctr"/>
            <a:r>
              <a:rPr lang="en-US" sz="6700" dirty="0" smtClean="0">
                <a:effectLst>
                  <a:outerShdw blurRad="38100" dist="38100" dir="2700000" algn="tl">
                    <a:srgbClr val="000000">
                      <a:alpha val="43137"/>
                    </a:srgbClr>
                  </a:outerShdw>
                </a:effectLst>
              </a:rPr>
              <a:t>Cotton Gin</a:t>
            </a:r>
            <a:r>
              <a:rPr lang="en-US" dirty="0" smtClean="0"/>
              <a:t/>
            </a:r>
            <a:br>
              <a:rPr lang="en-US" dirty="0" smtClean="0"/>
            </a:br>
            <a:r>
              <a:rPr lang="en-US" dirty="0" smtClean="0"/>
              <a:t>[select 1-2 videos]</a:t>
            </a:r>
            <a:endParaRPr lang="en-US" dirty="0"/>
          </a:p>
        </p:txBody>
      </p:sp>
      <p:sp>
        <p:nvSpPr>
          <p:cNvPr id="3" name="Content Placeholder 2"/>
          <p:cNvSpPr>
            <a:spLocks noGrp="1"/>
          </p:cNvSpPr>
          <p:nvPr>
            <p:ph idx="1"/>
          </p:nvPr>
        </p:nvSpPr>
        <p:spPr>
          <a:xfrm>
            <a:off x="228600" y="1828800"/>
            <a:ext cx="8458200" cy="4648200"/>
          </a:xfrm>
        </p:spPr>
        <p:txBody>
          <a:bodyPr>
            <a:noAutofit/>
          </a:bodyPr>
          <a:lstStyle/>
          <a:p>
            <a:r>
              <a:rPr lang="en-US" sz="4000" b="1" u="sng" dirty="0">
                <a:hlinkClick r:id="rId2"/>
              </a:rPr>
              <a:t>Bill Nye's Greatest Inventions: The Cotton Gin</a:t>
            </a:r>
            <a:r>
              <a:rPr lang="en-US" sz="4000" b="1" dirty="0"/>
              <a:t> </a:t>
            </a:r>
            <a:r>
              <a:rPr lang="en-US" sz="3600" b="1" dirty="0"/>
              <a:t>(approximately 4 minutes</a:t>
            </a:r>
            <a:r>
              <a:rPr lang="en-US" sz="3600" b="1" dirty="0" smtClean="0"/>
              <a:t>)</a:t>
            </a:r>
          </a:p>
          <a:p>
            <a:endParaRPr lang="en-US" sz="2000" b="1" dirty="0"/>
          </a:p>
        </p:txBody>
      </p:sp>
    </p:spTree>
    <p:extLst>
      <p:ext uri="{BB962C8B-B14F-4D97-AF65-F5344CB8AC3E}">
        <p14:creationId xmlns:p14="http://schemas.microsoft.com/office/powerpoint/2010/main" val="640059006"/>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4225"/>
            <a:ext cx="8229600" cy="990600"/>
          </a:xfrm>
        </p:spPr>
        <p:txBody>
          <a:bodyPr>
            <a:normAutofit/>
          </a:bodyPr>
          <a:lstStyle/>
          <a:p>
            <a:pPr algn="ctr"/>
            <a:r>
              <a:rPr lang="en-US" sz="5400" u="sng" dirty="0" smtClean="0">
                <a:effectLst>
                  <a:outerShdw blurRad="38100" dist="38100" dir="2700000" algn="tl">
                    <a:srgbClr val="000000">
                      <a:alpha val="43137"/>
                    </a:srgbClr>
                  </a:outerShdw>
                </a:effectLst>
              </a:rPr>
              <a:t>Invention of the Cotton Gin</a:t>
            </a:r>
            <a:endParaRPr lang="en-US" sz="5400" u="sng"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304800" y="1143000"/>
            <a:ext cx="8534400" cy="5334000"/>
          </a:xfrm>
        </p:spPr>
        <p:txBody>
          <a:bodyPr>
            <a:noAutofit/>
          </a:bodyPr>
          <a:lstStyle/>
          <a:p>
            <a:r>
              <a:rPr lang="en-US" sz="4400" b="1" dirty="0" smtClean="0">
                <a:solidFill>
                  <a:schemeClr val="bg1"/>
                </a:solidFill>
                <a:effectLst>
                  <a:outerShdw blurRad="38100" dist="38100" dir="2700000" algn="tl">
                    <a:srgbClr val="000000">
                      <a:alpha val="43137"/>
                    </a:srgbClr>
                  </a:outerShdw>
                </a:effectLst>
              </a:rPr>
              <a:t>Due to the machine’s efficiency, the growth of cotton became profitable</a:t>
            </a:r>
            <a:r>
              <a:rPr lang="en-US" sz="4400" b="1" dirty="0" smtClean="0">
                <a:effectLst>
                  <a:outerShdw blurRad="38100" dist="38100" dir="2700000" algn="tl">
                    <a:srgbClr val="000000">
                      <a:alpha val="43137"/>
                    </a:srgbClr>
                  </a:outerShdw>
                </a:effectLst>
              </a:rPr>
              <a:t> in Georgia and the rest of the South</a:t>
            </a:r>
          </a:p>
          <a:p>
            <a:endParaRPr lang="en-US" dirty="0" smtClean="0"/>
          </a:p>
          <a:p>
            <a:r>
              <a:rPr lang="en-US" sz="4400" b="1" dirty="0" smtClean="0">
                <a:solidFill>
                  <a:schemeClr val="bg1"/>
                </a:solidFill>
                <a:effectLst>
                  <a:outerShdw blurRad="38100" dist="38100" dir="2700000" algn="tl">
                    <a:srgbClr val="000000">
                      <a:alpha val="43137"/>
                    </a:srgbClr>
                  </a:outerShdw>
                </a:effectLst>
              </a:rPr>
              <a:t>This led to westward expansion as farmers began to seek out land </a:t>
            </a:r>
            <a:r>
              <a:rPr lang="en-US" sz="4400" b="1" dirty="0" smtClean="0">
                <a:effectLst>
                  <a:outerShdw blurRad="38100" dist="38100" dir="2700000" algn="tl">
                    <a:srgbClr val="000000">
                      <a:alpha val="43137"/>
                    </a:srgbClr>
                  </a:outerShdw>
                </a:effectLst>
              </a:rPr>
              <a:t>capable of producing the crop</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0721501"/>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122" name="Picture 2" descr="http://ecocotton2012.files.wordpress.com/2012/03/us-cotton-production-graph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1" y="152400"/>
            <a:ext cx="9000684"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482979"/>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990600"/>
          </a:xfrm>
        </p:spPr>
        <p:txBody>
          <a:bodyPr>
            <a:noAutofit/>
          </a:bodyPr>
          <a:lstStyle/>
          <a:p>
            <a:pPr algn="ctr"/>
            <a:r>
              <a:rPr lang="en-US" sz="6600" u="sng" dirty="0" smtClean="0">
                <a:effectLst>
                  <a:outerShdw blurRad="38100" dist="38100" dir="2700000" algn="tl">
                    <a:srgbClr val="000000">
                      <a:alpha val="43137"/>
                    </a:srgbClr>
                  </a:outerShdw>
                </a:effectLst>
              </a:rPr>
              <a:t>Think, Pair, Share</a:t>
            </a:r>
            <a:endParaRPr lang="en-US" sz="6600" u="sng"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304800" y="1447800"/>
            <a:ext cx="8534400" cy="4953000"/>
          </a:xfrm>
        </p:spPr>
        <p:txBody>
          <a:bodyPr>
            <a:noAutofit/>
          </a:bodyPr>
          <a:lstStyle/>
          <a:p>
            <a:r>
              <a:rPr lang="en-US" sz="4400" b="1" dirty="0" smtClean="0">
                <a:effectLst>
                  <a:outerShdw blurRad="38100" dist="38100" dir="2700000" algn="tl">
                    <a:srgbClr val="000000">
                      <a:alpha val="43137"/>
                    </a:srgbClr>
                  </a:outerShdw>
                </a:effectLst>
              </a:rPr>
              <a:t>Describe a positive effect of the invention of the cotton gin on the development of Georgia.</a:t>
            </a:r>
          </a:p>
          <a:p>
            <a:endParaRPr lang="en-US" dirty="0" smtClean="0"/>
          </a:p>
          <a:p>
            <a:r>
              <a:rPr lang="en-US" sz="4400" b="1" dirty="0" smtClean="0">
                <a:effectLst>
                  <a:outerShdw blurRad="38100" dist="38100" dir="2700000" algn="tl">
                    <a:srgbClr val="000000">
                      <a:alpha val="43137"/>
                    </a:srgbClr>
                  </a:outerShdw>
                </a:effectLst>
              </a:rPr>
              <a:t>What might be a negative effect of the invention of the cotton gin on the development of Georgia.</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2320107"/>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28600"/>
            <a:ext cx="8839200" cy="762000"/>
          </a:xfrm>
        </p:spPr>
        <p:txBody>
          <a:bodyPr>
            <a:noAutofit/>
          </a:bodyPr>
          <a:lstStyle/>
          <a:p>
            <a:pPr algn="ctr"/>
            <a:r>
              <a:rPr lang="en-US" sz="4600" u="sng" dirty="0" smtClean="0">
                <a:effectLst>
                  <a:outerShdw blurRad="38100" dist="38100" dir="2700000" algn="tl">
                    <a:srgbClr val="000000">
                      <a:alpha val="43137"/>
                    </a:srgbClr>
                  </a:outerShdw>
                </a:effectLst>
              </a:rPr>
              <a:t>Negative Effects of the Cotton Gin</a:t>
            </a:r>
            <a:endParaRPr lang="en-US" sz="4600" u="sng"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304800" y="1295400"/>
            <a:ext cx="8534400" cy="5257800"/>
          </a:xfrm>
        </p:spPr>
        <p:txBody>
          <a:bodyPr>
            <a:noAutofit/>
          </a:bodyPr>
          <a:lstStyle/>
          <a:p>
            <a:r>
              <a:rPr lang="en-US" sz="4600" b="1" dirty="0" smtClean="0">
                <a:effectLst>
                  <a:outerShdw blurRad="38100" dist="38100" dir="2700000" algn="tl">
                    <a:srgbClr val="000000">
                      <a:alpha val="43137"/>
                    </a:srgbClr>
                  </a:outerShdw>
                </a:effectLst>
              </a:rPr>
              <a:t>It </a:t>
            </a:r>
            <a:r>
              <a:rPr lang="en-US" sz="4600" b="1" dirty="0" smtClean="0">
                <a:solidFill>
                  <a:schemeClr val="bg1"/>
                </a:solidFill>
                <a:effectLst>
                  <a:outerShdw blurRad="38100" dist="38100" dir="2700000" algn="tl">
                    <a:srgbClr val="000000">
                      <a:alpha val="43137"/>
                    </a:srgbClr>
                  </a:outerShdw>
                </a:effectLst>
              </a:rPr>
              <a:t>made the South overly dependent on one crop</a:t>
            </a:r>
          </a:p>
          <a:p>
            <a:endParaRPr lang="en-US" sz="3200" dirty="0" smtClean="0"/>
          </a:p>
          <a:p>
            <a:r>
              <a:rPr lang="en-US" sz="4600" b="1" dirty="0" smtClean="0">
                <a:effectLst>
                  <a:outerShdw blurRad="38100" dist="38100" dir="2700000" algn="tl">
                    <a:srgbClr val="000000">
                      <a:alpha val="43137"/>
                    </a:srgbClr>
                  </a:outerShdw>
                </a:effectLst>
              </a:rPr>
              <a:t>Due to its effectiveness, </a:t>
            </a:r>
            <a:r>
              <a:rPr lang="en-US" sz="4600" b="1" dirty="0" smtClean="0">
                <a:solidFill>
                  <a:schemeClr val="bg1"/>
                </a:solidFill>
                <a:effectLst>
                  <a:outerShdw blurRad="38100" dist="38100" dir="2700000" algn="tl">
                    <a:srgbClr val="000000">
                      <a:alpha val="43137"/>
                    </a:srgbClr>
                  </a:outerShdw>
                </a:effectLst>
              </a:rPr>
              <a:t>slavery increased </a:t>
            </a:r>
            <a:r>
              <a:rPr lang="en-US" sz="4600" b="1" dirty="0" smtClean="0">
                <a:effectLst>
                  <a:outerShdw blurRad="38100" dist="38100" dir="2700000" algn="tl">
                    <a:srgbClr val="000000">
                      <a:alpha val="43137"/>
                    </a:srgbClr>
                  </a:outerShdw>
                </a:effectLst>
              </a:rPr>
              <a:t>in the South. Due to cotton’s profitability </a:t>
            </a:r>
            <a:r>
              <a:rPr lang="en-US" sz="4600" b="1" dirty="0" smtClean="0">
                <a:solidFill>
                  <a:schemeClr val="bg1"/>
                </a:solidFill>
                <a:effectLst>
                  <a:outerShdw blurRad="38100" dist="38100" dir="2700000" algn="tl">
                    <a:srgbClr val="000000">
                      <a:alpha val="43137"/>
                    </a:srgbClr>
                  </a:outerShdw>
                </a:effectLst>
              </a:rPr>
              <a:t>more slaves were needed in its production</a:t>
            </a:r>
          </a:p>
        </p:txBody>
      </p:sp>
    </p:spTree>
    <p:extLst>
      <p:ext uri="{BB962C8B-B14F-4D97-AF65-F5344CB8AC3E}">
        <p14:creationId xmlns:p14="http://schemas.microsoft.com/office/powerpoint/2010/main" val="1957009441"/>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lgn="ctr"/>
            <a:r>
              <a:rPr lang="en-US" sz="6700" dirty="0" smtClean="0">
                <a:effectLst>
                  <a:outerShdw blurRad="38100" dist="38100" dir="2700000" algn="tl">
                    <a:srgbClr val="000000">
                      <a:alpha val="43137"/>
                    </a:srgbClr>
                  </a:outerShdw>
                </a:effectLst>
              </a:rPr>
              <a:t>Cotton Gin</a:t>
            </a:r>
            <a:r>
              <a:rPr lang="en-US" dirty="0" smtClean="0"/>
              <a:t/>
            </a:r>
            <a:br>
              <a:rPr lang="en-US" dirty="0" smtClean="0"/>
            </a:br>
            <a:endParaRPr lang="en-US" dirty="0"/>
          </a:p>
        </p:txBody>
      </p:sp>
      <p:sp>
        <p:nvSpPr>
          <p:cNvPr id="3" name="Content Placeholder 2"/>
          <p:cNvSpPr>
            <a:spLocks noGrp="1"/>
          </p:cNvSpPr>
          <p:nvPr>
            <p:ph idx="1"/>
          </p:nvPr>
        </p:nvSpPr>
        <p:spPr>
          <a:xfrm>
            <a:off x="228600" y="1828800"/>
            <a:ext cx="8458200" cy="4648200"/>
          </a:xfrm>
        </p:spPr>
        <p:txBody>
          <a:bodyPr>
            <a:noAutofit/>
          </a:bodyPr>
          <a:lstStyle/>
          <a:p>
            <a:r>
              <a:rPr lang="en-US" sz="4000" b="1" u="sng" dirty="0" smtClean="0">
                <a:hlinkClick r:id="rId2"/>
              </a:rPr>
              <a:t>The </a:t>
            </a:r>
            <a:r>
              <a:rPr lang="en-US" sz="4000" b="1" u="sng" dirty="0">
                <a:hlinkClick r:id="rId2"/>
              </a:rPr>
              <a:t>Growth of Slavery</a:t>
            </a:r>
            <a:r>
              <a:rPr lang="en-US" sz="4000" b="1" dirty="0"/>
              <a:t> </a:t>
            </a:r>
            <a:r>
              <a:rPr lang="en-US" sz="4000" b="1" dirty="0" smtClean="0"/>
              <a:t/>
            </a:r>
            <a:br>
              <a:rPr lang="en-US" sz="4000" b="1" dirty="0" smtClean="0"/>
            </a:br>
            <a:r>
              <a:rPr lang="en-US" sz="3600" b="1" dirty="0" smtClean="0"/>
              <a:t>(</a:t>
            </a:r>
            <a:r>
              <a:rPr lang="en-US" sz="3600" b="1" dirty="0"/>
              <a:t>approximately 7 minutes</a:t>
            </a:r>
            <a:r>
              <a:rPr lang="en-US" sz="3600" b="1" dirty="0" smtClean="0"/>
              <a:t>)</a:t>
            </a:r>
            <a:endParaRPr lang="en-US" sz="3600" b="1" dirty="0"/>
          </a:p>
        </p:txBody>
      </p:sp>
    </p:spTree>
    <p:extLst>
      <p:ext uri="{BB962C8B-B14F-4D97-AF65-F5344CB8AC3E}">
        <p14:creationId xmlns:p14="http://schemas.microsoft.com/office/powerpoint/2010/main" val="3734127617"/>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3200" y="304800"/>
            <a:ext cx="8839200" cy="1447800"/>
          </a:xfrm>
        </p:spPr>
        <p:txBody>
          <a:bodyPr>
            <a:noAutofit/>
          </a:bodyPr>
          <a:lstStyle/>
          <a:p>
            <a:pPr algn="ctr"/>
            <a:r>
              <a:rPr lang="en-US" sz="4600" u="sng" dirty="0" smtClean="0">
                <a:effectLst>
                  <a:outerShdw blurRad="38100" dist="38100" dir="2700000" algn="tl">
                    <a:srgbClr val="000000">
                      <a:alpha val="43137"/>
                    </a:srgbClr>
                  </a:outerShdw>
                </a:effectLst>
              </a:rPr>
              <a:t>How did the cotton gin lead to the South’s defense of slavery?</a:t>
            </a:r>
            <a:endParaRPr lang="en-US" sz="4600" u="sng"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304800" y="2057400"/>
            <a:ext cx="8534400" cy="4191000"/>
          </a:xfrm>
        </p:spPr>
        <p:txBody>
          <a:bodyPr>
            <a:noAutofit/>
          </a:bodyPr>
          <a:lstStyle/>
          <a:p>
            <a:pPr marL="0" indent="0" algn="ctr">
              <a:buNone/>
            </a:pPr>
            <a:r>
              <a:rPr lang="en-US" sz="4200" b="1" dirty="0" smtClean="0">
                <a:effectLst>
                  <a:outerShdw blurRad="38100" dist="38100" dir="2700000" algn="tl">
                    <a:srgbClr val="000000">
                      <a:alpha val="43137"/>
                    </a:srgbClr>
                  </a:outerShdw>
                </a:effectLst>
              </a:rPr>
              <a:t>Through the use of the cotton gin, cotton production became very profitable in Georgia. This led to an increase in slavery. </a:t>
            </a:r>
            <a:r>
              <a:rPr lang="en-US" sz="4200" b="1" dirty="0" smtClean="0">
                <a:solidFill>
                  <a:schemeClr val="bg1"/>
                </a:solidFill>
                <a:effectLst>
                  <a:outerShdw blurRad="38100" dist="38100" dir="2700000" algn="tl">
                    <a:srgbClr val="000000">
                      <a:alpha val="43137"/>
                    </a:srgbClr>
                  </a:outerShdw>
                </a:effectLst>
              </a:rPr>
              <a:t>Getting rid of slavery would cut into people’s profits and affect the state’s economy.</a:t>
            </a:r>
          </a:p>
        </p:txBody>
      </p:sp>
    </p:spTree>
    <p:extLst>
      <p:ext uri="{BB962C8B-B14F-4D97-AF65-F5344CB8AC3E}">
        <p14:creationId xmlns:p14="http://schemas.microsoft.com/office/powerpoint/2010/main" val="1079402778"/>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8229600" cy="990600"/>
          </a:xfrm>
        </p:spPr>
        <p:txBody>
          <a:bodyPr>
            <a:noAutofit/>
          </a:bodyPr>
          <a:lstStyle/>
          <a:p>
            <a:pPr algn="ctr"/>
            <a:r>
              <a:rPr lang="en-US" sz="6600" u="sng" dirty="0" smtClean="0">
                <a:effectLst>
                  <a:outerShdw blurRad="38100" dist="38100" dir="2700000" algn="tl">
                    <a:srgbClr val="000000">
                      <a:alpha val="43137"/>
                    </a:srgbClr>
                  </a:outerShdw>
                </a:effectLst>
              </a:rPr>
              <a:t>Think, Pair, Share</a:t>
            </a:r>
            <a:endParaRPr lang="en-US" sz="6600" u="sng"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304800" y="1600200"/>
            <a:ext cx="8534400" cy="4953000"/>
          </a:xfrm>
        </p:spPr>
        <p:txBody>
          <a:bodyPr>
            <a:noAutofit/>
          </a:bodyPr>
          <a:lstStyle/>
          <a:p>
            <a:pPr marL="0" indent="0" algn="ctr">
              <a:buNone/>
            </a:pPr>
            <a:r>
              <a:rPr lang="en-US" sz="4800" b="1" dirty="0" smtClean="0">
                <a:effectLst>
                  <a:outerShdw blurRad="38100" dist="38100" dir="2700000" algn="tl">
                    <a:srgbClr val="000000">
                      <a:alpha val="43137"/>
                    </a:srgbClr>
                  </a:outerShdw>
                </a:effectLst>
              </a:rPr>
              <a:t>The phrase </a:t>
            </a:r>
            <a:r>
              <a:rPr lang="en-US" sz="4800" b="1" dirty="0" smtClean="0">
                <a:solidFill>
                  <a:schemeClr val="bg1"/>
                </a:solidFill>
                <a:effectLst>
                  <a:outerShdw blurRad="38100" dist="38100" dir="2700000" algn="tl">
                    <a:srgbClr val="000000">
                      <a:alpha val="43137"/>
                    </a:srgbClr>
                  </a:outerShdw>
                </a:effectLst>
              </a:rPr>
              <a:t>“King Cotton” </a:t>
            </a:r>
            <a:r>
              <a:rPr lang="en-US" sz="4800" b="1" dirty="0" smtClean="0">
                <a:effectLst>
                  <a:outerShdw blurRad="38100" dist="38100" dir="2700000" algn="tl">
                    <a:srgbClr val="000000">
                      <a:alpha val="43137"/>
                    </a:srgbClr>
                  </a:outerShdw>
                </a:effectLst>
              </a:rPr>
              <a:t>is often </a:t>
            </a:r>
            <a:r>
              <a:rPr lang="en-US" sz="4800" b="1" dirty="0" smtClean="0">
                <a:solidFill>
                  <a:schemeClr val="bg1"/>
                </a:solidFill>
                <a:effectLst>
                  <a:outerShdw blurRad="38100" dist="38100" dir="2700000" algn="tl">
                    <a:srgbClr val="000000">
                      <a:alpha val="43137"/>
                    </a:srgbClr>
                  </a:outerShdw>
                </a:effectLst>
              </a:rPr>
              <a:t>used to describe Georgia’s agriculture during this time </a:t>
            </a:r>
            <a:r>
              <a:rPr lang="en-US" sz="4800" b="1" dirty="0" smtClean="0">
                <a:effectLst>
                  <a:outerShdw blurRad="38100" dist="38100" dir="2700000" algn="tl">
                    <a:srgbClr val="000000">
                      <a:alpha val="43137"/>
                    </a:srgbClr>
                  </a:outerShdw>
                </a:effectLst>
              </a:rPr>
              <a:t>period. Turn to a partner and discuss why it is referred to as “King Cotton”?</a:t>
            </a:r>
          </a:p>
        </p:txBody>
      </p:sp>
    </p:spTree>
    <p:extLst>
      <p:ext uri="{BB962C8B-B14F-4D97-AF65-F5344CB8AC3E}">
        <p14:creationId xmlns:p14="http://schemas.microsoft.com/office/powerpoint/2010/main" val="197091597"/>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lgn="ctr"/>
            <a:r>
              <a:rPr lang="en-US" sz="6700" dirty="0" smtClean="0">
                <a:effectLst>
                  <a:outerShdw blurRad="38100" dist="38100" dir="2700000" algn="tl">
                    <a:srgbClr val="000000">
                      <a:alpha val="43137"/>
                    </a:srgbClr>
                  </a:outerShdw>
                </a:effectLst>
              </a:rPr>
              <a:t>Cotton Gin</a:t>
            </a:r>
            <a:r>
              <a:rPr lang="en-US" dirty="0" smtClean="0"/>
              <a:t/>
            </a:r>
            <a:br>
              <a:rPr lang="en-US" dirty="0" smtClean="0"/>
            </a:br>
            <a:r>
              <a:rPr lang="en-US" dirty="0" smtClean="0"/>
              <a:t>[select 1-2 videos]</a:t>
            </a:r>
            <a:endParaRPr lang="en-US" dirty="0"/>
          </a:p>
        </p:txBody>
      </p:sp>
      <p:sp>
        <p:nvSpPr>
          <p:cNvPr id="3" name="Content Placeholder 2"/>
          <p:cNvSpPr>
            <a:spLocks noGrp="1"/>
          </p:cNvSpPr>
          <p:nvPr>
            <p:ph idx="1"/>
          </p:nvPr>
        </p:nvSpPr>
        <p:spPr>
          <a:xfrm>
            <a:off x="228600" y="1828800"/>
            <a:ext cx="8458200" cy="4648200"/>
          </a:xfrm>
        </p:spPr>
        <p:txBody>
          <a:bodyPr>
            <a:noAutofit/>
          </a:bodyPr>
          <a:lstStyle/>
          <a:p>
            <a:endParaRPr lang="en-US" sz="2000" b="1" dirty="0"/>
          </a:p>
          <a:p>
            <a:r>
              <a:rPr lang="en-US" sz="4000" b="1" u="sng" dirty="0">
                <a:hlinkClick r:id="rId2"/>
              </a:rPr>
              <a:t>The Invention of the Cotton Gin, 1793</a:t>
            </a:r>
            <a:r>
              <a:rPr lang="en-US" sz="4000" b="1" dirty="0"/>
              <a:t> </a:t>
            </a:r>
            <a:r>
              <a:rPr lang="en-US" sz="3600" b="1" dirty="0"/>
              <a:t>(approximately 2 minutes</a:t>
            </a:r>
            <a:r>
              <a:rPr lang="en-US" sz="3600" b="1" dirty="0" smtClean="0"/>
              <a:t>)</a:t>
            </a:r>
          </a:p>
          <a:p>
            <a:endParaRPr lang="en-US" sz="2000" b="1" dirty="0"/>
          </a:p>
        </p:txBody>
      </p:sp>
    </p:spTree>
    <p:extLst>
      <p:ext uri="{BB962C8B-B14F-4D97-AF65-F5344CB8AC3E}">
        <p14:creationId xmlns:p14="http://schemas.microsoft.com/office/powerpoint/2010/main" val="748568016"/>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lgn="ctr"/>
            <a:r>
              <a:rPr lang="en-US" sz="6700" dirty="0" smtClean="0">
                <a:effectLst>
                  <a:outerShdw blurRad="38100" dist="38100" dir="2700000" algn="tl">
                    <a:srgbClr val="000000">
                      <a:alpha val="43137"/>
                    </a:srgbClr>
                  </a:outerShdw>
                </a:effectLst>
              </a:rPr>
              <a:t>Cotton Gin</a:t>
            </a:r>
            <a:r>
              <a:rPr lang="en-US" dirty="0" smtClean="0"/>
              <a:t/>
            </a:r>
            <a:br>
              <a:rPr lang="en-US" dirty="0" smtClean="0"/>
            </a:br>
            <a:r>
              <a:rPr lang="en-US" dirty="0" smtClean="0"/>
              <a:t>[select 1-2 videos]</a:t>
            </a:r>
            <a:endParaRPr lang="en-US" dirty="0"/>
          </a:p>
        </p:txBody>
      </p:sp>
      <p:sp>
        <p:nvSpPr>
          <p:cNvPr id="3" name="Content Placeholder 2"/>
          <p:cNvSpPr>
            <a:spLocks noGrp="1"/>
          </p:cNvSpPr>
          <p:nvPr>
            <p:ph idx="1"/>
          </p:nvPr>
        </p:nvSpPr>
        <p:spPr>
          <a:xfrm>
            <a:off x="228600" y="1828800"/>
            <a:ext cx="8458200" cy="4648200"/>
          </a:xfrm>
        </p:spPr>
        <p:txBody>
          <a:bodyPr>
            <a:noAutofit/>
          </a:bodyPr>
          <a:lstStyle/>
          <a:p>
            <a:r>
              <a:rPr lang="en-US" sz="4000" b="1" u="sng" dirty="0">
                <a:hlinkClick r:id="rId2"/>
              </a:rPr>
              <a:t>Bill Nye's Greatest Inventions: The Cotton Gin</a:t>
            </a:r>
            <a:r>
              <a:rPr lang="en-US" sz="4000" b="1" dirty="0"/>
              <a:t> </a:t>
            </a:r>
            <a:r>
              <a:rPr lang="en-US" sz="3600" b="1" dirty="0"/>
              <a:t>(approximately 4 minutes</a:t>
            </a:r>
            <a:r>
              <a:rPr lang="en-US" sz="3600" b="1" dirty="0" smtClean="0"/>
              <a:t>)</a:t>
            </a:r>
          </a:p>
          <a:p>
            <a:endParaRPr lang="en-US" sz="2000" b="1" dirty="0"/>
          </a:p>
          <a:p>
            <a:r>
              <a:rPr lang="en-US" sz="4000" b="1" u="sng" dirty="0">
                <a:hlinkClick r:id="rId3"/>
              </a:rPr>
              <a:t>The Invention of the Cotton Gin, 1793</a:t>
            </a:r>
            <a:r>
              <a:rPr lang="en-US" sz="4000" b="1" dirty="0"/>
              <a:t> </a:t>
            </a:r>
            <a:r>
              <a:rPr lang="en-US" sz="3600" b="1" dirty="0"/>
              <a:t>(approximately 2 minutes</a:t>
            </a:r>
            <a:r>
              <a:rPr lang="en-US" sz="3600" b="1" dirty="0" smtClean="0"/>
              <a:t>)</a:t>
            </a:r>
          </a:p>
          <a:p>
            <a:endParaRPr lang="en-US" sz="2000" b="1" dirty="0"/>
          </a:p>
          <a:p>
            <a:r>
              <a:rPr lang="en-US" sz="4000" b="1" u="sng" dirty="0">
                <a:hlinkClick r:id="rId4"/>
              </a:rPr>
              <a:t>The Growth of Slavery</a:t>
            </a:r>
            <a:r>
              <a:rPr lang="en-US" sz="4000" b="1" dirty="0"/>
              <a:t> </a:t>
            </a:r>
            <a:r>
              <a:rPr lang="en-US" sz="4000" b="1" dirty="0" smtClean="0"/>
              <a:t/>
            </a:r>
            <a:br>
              <a:rPr lang="en-US" sz="4000" b="1" dirty="0" smtClean="0"/>
            </a:br>
            <a:r>
              <a:rPr lang="en-US" sz="3600" b="1" dirty="0" smtClean="0"/>
              <a:t>(</a:t>
            </a:r>
            <a:r>
              <a:rPr lang="en-US" sz="3600" b="1" dirty="0"/>
              <a:t>approximately 7 minutes</a:t>
            </a:r>
            <a:r>
              <a:rPr lang="en-US" sz="3600" b="1" dirty="0" smtClean="0"/>
              <a:t>)</a:t>
            </a:r>
            <a:endParaRPr lang="en-US" sz="3600" b="1" dirty="0"/>
          </a:p>
        </p:txBody>
      </p:sp>
    </p:spTree>
    <p:extLst>
      <p:ext uri="{BB962C8B-B14F-4D97-AF65-F5344CB8AC3E}">
        <p14:creationId xmlns:p14="http://schemas.microsoft.com/office/powerpoint/2010/main" val="2604681595"/>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effectLst>
                  <a:outerShdw blurRad="38100" dist="38100" dir="2700000" algn="tl">
                    <a:srgbClr val="000000">
                      <a:alpha val="43137"/>
                    </a:srgbClr>
                  </a:outerShdw>
                </a:effectLst>
              </a:rPr>
              <a:t>Activating Strategy</a:t>
            </a:r>
            <a:endParaRPr lang="en-US" sz="7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525963"/>
          </a:xfrm>
        </p:spPr>
        <p:txBody>
          <a:bodyPr>
            <a:normAutofit/>
          </a:bodyPr>
          <a:lstStyle/>
          <a:p>
            <a:pPr marL="0" indent="0" algn="ctr">
              <a:buNone/>
            </a:pPr>
            <a:r>
              <a:rPr lang="en-US" sz="5400" b="1" dirty="0" smtClean="0"/>
              <a:t>What could be considered a technological development in Georgia in the time period after the American Revolution? Why?</a:t>
            </a:r>
            <a:endParaRPr lang="en-US" sz="5400" b="1" dirty="0"/>
          </a:p>
        </p:txBody>
      </p:sp>
    </p:spTree>
    <p:extLst>
      <p:ext uri="{BB962C8B-B14F-4D97-AF65-F5344CB8AC3E}">
        <p14:creationId xmlns:p14="http://schemas.microsoft.com/office/powerpoint/2010/main" val="3708150139"/>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8229600" cy="990600"/>
          </a:xfrm>
        </p:spPr>
        <p:txBody>
          <a:bodyPr>
            <a:noAutofit/>
          </a:bodyPr>
          <a:lstStyle/>
          <a:p>
            <a:pPr algn="ctr"/>
            <a:r>
              <a:rPr lang="en-US" sz="6600" u="sng" dirty="0" smtClean="0">
                <a:effectLst>
                  <a:outerShdw blurRad="38100" dist="38100" dir="2700000" algn="tl">
                    <a:srgbClr val="000000">
                      <a:alpha val="43137"/>
                    </a:srgbClr>
                  </a:outerShdw>
                </a:effectLst>
              </a:rPr>
              <a:t>Think, Pair, Share</a:t>
            </a:r>
            <a:endParaRPr lang="en-US" sz="6600" u="sng"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304800" y="1600200"/>
            <a:ext cx="8534400" cy="4953000"/>
          </a:xfrm>
        </p:spPr>
        <p:txBody>
          <a:bodyPr>
            <a:noAutofit/>
          </a:bodyPr>
          <a:lstStyle/>
          <a:p>
            <a:pPr marL="0" indent="0" algn="ctr">
              <a:buNone/>
            </a:pPr>
            <a:r>
              <a:rPr lang="en-US" sz="4800" b="1" dirty="0" smtClean="0">
                <a:effectLst>
                  <a:outerShdw blurRad="38100" dist="38100" dir="2700000" algn="tl">
                    <a:srgbClr val="000000">
                      <a:alpha val="43137"/>
                    </a:srgbClr>
                  </a:outerShdw>
                </a:effectLst>
              </a:rPr>
              <a:t>What do Atlanta, Augusta, Columbus, Macon, and Savannah all have in common?</a:t>
            </a:r>
          </a:p>
          <a:p>
            <a:endParaRPr lang="en-US" dirty="0" smtClean="0"/>
          </a:p>
          <a:p>
            <a:pPr marL="0" indent="0">
              <a:buNone/>
            </a:pPr>
            <a:r>
              <a:rPr lang="en-US" sz="8800" b="1" dirty="0" smtClean="0">
                <a:effectLst>
                  <a:outerShdw blurRad="38100" dist="38100" dir="2700000" algn="tl">
                    <a:srgbClr val="000000">
                      <a:alpha val="43137"/>
                    </a:srgbClr>
                  </a:outerShdw>
                </a:effectLst>
              </a:rPr>
              <a:t> Railroads</a:t>
            </a:r>
            <a:endParaRPr lang="en-US" sz="8800" b="1" dirty="0">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038600"/>
            <a:ext cx="2819400" cy="2494742"/>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74683712"/>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04800"/>
            <a:ext cx="4114800" cy="2059800"/>
          </a:xfrm>
        </p:spPr>
        <p:txBody>
          <a:bodyPr>
            <a:noAutofit/>
          </a:bodyPr>
          <a:lstStyle/>
          <a:p>
            <a:pPr algn="ctr"/>
            <a:r>
              <a:rPr lang="en-US" sz="5400" u="sng" dirty="0" smtClean="0">
                <a:effectLst>
                  <a:outerShdw blurRad="38100" dist="38100" dir="2700000" algn="tl">
                    <a:srgbClr val="000000">
                      <a:alpha val="43137"/>
                    </a:srgbClr>
                  </a:outerShdw>
                </a:effectLst>
              </a:rPr>
              <a:t>Railroads in Georgia</a:t>
            </a:r>
            <a:endParaRPr lang="en-US" sz="5400" u="sng"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228600" y="3048000"/>
            <a:ext cx="8610600" cy="3429000"/>
          </a:xfrm>
        </p:spPr>
        <p:txBody>
          <a:bodyPr>
            <a:noAutofit/>
          </a:bodyPr>
          <a:lstStyle/>
          <a:p>
            <a:r>
              <a:rPr lang="en-US" sz="3600" b="1" dirty="0" smtClean="0">
                <a:effectLst>
                  <a:outerShdw blurRad="38100" dist="38100" dir="2700000" algn="tl">
                    <a:srgbClr val="000000">
                      <a:alpha val="43137"/>
                    </a:srgbClr>
                  </a:outerShdw>
                </a:effectLst>
              </a:rPr>
              <a:t>An important technological development that had a </a:t>
            </a:r>
            <a:r>
              <a:rPr lang="en-US" sz="3600" b="1" dirty="0" smtClean="0">
                <a:solidFill>
                  <a:schemeClr val="bg1"/>
                </a:solidFill>
                <a:effectLst>
                  <a:outerShdw blurRad="38100" dist="38100" dir="2700000" algn="tl">
                    <a:srgbClr val="000000">
                      <a:alpha val="43137"/>
                    </a:srgbClr>
                  </a:outerShdw>
                </a:effectLst>
              </a:rPr>
              <a:t>major impact on </a:t>
            </a:r>
            <a:r>
              <a:rPr lang="en-US" sz="3600" b="1" dirty="0" smtClean="0">
                <a:solidFill>
                  <a:schemeClr val="accent1">
                    <a:lumMod val="40000"/>
                    <a:lumOff val="60000"/>
                  </a:schemeClr>
                </a:solidFill>
                <a:effectLst>
                  <a:outerShdw blurRad="38100" dist="38100" dir="2700000" algn="tl">
                    <a:srgbClr val="000000">
                      <a:alpha val="43137"/>
                    </a:srgbClr>
                  </a:outerShdw>
                </a:effectLst>
              </a:rPr>
              <a:t>the state of </a:t>
            </a:r>
            <a:r>
              <a:rPr lang="en-US" sz="3600" b="1" dirty="0" smtClean="0">
                <a:solidFill>
                  <a:schemeClr val="bg1"/>
                </a:solidFill>
                <a:effectLst>
                  <a:outerShdw blurRad="38100" dist="38100" dir="2700000" algn="tl">
                    <a:srgbClr val="000000">
                      <a:alpha val="43137"/>
                    </a:srgbClr>
                  </a:outerShdw>
                </a:effectLst>
              </a:rPr>
              <a:t>Georgia was the invention of the railroad</a:t>
            </a:r>
            <a:r>
              <a:rPr lang="en-US" sz="3600" b="1" dirty="0" smtClean="0">
                <a:effectLst>
                  <a:outerShdw blurRad="38100" dist="38100" dir="2700000" algn="tl">
                    <a:srgbClr val="000000">
                      <a:alpha val="43137"/>
                    </a:srgbClr>
                  </a:outerShdw>
                </a:effectLst>
              </a:rPr>
              <a:t>.</a:t>
            </a:r>
          </a:p>
          <a:p>
            <a:endParaRPr lang="en-US" sz="1800" dirty="0" smtClean="0"/>
          </a:p>
          <a:p>
            <a:r>
              <a:rPr lang="en-US" sz="3600" b="1" dirty="0" smtClean="0">
                <a:solidFill>
                  <a:schemeClr val="bg1"/>
                </a:solidFill>
                <a:effectLst>
                  <a:outerShdw blurRad="38100" dist="38100" dir="2700000" algn="tl">
                    <a:srgbClr val="000000">
                      <a:alpha val="43137"/>
                    </a:srgbClr>
                  </a:outerShdw>
                </a:effectLst>
              </a:rPr>
              <a:t>Many </a:t>
            </a:r>
            <a:r>
              <a:rPr lang="en-US" sz="3600" b="1" dirty="0" smtClean="0">
                <a:effectLst>
                  <a:outerShdw blurRad="38100" dist="38100" dir="2700000" algn="tl">
                    <a:srgbClr val="000000">
                      <a:alpha val="43137"/>
                    </a:srgbClr>
                  </a:outerShdw>
                </a:effectLst>
              </a:rPr>
              <a:t>of Georgia’s </a:t>
            </a:r>
            <a:r>
              <a:rPr lang="en-US" sz="3600" b="1" dirty="0" smtClean="0">
                <a:solidFill>
                  <a:schemeClr val="bg1"/>
                </a:solidFill>
                <a:effectLst>
                  <a:outerShdw blurRad="38100" dist="38100" dir="2700000" algn="tl">
                    <a:srgbClr val="000000">
                      <a:alpha val="43137"/>
                    </a:srgbClr>
                  </a:outerShdw>
                </a:effectLst>
              </a:rPr>
              <a:t>cities and towns</a:t>
            </a:r>
            <a:r>
              <a:rPr lang="en-US" sz="3600" b="1" dirty="0" smtClean="0">
                <a:effectLst>
                  <a:outerShdw blurRad="38100" dist="38100" dir="2700000" algn="tl">
                    <a:srgbClr val="000000">
                      <a:alpha val="43137"/>
                    </a:srgbClr>
                  </a:outerShdw>
                </a:effectLst>
              </a:rPr>
              <a:t> were </a:t>
            </a:r>
            <a:r>
              <a:rPr lang="en-US" sz="3600" b="1" dirty="0" smtClean="0">
                <a:solidFill>
                  <a:schemeClr val="bg1"/>
                </a:solidFill>
                <a:effectLst>
                  <a:outerShdw blurRad="38100" dist="38100" dir="2700000" algn="tl">
                    <a:srgbClr val="000000">
                      <a:alpha val="43137"/>
                    </a:srgbClr>
                  </a:outerShdw>
                </a:effectLst>
              </a:rPr>
              <a:t>created due to the railroad.</a:t>
            </a:r>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5248" y="434741"/>
            <a:ext cx="3505200" cy="2336800"/>
          </a:xfrm>
          <a:prstGeom prst="rect">
            <a:avLst/>
          </a:prstGeom>
        </p:spPr>
      </p:pic>
    </p:spTree>
    <p:extLst>
      <p:ext uri="{BB962C8B-B14F-4D97-AF65-F5344CB8AC3E}">
        <p14:creationId xmlns:p14="http://schemas.microsoft.com/office/powerpoint/2010/main" val="3816314605"/>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26200"/>
            <a:ext cx="8839200" cy="762000"/>
          </a:xfrm>
        </p:spPr>
        <p:txBody>
          <a:bodyPr>
            <a:noAutofit/>
          </a:bodyPr>
          <a:lstStyle/>
          <a:p>
            <a:pPr algn="ctr"/>
            <a:r>
              <a:rPr lang="en-US" sz="6000" u="sng" dirty="0" smtClean="0">
                <a:effectLst>
                  <a:outerShdw blurRad="38100" dist="38100" dir="2700000" algn="tl">
                    <a:srgbClr val="000000">
                      <a:alpha val="43137"/>
                    </a:srgbClr>
                  </a:outerShdw>
                </a:effectLst>
              </a:rPr>
              <a:t>Railroads in Georgia</a:t>
            </a:r>
            <a:endParaRPr lang="en-US" sz="6000" u="sng"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228600" y="1143000"/>
            <a:ext cx="4572000" cy="5486400"/>
          </a:xfrm>
        </p:spPr>
        <p:txBody>
          <a:bodyPr>
            <a:noAutofit/>
          </a:bodyPr>
          <a:lstStyle/>
          <a:p>
            <a:r>
              <a:rPr lang="en-US" sz="2800" b="1" dirty="0" smtClean="0">
                <a:effectLst>
                  <a:outerShdw blurRad="38100" dist="38100" dir="2700000" algn="tl">
                    <a:srgbClr val="000000">
                      <a:alpha val="43137"/>
                    </a:srgbClr>
                  </a:outerShdw>
                </a:effectLst>
              </a:rPr>
              <a:t>The first Georgia railroad was </a:t>
            </a:r>
            <a:r>
              <a:rPr lang="en-US" sz="2800" b="1" dirty="0" smtClean="0">
                <a:solidFill>
                  <a:schemeClr val="accent1">
                    <a:lumMod val="60000"/>
                    <a:lumOff val="40000"/>
                  </a:schemeClr>
                </a:solidFill>
                <a:effectLst>
                  <a:outerShdw blurRad="38100" dist="38100" dir="2700000" algn="tl">
                    <a:srgbClr val="000000">
                      <a:alpha val="43137"/>
                    </a:srgbClr>
                  </a:outerShdw>
                </a:effectLst>
              </a:rPr>
              <a:t>created to provide a </a:t>
            </a:r>
            <a:r>
              <a:rPr lang="en-US" sz="2800" b="1" dirty="0" smtClean="0">
                <a:solidFill>
                  <a:schemeClr val="bg1"/>
                </a:solidFill>
                <a:effectLst>
                  <a:outerShdw blurRad="38100" dist="38100" dir="2700000" algn="tl">
                    <a:srgbClr val="000000">
                      <a:alpha val="43137"/>
                    </a:srgbClr>
                  </a:outerShdw>
                </a:effectLst>
              </a:rPr>
              <a:t>better way to transport cotton to Augusta due to poor road conditions.</a:t>
            </a:r>
          </a:p>
          <a:p>
            <a:endParaRPr lang="en-US" sz="1400" b="1" dirty="0" smtClean="0">
              <a:effectLst>
                <a:outerShdw blurRad="38100" dist="38100" dir="2700000" algn="tl">
                  <a:srgbClr val="000000">
                    <a:alpha val="43137"/>
                  </a:srgbClr>
                </a:outerShdw>
              </a:effectLst>
            </a:endParaRPr>
          </a:p>
          <a:p>
            <a:r>
              <a:rPr lang="en-US" sz="2800" b="1" dirty="0" smtClean="0">
                <a:effectLst>
                  <a:outerShdw blurRad="38100" dist="38100" dir="2700000" algn="tl">
                    <a:srgbClr val="000000">
                      <a:alpha val="43137"/>
                    </a:srgbClr>
                  </a:outerShdw>
                </a:effectLst>
              </a:rPr>
              <a:t>In the </a:t>
            </a:r>
            <a:r>
              <a:rPr lang="en-US" sz="2800" b="1" dirty="0" smtClean="0">
                <a:solidFill>
                  <a:schemeClr val="bg1"/>
                </a:solidFill>
                <a:effectLst>
                  <a:outerShdw blurRad="38100" dist="38100" dir="2700000" algn="tl">
                    <a:srgbClr val="000000">
                      <a:alpha val="43137"/>
                    </a:srgbClr>
                  </a:outerShdw>
                </a:effectLst>
              </a:rPr>
              <a:t>1840s and 1850s</a:t>
            </a:r>
            <a:r>
              <a:rPr lang="en-US" sz="2800" b="1" dirty="0" smtClean="0">
                <a:effectLst>
                  <a:outerShdw blurRad="38100" dist="38100" dir="2700000" algn="tl">
                    <a:srgbClr val="000000">
                      <a:alpha val="43137"/>
                    </a:srgbClr>
                  </a:outerShdw>
                </a:effectLst>
              </a:rPr>
              <a:t>, railroads had </a:t>
            </a:r>
            <a:r>
              <a:rPr lang="en-US" sz="2800" b="1" dirty="0" smtClean="0">
                <a:solidFill>
                  <a:schemeClr val="bg1"/>
                </a:solidFill>
                <a:effectLst>
                  <a:outerShdw blurRad="38100" dist="38100" dir="2700000" algn="tl">
                    <a:srgbClr val="000000">
                      <a:alpha val="43137"/>
                    </a:srgbClr>
                  </a:outerShdw>
                </a:effectLst>
              </a:rPr>
              <a:t>spread </a:t>
            </a:r>
            <a:br>
              <a:rPr lang="en-US" sz="2800" b="1" dirty="0" smtClean="0">
                <a:solidFill>
                  <a:schemeClr val="bg1"/>
                </a:solidFill>
                <a:effectLst>
                  <a:outerShdw blurRad="38100" dist="38100" dir="2700000" algn="tl">
                    <a:srgbClr val="000000">
                      <a:alpha val="43137"/>
                    </a:srgbClr>
                  </a:outerShdw>
                </a:effectLst>
              </a:rPr>
            </a:br>
            <a:r>
              <a:rPr lang="en-US" sz="2800" b="1" dirty="0" smtClean="0">
                <a:solidFill>
                  <a:schemeClr val="bg1"/>
                </a:solidFill>
                <a:effectLst>
                  <a:outerShdw blurRad="38100" dist="38100" dir="2700000" algn="tl">
                    <a:srgbClr val="000000">
                      <a:alpha val="43137"/>
                    </a:srgbClr>
                  </a:outerShdw>
                </a:effectLst>
              </a:rPr>
              <a:t>across </a:t>
            </a:r>
            <a:r>
              <a:rPr lang="en-US" sz="2800" b="1" dirty="0" smtClean="0">
                <a:effectLst>
                  <a:outerShdw blurRad="38100" dist="38100" dir="2700000" algn="tl">
                    <a:srgbClr val="000000">
                      <a:alpha val="43137"/>
                    </a:srgbClr>
                  </a:outerShdw>
                </a:effectLst>
              </a:rPr>
              <a:t>much of </a:t>
            </a:r>
            <a:r>
              <a:rPr lang="en-US" sz="2800" b="1" dirty="0" smtClean="0">
                <a:solidFill>
                  <a:schemeClr val="bg1"/>
                </a:solidFill>
                <a:effectLst>
                  <a:outerShdw blurRad="38100" dist="38100" dir="2700000" algn="tl">
                    <a:srgbClr val="000000">
                      <a:alpha val="43137"/>
                    </a:srgbClr>
                  </a:outerShdw>
                </a:effectLst>
              </a:rPr>
              <a:t>the state</a:t>
            </a:r>
          </a:p>
          <a:p>
            <a:endParaRPr lang="en-US" sz="1200" b="1" dirty="0" smtClean="0">
              <a:effectLst>
                <a:outerShdw blurRad="38100" dist="38100" dir="2700000" algn="tl">
                  <a:srgbClr val="000000">
                    <a:alpha val="43137"/>
                  </a:srgbClr>
                </a:outerShdw>
              </a:effectLst>
            </a:endParaRPr>
          </a:p>
          <a:p>
            <a:r>
              <a:rPr lang="en-US" sz="2800" b="1" dirty="0" smtClean="0">
                <a:effectLst>
                  <a:outerShdw blurRad="38100" dist="38100" dir="2700000" algn="tl">
                    <a:srgbClr val="000000">
                      <a:alpha val="43137"/>
                    </a:srgbClr>
                  </a:outerShdw>
                </a:effectLst>
              </a:rPr>
              <a:t>Georgia had the </a:t>
            </a:r>
            <a:r>
              <a:rPr lang="en-US" sz="2800" b="1" dirty="0" smtClean="0">
                <a:solidFill>
                  <a:schemeClr val="bg1"/>
                </a:solidFill>
                <a:effectLst>
                  <a:outerShdw blurRad="38100" dist="38100" dir="2700000" algn="tl">
                    <a:srgbClr val="000000">
                      <a:alpha val="43137"/>
                    </a:srgbClr>
                  </a:outerShdw>
                </a:effectLst>
              </a:rPr>
              <a:t>most </a:t>
            </a:r>
            <a:br>
              <a:rPr lang="en-US" sz="2800" b="1" dirty="0" smtClean="0">
                <a:solidFill>
                  <a:schemeClr val="bg1"/>
                </a:solidFill>
                <a:effectLst>
                  <a:outerShdw blurRad="38100" dist="38100" dir="2700000" algn="tl">
                    <a:srgbClr val="000000">
                      <a:alpha val="43137"/>
                    </a:srgbClr>
                  </a:outerShdw>
                </a:effectLst>
              </a:rPr>
            </a:br>
            <a:r>
              <a:rPr lang="en-US" sz="2800" b="1" dirty="0" smtClean="0">
                <a:solidFill>
                  <a:schemeClr val="bg1"/>
                </a:solidFill>
                <a:effectLst>
                  <a:outerShdw blurRad="38100" dist="38100" dir="2700000" algn="tl">
                    <a:srgbClr val="000000">
                      <a:alpha val="43137"/>
                    </a:srgbClr>
                  </a:outerShdw>
                </a:effectLst>
              </a:rPr>
              <a:t>miles of track in the </a:t>
            </a:r>
            <a:br>
              <a:rPr lang="en-US" sz="2800" b="1" dirty="0" smtClean="0">
                <a:solidFill>
                  <a:schemeClr val="bg1"/>
                </a:solidFill>
                <a:effectLst>
                  <a:outerShdw blurRad="38100" dist="38100" dir="2700000" algn="tl">
                    <a:srgbClr val="000000">
                      <a:alpha val="43137"/>
                    </a:srgbClr>
                  </a:outerShdw>
                </a:effectLst>
              </a:rPr>
            </a:br>
            <a:r>
              <a:rPr lang="en-US" sz="2800" b="1" dirty="0" smtClean="0">
                <a:solidFill>
                  <a:schemeClr val="bg1"/>
                </a:solidFill>
                <a:effectLst>
                  <a:outerShdw blurRad="38100" dist="38100" dir="2700000" algn="tl">
                    <a:srgbClr val="000000">
                      <a:alpha val="43137"/>
                    </a:srgbClr>
                  </a:outerShdw>
                </a:effectLst>
              </a:rPr>
              <a:t>Deep South</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9686" y="1752600"/>
            <a:ext cx="3928349"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696284"/>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11267"/>
                                        </p:tgtEl>
                                        <p:attrNameLst>
                                          <p:attrName>style.visibility</p:attrName>
                                        </p:attrNameLst>
                                      </p:cBhvr>
                                      <p:to>
                                        <p:strVal val="visible"/>
                                      </p:to>
                                    </p:set>
                                    <p:animEffect transition="in" filter="fade">
                                      <p:cBhvr>
                                        <p:cTn id="26" dur="1000"/>
                                        <p:tgtEl>
                                          <p:spTgt spid="11267"/>
                                        </p:tgtEl>
                                      </p:cBhvr>
                                    </p:animEffect>
                                    <p:anim calcmode="lin" valueType="num">
                                      <p:cBhvr>
                                        <p:cTn id="27" dur="1000" fill="hold"/>
                                        <p:tgtEl>
                                          <p:spTgt spid="11267"/>
                                        </p:tgtEl>
                                        <p:attrNameLst>
                                          <p:attrName>ppt_x</p:attrName>
                                        </p:attrNameLst>
                                      </p:cBhvr>
                                      <p:tavLst>
                                        <p:tav tm="0">
                                          <p:val>
                                            <p:strVal val="#ppt_x"/>
                                          </p:val>
                                        </p:tav>
                                        <p:tav tm="100000">
                                          <p:val>
                                            <p:strVal val="#ppt_x"/>
                                          </p:val>
                                        </p:tav>
                                      </p:tavLst>
                                    </p:anim>
                                    <p:anim calcmode="lin" valueType="num">
                                      <p:cBhvr>
                                        <p:cTn id="28" dur="1000" fill="hold"/>
                                        <p:tgtEl>
                                          <p:spTgt spid="11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95610" y="381000"/>
            <a:ext cx="5290790" cy="6324600"/>
          </a:xfrm>
        </p:spPr>
        <p:txBody>
          <a:bodyPr>
            <a:noAutofit/>
          </a:bodyPr>
          <a:lstStyle/>
          <a:p>
            <a:r>
              <a:rPr lang="en-US" sz="2800" b="1" dirty="0" smtClean="0">
                <a:effectLst>
                  <a:outerShdw blurRad="38100" dist="38100" dir="2700000" algn="tl">
                    <a:srgbClr val="000000">
                      <a:alpha val="43137"/>
                    </a:srgbClr>
                  </a:outerShdw>
                </a:effectLst>
              </a:rPr>
              <a:t>The city of </a:t>
            </a:r>
            <a:r>
              <a:rPr lang="en-US" sz="2800" b="1" dirty="0" smtClean="0">
                <a:solidFill>
                  <a:schemeClr val="bg1"/>
                </a:solidFill>
                <a:effectLst>
                  <a:outerShdw blurRad="38100" dist="38100" dir="2700000" algn="tl">
                    <a:srgbClr val="000000">
                      <a:alpha val="43137"/>
                    </a:srgbClr>
                  </a:outerShdw>
                </a:effectLst>
              </a:rPr>
              <a:t>Atlanta</a:t>
            </a:r>
            <a:r>
              <a:rPr lang="en-US" sz="2800" b="1" dirty="0" smtClean="0">
                <a:effectLst>
                  <a:outerShdw blurRad="38100" dist="38100" dir="2700000" algn="tl">
                    <a:srgbClr val="000000">
                      <a:alpha val="43137"/>
                    </a:srgbClr>
                  </a:outerShdw>
                </a:effectLst>
              </a:rPr>
              <a:t> </a:t>
            </a:r>
            <a:r>
              <a:rPr lang="en-US" sz="2800" b="1" dirty="0" smtClean="0">
                <a:solidFill>
                  <a:schemeClr val="bg1"/>
                </a:solidFill>
                <a:effectLst>
                  <a:outerShdw blurRad="38100" dist="38100" dir="2700000" algn="tl">
                    <a:srgbClr val="000000">
                      <a:alpha val="43137"/>
                    </a:srgbClr>
                  </a:outerShdw>
                </a:effectLst>
              </a:rPr>
              <a:t>was</a:t>
            </a:r>
            <a:r>
              <a:rPr lang="en-US" sz="2800" b="1" dirty="0" smtClean="0">
                <a:effectLst>
                  <a:outerShdw blurRad="38100" dist="38100" dir="2700000" algn="tl">
                    <a:srgbClr val="000000">
                      <a:alpha val="43137"/>
                    </a:srgbClr>
                  </a:outerShdw>
                </a:effectLst>
              </a:rPr>
              <a:t> </a:t>
            </a:r>
            <a:br>
              <a:rPr lang="en-US" sz="2800" b="1"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created as </a:t>
            </a:r>
            <a:r>
              <a:rPr lang="en-US" sz="2800" b="1" dirty="0" smtClean="0">
                <a:solidFill>
                  <a:schemeClr val="bg1"/>
                </a:solidFill>
                <a:effectLst>
                  <a:outerShdw blurRad="38100" dist="38100" dir="2700000" algn="tl">
                    <a:srgbClr val="000000">
                      <a:alpha val="43137"/>
                    </a:srgbClr>
                  </a:outerShdw>
                </a:effectLst>
              </a:rPr>
              <a:t>a railroad hub </a:t>
            </a:r>
            <a:r>
              <a:rPr lang="en-US" sz="2800" b="1" dirty="0" smtClean="0">
                <a:effectLst>
                  <a:outerShdw blurRad="38100" dist="38100" dir="2700000" algn="tl">
                    <a:srgbClr val="000000">
                      <a:alpha val="43137"/>
                    </a:srgbClr>
                  </a:outerShdw>
                </a:effectLst>
              </a:rPr>
              <a:t/>
            </a:r>
            <a:br>
              <a:rPr lang="en-US" sz="2800" b="1"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for the Western and Atlantic Railroad.</a:t>
            </a:r>
          </a:p>
          <a:p>
            <a:endParaRPr lang="en-US" b="1" dirty="0" smtClean="0">
              <a:effectLst>
                <a:outerShdw blurRad="38100" dist="38100" dir="2700000" algn="tl">
                  <a:srgbClr val="000000">
                    <a:alpha val="43137"/>
                  </a:srgbClr>
                </a:outerShdw>
              </a:effectLst>
            </a:endParaRPr>
          </a:p>
          <a:p>
            <a:r>
              <a:rPr lang="en-US" sz="2800" b="1" dirty="0" smtClean="0">
                <a:solidFill>
                  <a:srgbClr val="CAF278"/>
                </a:solidFill>
                <a:effectLst>
                  <a:outerShdw blurRad="38100" dist="38100" dir="2700000" algn="tl">
                    <a:srgbClr val="000000">
                      <a:alpha val="43137"/>
                    </a:srgbClr>
                  </a:outerShdw>
                </a:effectLst>
              </a:rPr>
              <a:t>The </a:t>
            </a:r>
            <a:r>
              <a:rPr lang="en-US" sz="2800" b="1" dirty="0">
                <a:solidFill>
                  <a:srgbClr val="CAF278"/>
                </a:solidFill>
                <a:effectLst>
                  <a:outerShdw blurRad="38100" dist="38100" dir="2700000" algn="tl">
                    <a:srgbClr val="000000">
                      <a:alpha val="43137"/>
                    </a:srgbClr>
                  </a:outerShdw>
                </a:effectLst>
              </a:rPr>
              <a:t>track ran </a:t>
            </a:r>
            <a:r>
              <a:rPr lang="en-US" sz="2800" b="1" dirty="0">
                <a:solidFill>
                  <a:schemeClr val="bg1"/>
                </a:solidFill>
                <a:effectLst>
                  <a:outerShdw blurRad="38100" dist="38100" dir="2700000" algn="tl">
                    <a:srgbClr val="000000">
                      <a:alpha val="43137"/>
                    </a:srgbClr>
                  </a:outerShdw>
                </a:effectLst>
              </a:rPr>
              <a:t>from Chattanooga</a:t>
            </a:r>
            <a:r>
              <a:rPr lang="en-US" sz="2800" b="1" dirty="0">
                <a:solidFill>
                  <a:srgbClr val="CAF278"/>
                </a:solidFill>
                <a:effectLst>
                  <a:outerShdw blurRad="38100" dist="38100" dir="2700000" algn="tl">
                    <a:srgbClr val="000000">
                      <a:alpha val="43137"/>
                    </a:srgbClr>
                  </a:outerShdw>
                </a:effectLst>
              </a:rPr>
              <a:t>, Tennessee </a:t>
            </a:r>
            <a:r>
              <a:rPr lang="en-US" sz="2800" b="1" dirty="0">
                <a:solidFill>
                  <a:schemeClr val="bg1"/>
                </a:solidFill>
                <a:effectLst>
                  <a:outerShdw blurRad="38100" dist="38100" dir="2700000" algn="tl">
                    <a:srgbClr val="000000">
                      <a:alpha val="43137"/>
                    </a:srgbClr>
                  </a:outerShdw>
                </a:effectLst>
              </a:rPr>
              <a:t>to</a:t>
            </a:r>
            <a:r>
              <a:rPr lang="en-US" sz="2800" b="1" dirty="0">
                <a:solidFill>
                  <a:srgbClr val="CAF278"/>
                </a:solidFill>
                <a:effectLst>
                  <a:outerShdw blurRad="38100" dist="38100" dir="2700000" algn="tl">
                    <a:srgbClr val="000000">
                      <a:alpha val="43137"/>
                    </a:srgbClr>
                  </a:outerShdw>
                </a:effectLst>
              </a:rPr>
              <a:t> a small hub called </a:t>
            </a:r>
            <a:r>
              <a:rPr lang="en-US" sz="2800" b="1" dirty="0">
                <a:solidFill>
                  <a:schemeClr val="bg1"/>
                </a:solidFill>
                <a:effectLst>
                  <a:outerShdw blurRad="38100" dist="38100" dir="2700000" algn="tl">
                    <a:srgbClr val="000000">
                      <a:alpha val="43137"/>
                    </a:srgbClr>
                  </a:outerShdw>
                </a:effectLst>
              </a:rPr>
              <a:t>“Terminus”. </a:t>
            </a:r>
            <a:r>
              <a:rPr lang="en-US" sz="2800" b="1" dirty="0">
                <a:solidFill>
                  <a:srgbClr val="CAF278"/>
                </a:solidFill>
                <a:effectLst>
                  <a:outerShdw blurRad="38100" dist="38100" dir="2700000" algn="tl">
                    <a:srgbClr val="000000">
                      <a:alpha val="43137"/>
                    </a:srgbClr>
                  </a:outerShdw>
                </a:effectLst>
              </a:rPr>
              <a:t>Terminus changed its name to Marthasville and then finally to Atlanta in 1845. </a:t>
            </a:r>
            <a:endParaRPr lang="en-US" sz="2800" b="1" dirty="0" smtClean="0">
              <a:effectLst>
                <a:outerShdw blurRad="38100" dist="38100" dir="2700000" algn="tl">
                  <a:srgbClr val="000000">
                    <a:alpha val="43137"/>
                  </a:srgbClr>
                </a:outerShdw>
              </a:effectLst>
            </a:endParaRPr>
          </a:p>
          <a:p>
            <a:endParaRPr lang="en-US" dirty="0" smtClean="0"/>
          </a:p>
          <a:p>
            <a:pPr lvl="0">
              <a:buClr>
                <a:srgbClr val="94C600">
                  <a:lumMod val="60000"/>
                  <a:lumOff val="40000"/>
                </a:srgbClr>
              </a:buClr>
            </a:pPr>
            <a:r>
              <a:rPr lang="en-US" sz="2800" b="1" dirty="0" smtClean="0">
                <a:solidFill>
                  <a:srgbClr val="CAF278"/>
                </a:solidFill>
                <a:effectLst>
                  <a:outerShdw blurRad="38100" dist="38100" dir="2700000" algn="tl">
                    <a:srgbClr val="000000">
                      <a:alpha val="43137"/>
                    </a:srgbClr>
                  </a:outerShdw>
                </a:effectLst>
              </a:rPr>
              <a:t>Later </a:t>
            </a:r>
            <a:r>
              <a:rPr lang="en-US" sz="2800" b="1" dirty="0">
                <a:solidFill>
                  <a:schemeClr val="bg1"/>
                </a:solidFill>
                <a:effectLst>
                  <a:outerShdw blurRad="38100" dist="38100" dir="2700000" algn="tl">
                    <a:srgbClr val="000000">
                      <a:alpha val="43137"/>
                    </a:srgbClr>
                  </a:outerShdw>
                </a:effectLst>
              </a:rPr>
              <a:t>two other railroad lines combined with this hub, causing the city to grow even more</a:t>
            </a:r>
            <a:r>
              <a:rPr lang="en-US" sz="2800" b="1" dirty="0">
                <a:solidFill>
                  <a:srgbClr val="CAF278"/>
                </a:solidFill>
                <a:effectLst>
                  <a:outerShdw blurRad="38100" dist="38100" dir="2700000" algn="tl">
                    <a:srgbClr val="000000">
                      <a:alpha val="43137"/>
                    </a:srgbClr>
                  </a:outerShdw>
                </a:effectLst>
              </a:rPr>
              <a:t>.</a:t>
            </a:r>
          </a:p>
          <a:p>
            <a:endParaRPr lang="en-US" sz="2800" b="1" dirty="0" smtClean="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810000"/>
            <a:ext cx="2483266" cy="2483266"/>
          </a:xfrm>
          <a:prstGeom prst="rect">
            <a:avLst/>
          </a:prstGeom>
          <a:ln>
            <a:solidFill>
              <a:schemeClr val="bg1"/>
            </a:solidFill>
          </a:ln>
        </p:spPr>
      </p:pic>
      <p:pic>
        <p:nvPicPr>
          <p:cNvPr id="6" name="Content Placehold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457200"/>
            <a:ext cx="3415468" cy="2209800"/>
          </a:xfrm>
          <a:prstGeom prst="rect">
            <a:avLst/>
          </a:prstGeom>
          <a:ln>
            <a:solidFill>
              <a:schemeClr val="bg1"/>
            </a:solidFill>
          </a:ln>
        </p:spPr>
      </p:pic>
    </p:spTree>
    <p:extLst>
      <p:ext uri="{BB962C8B-B14F-4D97-AF65-F5344CB8AC3E}">
        <p14:creationId xmlns:p14="http://schemas.microsoft.com/office/powerpoint/2010/main" val="1362410556"/>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1000"/>
                                        <p:tgtEl>
                                          <p:spTgt spid="4">
                                            <p:txEl>
                                              <p:pRg st="4" end="4"/>
                                            </p:txEl>
                                          </p:spTgt>
                                        </p:tgtEl>
                                      </p:cBhvr>
                                    </p:animEffect>
                                    <p:anim calcmode="lin" valueType="num">
                                      <p:cBhvr>
                                        <p:cTn id="2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3166229"/>
            <a:ext cx="2819400" cy="715962"/>
          </a:xfrm>
        </p:spPr>
        <p:txBody>
          <a:bodyPr/>
          <a:lstStyle/>
          <a:p>
            <a:pPr algn="ctr"/>
            <a:r>
              <a:rPr lang="en-US" dirty="0" smtClean="0">
                <a:solidFill>
                  <a:schemeClr val="bg1"/>
                </a:solidFill>
              </a:rPr>
              <a:t>Chattanooga</a:t>
            </a:r>
            <a:endParaRPr lang="en-US" dirty="0">
              <a:solidFill>
                <a:schemeClr val="bg1"/>
              </a:solidFill>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762000"/>
            <a:ext cx="5468878"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323649" y="4572000"/>
            <a:ext cx="2648151" cy="1219200"/>
          </a:xfrm>
          <a:prstGeom prst="rect">
            <a:avLst/>
          </a:prstGeom>
        </p:spPr>
        <p:txBody>
          <a:bodyPr vert="horz" lIns="91440" tIns="45720" rIns="91440" bIns="45720" rtlCol="0" anchor="b">
            <a:normAutofit/>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dirty="0" smtClean="0">
                <a:solidFill>
                  <a:schemeClr val="bg1"/>
                </a:solidFill>
              </a:rPr>
              <a:t>“Terminus”</a:t>
            </a:r>
          </a:p>
          <a:p>
            <a:pPr algn="ctr"/>
            <a:r>
              <a:rPr lang="en-US" dirty="0" smtClean="0">
                <a:solidFill>
                  <a:schemeClr val="bg1"/>
                </a:solidFill>
              </a:rPr>
              <a:t>Atlanta</a:t>
            </a:r>
            <a:endParaRPr lang="en-US" dirty="0">
              <a:solidFill>
                <a:schemeClr val="bg1"/>
              </a:solidFill>
            </a:endParaRPr>
          </a:p>
        </p:txBody>
      </p:sp>
      <p:cxnSp>
        <p:nvCxnSpPr>
          <p:cNvPr id="6" name="Straight Arrow Connector 5"/>
          <p:cNvCxnSpPr/>
          <p:nvPr/>
        </p:nvCxnSpPr>
        <p:spPr>
          <a:xfrm>
            <a:off x="2971800" y="3657600"/>
            <a:ext cx="2667000" cy="514150"/>
          </a:xfrm>
          <a:prstGeom prst="straightConnector1">
            <a:avLst/>
          </a:prstGeom>
          <a:ln w="76200">
            <a:solidFill>
              <a:schemeClr val="bg1"/>
            </a:solidFill>
            <a:tailEnd type="stealt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838650" y="4381100"/>
            <a:ext cx="3048000" cy="857450"/>
          </a:xfrm>
          <a:prstGeom prst="straightConnector1">
            <a:avLst/>
          </a:prstGeom>
          <a:ln w="76200">
            <a:solidFill>
              <a:schemeClr val="bg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294579"/>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2000"/>
                                        <p:tgtEl>
                                          <p:spTgt spid="4"/>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600200"/>
          </a:xfrm>
        </p:spPr>
        <p:txBody>
          <a:bodyPr>
            <a:noAutofit/>
          </a:bodyPr>
          <a:lstStyle/>
          <a:p>
            <a:pPr algn="ctr"/>
            <a:r>
              <a:rPr lang="en-US" sz="3400" dirty="0" smtClean="0">
                <a:effectLst>
                  <a:outerShdw blurRad="38100" dist="38100" dir="2700000" algn="tl">
                    <a:srgbClr val="000000">
                      <a:alpha val="43137"/>
                    </a:srgbClr>
                  </a:outerShdw>
                </a:effectLst>
              </a:rPr>
              <a:t>Due to the invention of the railroad, Atlanta became the first major American city to be built on a location without a navigable river.</a:t>
            </a:r>
            <a:endParaRPr lang="en-US" sz="3400" dirty="0">
              <a:effectLst>
                <a:outerShdw blurRad="38100" dist="38100" dir="2700000" algn="tl">
                  <a:srgbClr val="000000">
                    <a:alpha val="43137"/>
                  </a:srgbClr>
                </a:outerShdw>
              </a:effectLst>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284639"/>
            <a:ext cx="4114800" cy="407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descr="http://mrsfrohmanssecondgradewebsite.weebly.com/uploads/2/8/5/5/2855324/8774810_ori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8" y="2376183"/>
            <a:ext cx="3621951" cy="388756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841402"/>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4400" dirty="0" smtClean="0">
                <a:effectLst>
                  <a:outerShdw blurRad="38100" dist="38100" dir="2700000" algn="tl">
                    <a:srgbClr val="000000">
                      <a:alpha val="43137"/>
                    </a:srgbClr>
                  </a:outerShdw>
                </a:effectLst>
              </a:rPr>
              <a:t>Quick Review</a:t>
            </a:r>
            <a:endParaRPr lang="en-US" sz="4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219200"/>
            <a:ext cx="8610600" cy="4983163"/>
          </a:xfrm>
        </p:spPr>
        <p:txBody>
          <a:bodyPr>
            <a:noAutofit/>
          </a:bodyPr>
          <a:lstStyle/>
          <a:p>
            <a:pPr marL="457200" indent="-457200">
              <a:buFont typeface="+mj-lt"/>
              <a:buAutoNum type="arabicPeriod"/>
            </a:pPr>
            <a:r>
              <a:rPr lang="en-US" sz="3400" dirty="0" smtClean="0"/>
              <a:t>___________________ were the means to transport cotton faster.</a:t>
            </a:r>
          </a:p>
          <a:p>
            <a:pPr marL="457200" indent="-457200">
              <a:buFont typeface="+mj-lt"/>
              <a:buAutoNum type="arabicPeriod"/>
            </a:pPr>
            <a:r>
              <a:rPr lang="en-US" sz="3400" dirty="0" smtClean="0"/>
              <a:t>_____________________ was the center of railroad traffic in the South.</a:t>
            </a:r>
          </a:p>
          <a:p>
            <a:pPr marL="457200" indent="-457200">
              <a:buFont typeface="+mj-lt"/>
              <a:buAutoNum type="arabicPeriod"/>
            </a:pPr>
            <a:r>
              <a:rPr lang="en-US" sz="3400" dirty="0" smtClean="0"/>
              <a:t>The cotton gin made little impact on Georgia’s economy.  (T/F) Explain your answer.</a:t>
            </a:r>
          </a:p>
          <a:p>
            <a:pPr marL="457200" indent="-457200">
              <a:buFont typeface="+mj-lt"/>
              <a:buAutoNum type="arabicPeriod"/>
            </a:pPr>
            <a:r>
              <a:rPr lang="en-US" sz="3400" dirty="0" smtClean="0"/>
              <a:t>Railroads were an important factor in Georgia’s growth in the 1800s. (T/F)  Explain your answer.</a:t>
            </a:r>
            <a:endParaRPr lang="en-US" sz="3400" dirty="0"/>
          </a:p>
        </p:txBody>
      </p:sp>
    </p:spTree>
    <p:extLst>
      <p:ext uri="{BB962C8B-B14F-4D97-AF65-F5344CB8AC3E}">
        <p14:creationId xmlns:p14="http://schemas.microsoft.com/office/powerpoint/2010/main" val="1231250064"/>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600" dirty="0" smtClean="0">
                <a:effectLst>
                  <a:outerShdw blurRad="38100" dist="38100" dir="2700000" algn="tl">
                    <a:srgbClr val="000000">
                      <a:alpha val="43137"/>
                    </a:srgbClr>
                  </a:outerShdw>
                </a:effectLst>
              </a:rPr>
              <a:t>Writing Prompt</a:t>
            </a:r>
            <a:endParaRPr lang="en-US" sz="6600"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457200" y="1752600"/>
            <a:ext cx="8229600" cy="4525963"/>
          </a:xfrm>
        </p:spPr>
        <p:txBody>
          <a:bodyPr>
            <a:normAutofit/>
          </a:bodyPr>
          <a:lstStyle/>
          <a:p>
            <a:pPr marL="0" indent="0">
              <a:buNone/>
            </a:pPr>
            <a:r>
              <a:rPr lang="en-US" sz="4400" i="1" dirty="0" smtClean="0"/>
              <a:t>Analyze </a:t>
            </a:r>
            <a:r>
              <a:rPr lang="en-US" sz="4400" i="1" dirty="0"/>
              <a:t>and explain the relationship between the cotton gin, the introduction of railroads, and a </a:t>
            </a:r>
            <a:r>
              <a:rPr lang="en-US" sz="4400" i="1" dirty="0" smtClean="0"/>
              <a:t>booming economy </a:t>
            </a:r>
            <a:r>
              <a:rPr lang="en-US" sz="4400" i="1" dirty="0"/>
              <a:t>in Georgia. Use textual evidence </a:t>
            </a:r>
            <a:r>
              <a:rPr lang="en-US" sz="4400" i="1" dirty="0" smtClean="0"/>
              <a:t>from your notes to </a:t>
            </a:r>
            <a:r>
              <a:rPr lang="en-US" sz="4400" i="1" dirty="0"/>
              <a:t>support your response.</a:t>
            </a:r>
          </a:p>
          <a:p>
            <a:r>
              <a:rPr lang="en-US" sz="2000" dirty="0"/>
              <a:t>CC6-8RH1; CC6-8RH3; CC6-8WHST2</a:t>
            </a:r>
            <a:endParaRPr lang="en-US" sz="4400" dirty="0"/>
          </a:p>
        </p:txBody>
      </p:sp>
    </p:spTree>
    <p:extLst>
      <p:ext uri="{BB962C8B-B14F-4D97-AF65-F5344CB8AC3E}">
        <p14:creationId xmlns:p14="http://schemas.microsoft.com/office/powerpoint/2010/main" val="2742955333"/>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263" y="107577"/>
            <a:ext cx="4389120" cy="6557990"/>
          </a:xfrm>
          <a:prstGeom prst="rect">
            <a:avLst/>
          </a:prstGeom>
          <a:solidFill>
            <a:srgbClr val="FF0000"/>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30219" y="268940"/>
            <a:ext cx="4114800" cy="621254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336154" y="378737"/>
            <a:ext cx="1045519" cy="52251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297455" y="1052078"/>
            <a:ext cx="3959230" cy="2309308"/>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30"/>
          <p:cNvSpPr/>
          <p:nvPr/>
        </p:nvSpPr>
        <p:spPr>
          <a:xfrm>
            <a:off x="4631329" y="107577"/>
            <a:ext cx="4389120" cy="6557990"/>
          </a:xfrm>
          <a:prstGeom prst="rect">
            <a:avLst/>
          </a:prstGeom>
          <a:solidFill>
            <a:srgbClr val="FF0000"/>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p:cNvSpPr/>
          <p:nvPr/>
        </p:nvSpPr>
        <p:spPr>
          <a:xfrm>
            <a:off x="4778285" y="290026"/>
            <a:ext cx="4114800" cy="619145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35"/>
          <p:cNvSpPr/>
          <p:nvPr/>
        </p:nvSpPr>
        <p:spPr>
          <a:xfrm>
            <a:off x="4875493" y="4178911"/>
            <a:ext cx="2211107" cy="2169185"/>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extBox 36"/>
          <p:cNvSpPr txBox="1"/>
          <p:nvPr/>
        </p:nvSpPr>
        <p:spPr>
          <a:xfrm>
            <a:off x="387038" y="3903248"/>
            <a:ext cx="3780063" cy="2554545"/>
          </a:xfrm>
          <a:prstGeom prst="rect">
            <a:avLst/>
          </a:prstGeom>
          <a:noFill/>
        </p:spPr>
        <p:txBody>
          <a:bodyPr wrap="square" rtlCol="0">
            <a:spAutoFit/>
          </a:bodyPr>
          <a:lstStyle/>
          <a:p>
            <a:pPr algn="ctr"/>
            <a:r>
              <a:rPr lang="en-US" sz="2000" dirty="0">
                <a:solidFill>
                  <a:srgbClr val="FF0000"/>
                </a:solidFill>
                <a:latin typeface="KG First Time In Forever" panose="02000506000000020003" pitchFamily="2" charset="0"/>
                <a:ea typeface="KBScaredStraight" panose="02000603000000000000" pitchFamily="2" charset="0"/>
                <a:cs typeface="Arial" panose="020B0604020202020204" pitchFamily="34" charset="0"/>
              </a:rPr>
              <a:t>Create an advertisement for either Georgia’s railroad or cotton industry that entices foreign companies to move to Georgia. Write about why the company should move here &amp; invest its money in these industries.</a:t>
            </a:r>
            <a:endParaRPr lang="en-US" sz="2100" dirty="0">
              <a:solidFill>
                <a:srgbClr val="FF0000"/>
              </a:solidFill>
              <a:latin typeface="KBScaredStraight" panose="02000603000000000000" pitchFamily="2" charset="0"/>
              <a:ea typeface="KBScaredStraight" panose="02000603000000000000" pitchFamily="2" charset="0"/>
            </a:endParaRPr>
          </a:p>
        </p:txBody>
      </p:sp>
      <p:sp>
        <p:nvSpPr>
          <p:cNvPr id="38" name="TextBox 37"/>
          <p:cNvSpPr txBox="1"/>
          <p:nvPr/>
        </p:nvSpPr>
        <p:spPr>
          <a:xfrm>
            <a:off x="5232251" y="4541618"/>
            <a:ext cx="1603433" cy="1477328"/>
          </a:xfrm>
          <a:prstGeom prst="rect">
            <a:avLst/>
          </a:prstGeom>
          <a:noFill/>
        </p:spPr>
        <p:txBody>
          <a:bodyPr wrap="square" rtlCol="0">
            <a:spAutoFit/>
          </a:bodyPr>
          <a:lstStyle/>
          <a:p>
            <a:pPr algn="ctr"/>
            <a:r>
              <a:rPr lang="en-US" sz="1500" dirty="0">
                <a:solidFill>
                  <a:srgbClr val="FF0000"/>
                </a:solidFill>
                <a:latin typeface="KBScaredStraight" panose="02000603000000000000" pitchFamily="2" charset="0"/>
                <a:ea typeface="KBScaredStraight" panose="02000603000000000000" pitchFamily="2" charset="0"/>
              </a:rPr>
              <a:t>Draw an illustration that corresponds with the article.</a:t>
            </a:r>
          </a:p>
        </p:txBody>
      </p:sp>
      <p:sp>
        <p:nvSpPr>
          <p:cNvPr id="39" name="TextBox 38"/>
          <p:cNvSpPr txBox="1"/>
          <p:nvPr/>
        </p:nvSpPr>
        <p:spPr>
          <a:xfrm>
            <a:off x="336154" y="441801"/>
            <a:ext cx="992508" cy="415498"/>
          </a:xfrm>
          <a:prstGeom prst="rect">
            <a:avLst/>
          </a:prstGeom>
          <a:noFill/>
        </p:spPr>
        <p:txBody>
          <a:bodyPr wrap="square" rtlCol="0">
            <a:spAutoFit/>
          </a:bodyPr>
          <a:lstStyle/>
          <a:p>
            <a:pPr algn="ctr"/>
            <a:r>
              <a:rPr lang="en-US" sz="2100" dirty="0">
                <a:solidFill>
                  <a:srgbClr val="FF0000"/>
                </a:solidFill>
                <a:latin typeface="KG First Time In Forever" panose="02000506000000020003" pitchFamily="2" charset="0"/>
                <a:ea typeface="KBScaredStraight" panose="02000603000000000000" pitchFamily="2" charset="0"/>
              </a:rPr>
              <a:t>Price</a:t>
            </a:r>
          </a:p>
        </p:txBody>
      </p:sp>
      <p:sp>
        <p:nvSpPr>
          <p:cNvPr id="40" name="TextBox 39"/>
          <p:cNvSpPr txBox="1"/>
          <p:nvPr/>
        </p:nvSpPr>
        <p:spPr>
          <a:xfrm>
            <a:off x="4945652" y="373613"/>
            <a:ext cx="3780063" cy="4108817"/>
          </a:xfrm>
          <a:prstGeom prst="rect">
            <a:avLst/>
          </a:prstGeom>
          <a:noFill/>
        </p:spPr>
        <p:txBody>
          <a:bodyPr wrap="square" rtlCol="0">
            <a:spAutoFit/>
          </a:bodyPr>
          <a:lstStyle/>
          <a:p>
            <a:pPr algn="ctr"/>
            <a:r>
              <a:rPr lang="en-US" sz="2400" dirty="0">
                <a:solidFill>
                  <a:srgbClr val="FF0000"/>
                </a:solidFill>
                <a:latin typeface="KG First Time In Forever" panose="02000506000000020003" pitchFamily="2" charset="0"/>
                <a:ea typeface="KBScaredStraight" panose="02000603000000000000" pitchFamily="2" charset="0"/>
              </a:rPr>
              <a:t>Write an article </a:t>
            </a:r>
            <a:r>
              <a:rPr lang="en-US" sz="2400" dirty="0">
                <a:solidFill>
                  <a:srgbClr val="FF0000"/>
                </a:solidFill>
                <a:latin typeface="KG First Time In Forever" panose="02000506000000020003" pitchFamily="2" charset="0"/>
                <a:ea typeface="KBScaredStraight" panose="02000603000000000000" pitchFamily="2" charset="0"/>
                <a:cs typeface="Arial" panose="020B0604020202020204" pitchFamily="34" charset="0"/>
              </a:rPr>
              <a:t>that could be found in a magazine during this time period. The purpose of the article is to explain how the state has grown economically and in population size with the development of the railroad and cotton industries.</a:t>
            </a:r>
          </a:p>
          <a:p>
            <a:pPr algn="ctr"/>
            <a:r>
              <a:rPr lang="en-US" sz="2100" dirty="0">
                <a:solidFill>
                  <a:srgbClr val="FF0000"/>
                </a:solidFill>
                <a:latin typeface="KBScaredStraight" panose="02000603000000000000" pitchFamily="2" charset="0"/>
                <a:ea typeface="KBScaredStraight" panose="02000603000000000000" pitchFamily="2" charset="0"/>
              </a:rPr>
              <a:t> .</a:t>
            </a:r>
          </a:p>
        </p:txBody>
      </p:sp>
      <p:sp>
        <p:nvSpPr>
          <p:cNvPr id="16" name="TextBox 15"/>
          <p:cNvSpPr txBox="1"/>
          <p:nvPr/>
        </p:nvSpPr>
        <p:spPr>
          <a:xfrm>
            <a:off x="387037" y="1662036"/>
            <a:ext cx="3780063" cy="954107"/>
          </a:xfrm>
          <a:prstGeom prst="rect">
            <a:avLst/>
          </a:prstGeom>
          <a:noFill/>
        </p:spPr>
        <p:txBody>
          <a:bodyPr wrap="square" rtlCol="0">
            <a:spAutoFit/>
          </a:bodyPr>
          <a:lstStyle/>
          <a:p>
            <a:pPr algn="ctr"/>
            <a:r>
              <a:rPr lang="en-US" sz="2800" dirty="0">
                <a:solidFill>
                  <a:srgbClr val="FF0000"/>
                </a:solidFill>
                <a:latin typeface="KG First Time In Forever" panose="02000506000000020003" pitchFamily="2" charset="0"/>
                <a:ea typeface="KBScaredStraight" panose="02000603000000000000" pitchFamily="2" charset="0"/>
              </a:rPr>
              <a:t>Draw </a:t>
            </a:r>
            <a:r>
              <a:rPr lang="en-US" sz="2800" dirty="0" smtClean="0">
                <a:solidFill>
                  <a:srgbClr val="FF0000"/>
                </a:solidFill>
                <a:latin typeface="KG First Time In Forever" panose="02000506000000020003" pitchFamily="2" charset="0"/>
                <a:ea typeface="KBScaredStraight" panose="02000603000000000000" pitchFamily="2" charset="0"/>
              </a:rPr>
              <a:t>an </a:t>
            </a:r>
            <a:r>
              <a:rPr lang="en-US" sz="2800" dirty="0">
                <a:solidFill>
                  <a:srgbClr val="FF0000"/>
                </a:solidFill>
                <a:latin typeface="KG First Time In Forever" panose="02000506000000020003" pitchFamily="2" charset="0"/>
                <a:ea typeface="KBScaredStraight" panose="02000603000000000000" pitchFamily="2" charset="0"/>
              </a:rPr>
              <a:t>picture to go along with the advertisement.</a:t>
            </a:r>
          </a:p>
        </p:txBody>
      </p:sp>
      <p:sp>
        <p:nvSpPr>
          <p:cNvPr id="18" name="Rectangle 17"/>
          <p:cNvSpPr/>
          <p:nvPr/>
        </p:nvSpPr>
        <p:spPr>
          <a:xfrm>
            <a:off x="1807447" y="371969"/>
            <a:ext cx="2111797" cy="577081"/>
          </a:xfrm>
          <a:prstGeom prst="rect">
            <a:avLst/>
          </a:prstGeom>
          <a:noFill/>
        </p:spPr>
        <p:txBody>
          <a:bodyPr wrap="none" lIns="68580" tIns="34290" rIns="68580" bIns="34290">
            <a:spAutoFit/>
          </a:bodyPr>
          <a:lstStyle/>
          <a:p>
            <a:pPr algn="ctr"/>
            <a:r>
              <a:rPr lang="en-US" sz="3300" dirty="0">
                <a:ln w="0"/>
                <a:effectLst>
                  <a:outerShdw blurRad="38100" dist="19050" dir="2700000" algn="tl" rotWithShape="0">
                    <a:schemeClr val="dk1">
                      <a:alpha val="40000"/>
                    </a:schemeClr>
                  </a:outerShdw>
                </a:effectLst>
                <a:latin typeface="KG Eyes Wide Open" panose="02000506000000020004" pitchFamily="2" charset="0"/>
              </a:rPr>
              <a:t>Advertisement:</a:t>
            </a:r>
          </a:p>
        </p:txBody>
      </p:sp>
    </p:spTree>
    <p:extLst>
      <p:ext uri="{BB962C8B-B14F-4D97-AF65-F5344CB8AC3E}">
        <p14:creationId xmlns:p14="http://schemas.microsoft.com/office/powerpoint/2010/main" val="3402185428"/>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263" y="107577"/>
            <a:ext cx="4389120" cy="6557990"/>
          </a:xfrm>
          <a:prstGeom prst="rect">
            <a:avLst/>
          </a:prstGeom>
          <a:solidFill>
            <a:srgbClr val="FF0000"/>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30219" y="268940"/>
            <a:ext cx="4114800" cy="621254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336154" y="378737"/>
            <a:ext cx="1045519" cy="52251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297455" y="1052078"/>
            <a:ext cx="3959230" cy="2515370"/>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30"/>
          <p:cNvSpPr/>
          <p:nvPr/>
        </p:nvSpPr>
        <p:spPr>
          <a:xfrm>
            <a:off x="4631329" y="107577"/>
            <a:ext cx="4389120" cy="6557990"/>
          </a:xfrm>
          <a:prstGeom prst="rect">
            <a:avLst/>
          </a:prstGeom>
          <a:solidFill>
            <a:srgbClr val="FF0000"/>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p:cNvSpPr/>
          <p:nvPr/>
        </p:nvSpPr>
        <p:spPr>
          <a:xfrm>
            <a:off x="4778285" y="290026"/>
            <a:ext cx="4114800" cy="619145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35"/>
          <p:cNvSpPr/>
          <p:nvPr/>
        </p:nvSpPr>
        <p:spPr>
          <a:xfrm>
            <a:off x="4875493" y="3953815"/>
            <a:ext cx="2211107" cy="2394282"/>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807447" y="371969"/>
            <a:ext cx="2111797" cy="577081"/>
          </a:xfrm>
          <a:prstGeom prst="rect">
            <a:avLst/>
          </a:prstGeom>
          <a:noFill/>
        </p:spPr>
        <p:txBody>
          <a:bodyPr wrap="none" lIns="68580" tIns="34290" rIns="68580" bIns="34290">
            <a:spAutoFit/>
          </a:bodyPr>
          <a:lstStyle/>
          <a:p>
            <a:pPr algn="ctr"/>
            <a:r>
              <a:rPr lang="en-US" sz="3300" dirty="0">
                <a:ln w="0"/>
                <a:effectLst>
                  <a:outerShdw blurRad="38100" dist="19050" dir="2700000" algn="tl" rotWithShape="0">
                    <a:schemeClr val="dk1">
                      <a:alpha val="40000"/>
                    </a:schemeClr>
                  </a:outerShdw>
                </a:effectLst>
                <a:latin typeface="KG Eyes Wide Open" panose="02000506000000020004" pitchFamily="2" charset="0"/>
              </a:rPr>
              <a:t>Advertisement:</a:t>
            </a:r>
          </a:p>
        </p:txBody>
      </p:sp>
    </p:spTree>
    <p:extLst>
      <p:ext uri="{BB962C8B-B14F-4D97-AF65-F5344CB8AC3E}">
        <p14:creationId xmlns:p14="http://schemas.microsoft.com/office/powerpoint/2010/main" val="3992985140"/>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914400"/>
            <a:ext cx="7162800" cy="4572000"/>
          </a:xfrm>
        </p:spPr>
        <p:txBody>
          <a:bodyPr>
            <a:noAutofit/>
          </a:bodyPr>
          <a:lstStyle/>
          <a:p>
            <a:pPr algn="ctr"/>
            <a:r>
              <a:rPr lang="en-US" sz="5400" dirty="0" smtClean="0"/>
              <a:t>How did technological developments after the American Revolution impact the growth of Georgia?</a:t>
            </a:r>
            <a:endParaRPr lang="en-US" sz="5400" dirty="0"/>
          </a:p>
        </p:txBody>
      </p:sp>
    </p:spTree>
    <p:extLst>
      <p:ext uri="{BB962C8B-B14F-4D97-AF65-F5344CB8AC3E}">
        <p14:creationId xmlns:p14="http://schemas.microsoft.com/office/powerpoint/2010/main" val="739883572"/>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143000"/>
            <a:ext cx="7239000" cy="4572000"/>
          </a:xfrm>
        </p:spPr>
        <p:txBody>
          <a:bodyPr>
            <a:noAutofit/>
          </a:bodyPr>
          <a:lstStyle/>
          <a:p>
            <a:pPr algn="ctr"/>
            <a:r>
              <a:rPr lang="en-US" sz="5000" dirty="0" smtClean="0"/>
              <a:t>SS8H4c. Explain how technological developments, including the cotton gin and railroads, had an impact on Georgia’s growth.</a:t>
            </a:r>
            <a:endParaRPr lang="en-US" sz="5000" dirty="0"/>
          </a:p>
        </p:txBody>
      </p:sp>
    </p:spTree>
    <p:extLst>
      <p:ext uri="{BB962C8B-B14F-4D97-AF65-F5344CB8AC3E}">
        <p14:creationId xmlns:p14="http://schemas.microsoft.com/office/powerpoint/2010/main" val="3289127031"/>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295400"/>
          </a:xfrm>
        </p:spPr>
        <p:txBody>
          <a:bodyPr>
            <a:noAutofit/>
          </a:bodyPr>
          <a:lstStyle/>
          <a:p>
            <a:pPr algn="ctr"/>
            <a:r>
              <a:rPr lang="en-US" dirty="0" smtClean="0">
                <a:solidFill>
                  <a:schemeClr val="tx2"/>
                </a:solidFill>
                <a:effectLst>
                  <a:outerShdw blurRad="38100" dist="38100" dir="2700000" algn="tl">
                    <a:srgbClr val="000000">
                      <a:alpha val="43137"/>
                    </a:srgbClr>
                  </a:outerShdw>
                </a:effectLst>
              </a:rPr>
              <a:t>Use your graphic organizer to summarize key information from the lesson.</a:t>
            </a:r>
            <a:endParaRPr lang="en-US" dirty="0">
              <a:solidFill>
                <a:schemeClr val="tx2"/>
              </a:solidFill>
              <a:effectLst>
                <a:outerShdw blurRad="38100" dist="38100" dir="2700000" algn="tl">
                  <a:srgbClr val="000000">
                    <a:alpha val="43137"/>
                  </a:srgbClr>
                </a:outerShdw>
              </a:effectLs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674758542"/>
              </p:ext>
            </p:extLst>
          </p:nvPr>
        </p:nvGraphicFramePr>
        <p:xfrm>
          <a:off x="1447800" y="1676400"/>
          <a:ext cx="6172200" cy="4769427"/>
        </p:xfrm>
        <a:graphic>
          <a:graphicData uri="http://schemas.openxmlformats.org/presentationml/2006/ole">
            <mc:AlternateContent xmlns:mc="http://schemas.openxmlformats.org/markup-compatibility/2006">
              <mc:Choice xmlns:v="urn:schemas-microsoft-com:vml" Requires="v">
                <p:oleObj spid="_x0000_s1070" name="Acrobat Document" r:id="rId3" imgW="5029155" imgH="3886200" progId="AcroExch.Document.11">
                  <p:embed/>
                </p:oleObj>
              </mc:Choice>
              <mc:Fallback>
                <p:oleObj name="Acrobat Document" r:id="rId3" imgW="5029155" imgH="3886200" progId="AcroExch.Document.11">
                  <p:embed/>
                  <p:pic>
                    <p:nvPicPr>
                      <p:cNvPr id="0" name=""/>
                      <p:cNvPicPr/>
                      <p:nvPr/>
                    </p:nvPicPr>
                    <p:blipFill>
                      <a:blip r:embed="rId4"/>
                      <a:stretch>
                        <a:fillRect/>
                      </a:stretch>
                    </p:blipFill>
                    <p:spPr>
                      <a:xfrm>
                        <a:off x="1447800" y="1676400"/>
                        <a:ext cx="6172200" cy="4769427"/>
                      </a:xfrm>
                      <a:prstGeom prst="rect">
                        <a:avLst/>
                      </a:prstGeom>
                      <a:ln>
                        <a:solidFill>
                          <a:schemeClr val="bg1"/>
                        </a:solidFill>
                      </a:ln>
                    </p:spPr>
                  </p:pic>
                </p:oleObj>
              </mc:Fallback>
            </mc:AlternateContent>
          </a:graphicData>
        </a:graphic>
      </p:graphicFrame>
    </p:spTree>
    <p:extLst>
      <p:ext uri="{BB962C8B-B14F-4D97-AF65-F5344CB8AC3E}">
        <p14:creationId xmlns:p14="http://schemas.microsoft.com/office/powerpoint/2010/main" val="4126866978"/>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14400"/>
            <a:ext cx="7239000" cy="2438527"/>
          </a:xfrm>
        </p:spPr>
        <p:txBody>
          <a:bodyPr>
            <a:noAutofit/>
          </a:bodyPr>
          <a:lstStyle/>
          <a:p>
            <a:pPr algn="ctr"/>
            <a:r>
              <a:rPr lang="en-US" sz="4000" dirty="0" smtClean="0"/>
              <a:t>During the </a:t>
            </a:r>
            <a:r>
              <a:rPr lang="en-US" sz="4000" dirty="0" smtClean="0">
                <a:solidFill>
                  <a:schemeClr val="bg1"/>
                </a:solidFill>
              </a:rPr>
              <a:t>late 1800s, tobacco </a:t>
            </a:r>
            <a:r>
              <a:rPr lang="en-US" sz="4000" dirty="0" smtClean="0"/>
              <a:t>was one of Georgia’s most </a:t>
            </a:r>
            <a:r>
              <a:rPr lang="en-US" sz="4000" dirty="0" smtClean="0">
                <a:solidFill>
                  <a:schemeClr val="bg1"/>
                </a:solidFill>
              </a:rPr>
              <a:t>important crops</a:t>
            </a:r>
            <a:r>
              <a:rPr lang="en-US" sz="4000" dirty="0" smtClean="0"/>
              <a:t>. However, it was </a:t>
            </a:r>
            <a:r>
              <a:rPr lang="en-US" sz="4000" dirty="0" smtClean="0">
                <a:solidFill>
                  <a:schemeClr val="bg1"/>
                </a:solidFill>
              </a:rPr>
              <a:t>destroying the soil</a:t>
            </a:r>
            <a:r>
              <a:rPr lang="en-US" sz="4000" dirty="0" smtClean="0"/>
              <a:t>.</a:t>
            </a:r>
            <a:endParaRPr lang="en-US" sz="4000" dirty="0"/>
          </a:p>
        </p:txBody>
      </p:sp>
      <p:sp>
        <p:nvSpPr>
          <p:cNvPr id="4" name="Title 1"/>
          <p:cNvSpPr txBox="1">
            <a:spLocks/>
          </p:cNvSpPr>
          <p:nvPr/>
        </p:nvSpPr>
        <p:spPr>
          <a:xfrm>
            <a:off x="990600" y="3733800"/>
            <a:ext cx="7239000" cy="1981073"/>
          </a:xfrm>
          <a:prstGeom prst="rect">
            <a:avLst/>
          </a:prstGeom>
        </p:spPr>
        <p:txBody>
          <a:bodyPr vert="horz" lIns="91440" tIns="45720" rIns="91440" bIns="45720" rtlCol="0" anchor="b">
            <a:noAutofit/>
          </a:bodyPr>
          <a:lstStyle>
            <a:lvl1pPr algn="l" defTabSz="914400" rtl="0" eaLnBrk="1" latinLnBrk="0" hangingPunct="1">
              <a:spcBef>
                <a:spcPct val="0"/>
              </a:spcBef>
              <a:buNone/>
              <a:tabLst>
                <a:tab pos="3830638" algn="l"/>
              </a:tabLst>
              <a:defRPr sz="3600" b="1" kern="1200" cap="none" spc="40" baseline="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sz="4000" dirty="0" smtClean="0"/>
              <a:t>Georgia was </a:t>
            </a:r>
            <a:r>
              <a:rPr lang="en-US" sz="4000" dirty="0" smtClean="0">
                <a:solidFill>
                  <a:schemeClr val="bg1"/>
                </a:solidFill>
              </a:rPr>
              <a:t>looking for alternative ways to make </a:t>
            </a:r>
            <a:r>
              <a:rPr lang="en-US" sz="4000" dirty="0" smtClean="0"/>
              <a:t>growing </a:t>
            </a:r>
            <a:r>
              <a:rPr lang="en-US" sz="4000" dirty="0" smtClean="0">
                <a:solidFill>
                  <a:schemeClr val="bg1"/>
                </a:solidFill>
              </a:rPr>
              <a:t>cotton profitable</a:t>
            </a:r>
            <a:r>
              <a:rPr lang="en-US" sz="4000" dirty="0" smtClean="0"/>
              <a:t>.</a:t>
            </a:r>
            <a:endParaRPr lang="en-US" sz="4000" dirty="0"/>
          </a:p>
        </p:txBody>
      </p:sp>
    </p:spTree>
    <p:extLst>
      <p:ext uri="{BB962C8B-B14F-4D97-AF65-F5344CB8AC3E}">
        <p14:creationId xmlns:p14="http://schemas.microsoft.com/office/powerpoint/2010/main" val="1738035127"/>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3277" y="818950"/>
            <a:ext cx="7239000" cy="1981200"/>
          </a:xfrm>
        </p:spPr>
        <p:txBody>
          <a:bodyPr>
            <a:noAutofit/>
          </a:bodyPr>
          <a:lstStyle/>
          <a:p>
            <a:pPr algn="ctr"/>
            <a:r>
              <a:rPr lang="en-US" sz="4000" dirty="0" smtClean="0"/>
              <a:t>Until that point, </a:t>
            </a:r>
            <a:r>
              <a:rPr lang="en-US" sz="4000" dirty="0" smtClean="0">
                <a:solidFill>
                  <a:schemeClr val="bg1"/>
                </a:solidFill>
              </a:rPr>
              <a:t>cotton had to be</a:t>
            </a:r>
            <a:r>
              <a:rPr lang="en-US" sz="4000" dirty="0" smtClean="0"/>
              <a:t>, for lack of a better word, </a:t>
            </a:r>
            <a:r>
              <a:rPr lang="en-US" sz="4000" dirty="0" smtClean="0">
                <a:solidFill>
                  <a:schemeClr val="bg1"/>
                </a:solidFill>
              </a:rPr>
              <a:t>“deseeded” by hand</a:t>
            </a:r>
            <a:r>
              <a:rPr lang="en-US" sz="4000" dirty="0" smtClean="0"/>
              <a:t>.</a:t>
            </a:r>
            <a:endParaRPr lang="en-US" sz="4000" dirty="0"/>
          </a:p>
        </p:txBody>
      </p:sp>
      <p:sp>
        <p:nvSpPr>
          <p:cNvPr id="4" name="Title 1"/>
          <p:cNvSpPr txBox="1">
            <a:spLocks/>
          </p:cNvSpPr>
          <p:nvPr/>
        </p:nvSpPr>
        <p:spPr>
          <a:xfrm>
            <a:off x="961725" y="3315900"/>
            <a:ext cx="7239000" cy="2514473"/>
          </a:xfrm>
          <a:prstGeom prst="rect">
            <a:avLst/>
          </a:prstGeom>
        </p:spPr>
        <p:txBody>
          <a:bodyPr vert="horz" lIns="91440" tIns="45720" rIns="91440" bIns="45720" rtlCol="0" anchor="b">
            <a:noAutofit/>
          </a:bodyPr>
          <a:lstStyle>
            <a:lvl1pPr algn="l" defTabSz="914400" rtl="0" eaLnBrk="1" latinLnBrk="0" hangingPunct="1">
              <a:spcBef>
                <a:spcPct val="0"/>
              </a:spcBef>
              <a:buNone/>
              <a:tabLst>
                <a:tab pos="3830638" algn="l"/>
              </a:tabLst>
              <a:defRPr sz="3600" b="1" kern="1200" cap="none" spc="40" baseline="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sz="4000" dirty="0" smtClean="0">
                <a:ln w="13335" cmpd="sng">
                  <a:solidFill>
                    <a:srgbClr val="94C600">
                      <a:lumMod val="50000"/>
                    </a:srgbClr>
                  </a:solidFill>
                  <a:prstDash val="solid"/>
                </a:ln>
                <a:solidFill>
                  <a:srgbClr val="FEA022">
                    <a:tint val="1000"/>
                  </a:srgbClr>
                </a:solidFill>
              </a:rPr>
              <a:t>This </a:t>
            </a:r>
            <a:r>
              <a:rPr lang="en-US" sz="4000" dirty="0" smtClean="0">
                <a:ln w="13335" cmpd="sng">
                  <a:solidFill>
                    <a:srgbClr val="94C600">
                      <a:lumMod val="50000"/>
                    </a:srgbClr>
                  </a:solidFill>
                  <a:prstDash val="solid"/>
                </a:ln>
                <a:solidFill>
                  <a:schemeClr val="bg1"/>
                </a:solidFill>
              </a:rPr>
              <a:t>process took a long time </a:t>
            </a:r>
            <a:r>
              <a:rPr lang="en-US" sz="4000" dirty="0" smtClean="0">
                <a:ln w="13335" cmpd="sng">
                  <a:solidFill>
                    <a:srgbClr val="94C600">
                      <a:lumMod val="50000"/>
                    </a:srgbClr>
                  </a:solidFill>
                  <a:prstDash val="solid"/>
                </a:ln>
                <a:solidFill>
                  <a:srgbClr val="FEA022">
                    <a:tint val="1000"/>
                  </a:srgbClr>
                </a:solidFill>
              </a:rPr>
              <a:t>to accomplish, and most farmers </a:t>
            </a:r>
            <a:r>
              <a:rPr lang="en-US" sz="4000" dirty="0" smtClean="0">
                <a:ln w="13335" cmpd="sng">
                  <a:solidFill>
                    <a:srgbClr val="94C600">
                      <a:lumMod val="50000"/>
                    </a:srgbClr>
                  </a:solidFill>
                  <a:prstDash val="solid"/>
                </a:ln>
                <a:solidFill>
                  <a:schemeClr val="bg1"/>
                </a:solidFill>
              </a:rPr>
              <a:t>could not “clean” more than one pound of cotton a day</a:t>
            </a:r>
            <a:r>
              <a:rPr lang="en-US" sz="4000" dirty="0" smtClean="0">
                <a:ln w="13335" cmpd="sng">
                  <a:solidFill>
                    <a:srgbClr val="94C600">
                      <a:lumMod val="50000"/>
                    </a:srgbClr>
                  </a:solidFill>
                  <a:prstDash val="solid"/>
                </a:ln>
                <a:solidFill>
                  <a:srgbClr val="FEA022">
                    <a:tint val="1000"/>
                  </a:srgbClr>
                </a:solidFill>
              </a:rPr>
              <a:t>.</a:t>
            </a:r>
            <a:endParaRPr lang="en-US" sz="4000" dirty="0">
              <a:ln w="13335" cmpd="sng">
                <a:solidFill>
                  <a:srgbClr val="94C600">
                    <a:lumMod val="50000"/>
                  </a:srgbClr>
                </a:solidFill>
                <a:prstDash val="solid"/>
              </a:ln>
              <a:solidFill>
                <a:srgbClr val="FEA022">
                  <a:tint val="1000"/>
                </a:srgbClr>
              </a:solidFill>
            </a:endParaRPr>
          </a:p>
        </p:txBody>
      </p:sp>
      <p:sp>
        <p:nvSpPr>
          <p:cNvPr id="3" name="Rectangle 2"/>
          <p:cNvSpPr/>
          <p:nvPr/>
        </p:nvSpPr>
        <p:spPr>
          <a:xfrm>
            <a:off x="38500" y="6112025"/>
            <a:ext cx="8991600" cy="584775"/>
          </a:xfrm>
          <a:prstGeom prst="rect">
            <a:avLst/>
          </a:prstGeom>
          <a:solidFill>
            <a:schemeClr val="tx1">
              <a:alpha val="16000"/>
            </a:schemeClr>
          </a:solidFill>
          <a:effectLst>
            <a:softEdge rad="31750"/>
          </a:effectLst>
        </p:spPr>
        <p:txBody>
          <a:bodyPr wrap="square">
            <a:spAutoFit/>
          </a:bodyPr>
          <a:lstStyle/>
          <a:p>
            <a:pPr algn="ctr"/>
            <a:r>
              <a:rPr lang="en-US" sz="3200" b="1" dirty="0">
                <a:hlinkClick r:id="rId3"/>
              </a:rPr>
              <a:t>https://</a:t>
            </a:r>
            <a:r>
              <a:rPr lang="en-US" sz="3200" b="1" dirty="0" smtClean="0">
                <a:hlinkClick r:id="rId3"/>
              </a:rPr>
              <a:t>www.youtube.com/watch?v=uXp-O6SIeyg</a:t>
            </a:r>
            <a:r>
              <a:rPr lang="en-US" sz="3200" b="1" dirty="0" smtClean="0"/>
              <a:t> </a:t>
            </a:r>
            <a:endParaRPr lang="en-US" sz="3200" b="1" dirty="0"/>
          </a:p>
        </p:txBody>
      </p:sp>
    </p:spTree>
    <p:extLst>
      <p:ext uri="{BB962C8B-B14F-4D97-AF65-F5344CB8AC3E}">
        <p14:creationId xmlns:p14="http://schemas.microsoft.com/office/powerpoint/2010/main" val="1443828131"/>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775"/>
            <a:ext cx="8229600" cy="1143000"/>
          </a:xfrm>
        </p:spPr>
        <p:txBody>
          <a:bodyPr>
            <a:noAutofit/>
          </a:bodyPr>
          <a:lstStyle/>
          <a:p>
            <a:r>
              <a:rPr lang="en-US" sz="6800" dirty="0" smtClean="0">
                <a:effectLst>
                  <a:outerShdw blurRad="38100" dist="38100" dir="2700000" algn="tl">
                    <a:srgbClr val="000000">
                      <a:alpha val="43137"/>
                    </a:srgbClr>
                  </a:outerShdw>
                </a:effectLst>
              </a:rPr>
              <a:t>Until…the Cotton Gin</a:t>
            </a:r>
            <a:endParaRPr lang="en-US" sz="6800" dirty="0">
              <a:effectLst>
                <a:outerShdw blurRad="38100" dist="38100" dir="2700000" algn="tl">
                  <a:srgbClr val="000000">
                    <a:alpha val="43137"/>
                  </a:srgbClr>
                </a:outerShdw>
              </a:effectLst>
            </a:endParaRPr>
          </a:p>
        </p:txBody>
      </p:sp>
      <p:pic>
        <p:nvPicPr>
          <p:cNvPr id="3074" name="Picture 2" descr="http://ospenterprises.com/southernblock/images/cotton%20g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335956"/>
            <a:ext cx="5257800" cy="316230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4" name="Picture 2" descr="http://www.cottonsjourney.com/images/story/p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1307306"/>
            <a:ext cx="3657600" cy="1714500"/>
          </a:xfrm>
          <a:prstGeom prst="rect">
            <a:avLst/>
          </a:prstGeom>
          <a:solidFill>
            <a:schemeClr val="tx1"/>
          </a:solidFill>
          <a:ln>
            <a:solidFill>
              <a:schemeClr val="bg1"/>
            </a:solidFill>
          </a:ln>
        </p:spPr>
      </p:pic>
    </p:spTree>
    <p:extLst>
      <p:ext uri="{BB962C8B-B14F-4D97-AF65-F5344CB8AC3E}">
        <p14:creationId xmlns:p14="http://schemas.microsoft.com/office/powerpoint/2010/main" val="4161319008"/>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4225"/>
            <a:ext cx="8229600" cy="990600"/>
          </a:xfrm>
        </p:spPr>
        <p:txBody>
          <a:bodyPr>
            <a:normAutofit/>
          </a:bodyPr>
          <a:lstStyle/>
          <a:p>
            <a:pPr algn="ctr"/>
            <a:r>
              <a:rPr lang="en-US" sz="5400" u="sng" dirty="0" smtClean="0">
                <a:effectLst>
                  <a:outerShdw blurRad="38100" dist="38100" dir="2700000" algn="tl">
                    <a:srgbClr val="000000">
                      <a:alpha val="43137"/>
                    </a:srgbClr>
                  </a:outerShdw>
                </a:effectLst>
              </a:rPr>
              <a:t>Invention of the Cotton Gin</a:t>
            </a:r>
            <a:endParaRPr lang="en-US" sz="5400" u="sng"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304800" y="1143000"/>
            <a:ext cx="8534400" cy="5334000"/>
          </a:xfrm>
        </p:spPr>
        <p:txBody>
          <a:bodyPr>
            <a:noAutofit/>
          </a:bodyPr>
          <a:lstStyle/>
          <a:p>
            <a:r>
              <a:rPr lang="en-US" sz="4400" b="1" dirty="0" smtClean="0">
                <a:effectLst>
                  <a:outerShdw blurRad="38100" dist="38100" dir="2700000" algn="tl">
                    <a:srgbClr val="000000">
                      <a:alpha val="43137"/>
                    </a:srgbClr>
                  </a:outerShdw>
                </a:effectLst>
              </a:rPr>
              <a:t>According to some, the idea for </a:t>
            </a:r>
            <a:r>
              <a:rPr lang="en-US" sz="4400" b="1" dirty="0" smtClean="0">
                <a:solidFill>
                  <a:schemeClr val="bg1"/>
                </a:solidFill>
                <a:effectLst>
                  <a:outerShdw blurRad="38100" dist="38100" dir="2700000" algn="tl">
                    <a:srgbClr val="000000">
                      <a:alpha val="43137"/>
                    </a:srgbClr>
                  </a:outerShdw>
                </a:effectLst>
              </a:rPr>
              <a:t>the cotton gin was conceived by Eli Whitney</a:t>
            </a:r>
            <a:r>
              <a:rPr lang="en-US" sz="4400" b="1" dirty="0" smtClean="0">
                <a:effectLst>
                  <a:outerShdw blurRad="38100" dist="38100" dir="2700000" algn="tl">
                    <a:srgbClr val="000000">
                      <a:alpha val="43137"/>
                    </a:srgbClr>
                  </a:outerShdw>
                </a:effectLst>
              </a:rPr>
              <a:t>, a northerner who moved to Georgia in 1793</a:t>
            </a:r>
          </a:p>
          <a:p>
            <a:endParaRPr lang="en-US" dirty="0" smtClean="0"/>
          </a:p>
          <a:p>
            <a:r>
              <a:rPr lang="en-US" sz="4400" b="1" dirty="0" smtClean="0">
                <a:effectLst>
                  <a:outerShdw blurRad="38100" dist="38100" dir="2700000" algn="tl">
                    <a:srgbClr val="000000">
                      <a:alpha val="43137"/>
                    </a:srgbClr>
                  </a:outerShdw>
                </a:effectLst>
              </a:rPr>
              <a:t>The cotton gin was </a:t>
            </a:r>
            <a:r>
              <a:rPr lang="en-US" sz="4400" b="1" dirty="0" smtClean="0">
                <a:solidFill>
                  <a:schemeClr val="bg1"/>
                </a:solidFill>
                <a:effectLst>
                  <a:outerShdw blurRad="38100" dist="38100" dir="2700000" algn="tl">
                    <a:srgbClr val="000000">
                      <a:alpha val="43137"/>
                    </a:srgbClr>
                  </a:outerShdw>
                </a:effectLst>
              </a:rPr>
              <a:t>capable of removing the seeds from up to 50 pounds of cotton a day</a:t>
            </a:r>
            <a:endParaRPr lang="en-US" sz="4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7902569"/>
      </p:ext>
    </p:extLst>
  </p:cSld>
  <p:clrMapOvr>
    <a:masterClrMapping/>
  </p:clrMapOvr>
  <mc:AlternateContent xmlns:mc="http://schemas.openxmlformats.org/markup-compatibility/2006" xmlns:p14="http://schemas.microsoft.com/office/powerpoint/2010/main">
    <mc:Choice Requires="p14">
      <p:transition spd="slow" p14:dur="2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Thatch">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Thatch</Template>
  <TotalTime>1211</TotalTime>
  <Words>844</Words>
  <Application>Microsoft Office PowerPoint</Application>
  <PresentationFormat>On-screen Show (4:3)</PresentationFormat>
  <Paragraphs>86</Paragraphs>
  <Slides>29</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Arial</vt:lpstr>
      <vt:lpstr>Calibri</vt:lpstr>
      <vt:lpstr>KBScaredStraight</vt:lpstr>
      <vt:lpstr>KG Eyes Wide Open</vt:lpstr>
      <vt:lpstr>KG First Time In Forever</vt:lpstr>
      <vt:lpstr>Tw Cen MT</vt:lpstr>
      <vt:lpstr>Thatch</vt:lpstr>
      <vt:lpstr>Acrobat Document</vt:lpstr>
      <vt:lpstr>Activating Strategy</vt:lpstr>
      <vt:lpstr>Activating Strategy</vt:lpstr>
      <vt:lpstr>How did technological developments after the American Revolution impact the growth of Georgia?</vt:lpstr>
      <vt:lpstr>SS8H4c. Explain how technological developments, including the cotton gin and railroads, had an impact on Georgia’s growth.</vt:lpstr>
      <vt:lpstr>Use your graphic organizer to summarize key information from the lesson.</vt:lpstr>
      <vt:lpstr>During the late 1800s, tobacco was one of Georgia’s most important crops. However, it was destroying the soil.</vt:lpstr>
      <vt:lpstr>Until that point, cotton had to be, for lack of a better word, “deseeded” by hand.</vt:lpstr>
      <vt:lpstr>Until…the Cotton Gin</vt:lpstr>
      <vt:lpstr>Invention of the Cotton Gin</vt:lpstr>
      <vt:lpstr>Cotton Gin [select 1-2 videos]</vt:lpstr>
      <vt:lpstr>Invention of the Cotton Gin</vt:lpstr>
      <vt:lpstr>PowerPoint Presentation</vt:lpstr>
      <vt:lpstr>Think, Pair, Share</vt:lpstr>
      <vt:lpstr>Negative Effects of the Cotton Gin</vt:lpstr>
      <vt:lpstr>Cotton Gin </vt:lpstr>
      <vt:lpstr>How did the cotton gin lead to the South’s defense of slavery?</vt:lpstr>
      <vt:lpstr>Think, Pair, Share</vt:lpstr>
      <vt:lpstr>Cotton Gin [select 1-2 videos]</vt:lpstr>
      <vt:lpstr>Cotton Gin [select 1-2 videos]</vt:lpstr>
      <vt:lpstr>Think, Pair, Share</vt:lpstr>
      <vt:lpstr>Railroads in Georgia</vt:lpstr>
      <vt:lpstr>Railroads in Georgia</vt:lpstr>
      <vt:lpstr>PowerPoint Presentation</vt:lpstr>
      <vt:lpstr>Chattanooga</vt:lpstr>
      <vt:lpstr>Due to the invention of the railroad, Atlanta became the first major American city to be built on a location without a navigable river.</vt:lpstr>
      <vt:lpstr>Quick Review</vt:lpstr>
      <vt:lpstr>Writing Prompt</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 Cotton and the Railroads</dc:title>
  <dc:creator>Windows User</dc:creator>
  <cp:lastModifiedBy>Cynthia Mason</cp:lastModifiedBy>
  <cp:revision>55</cp:revision>
  <dcterms:created xsi:type="dcterms:W3CDTF">2014-10-30T16:16:50Z</dcterms:created>
  <dcterms:modified xsi:type="dcterms:W3CDTF">2018-10-31T19:28:48Z</dcterms:modified>
</cp:coreProperties>
</file>