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3" r:id="rId16"/>
    <p:sldId id="269" r:id="rId17"/>
    <p:sldId id="270" r:id="rId18"/>
    <p:sldId id="271" r:id="rId19"/>
    <p:sldId id="272" r:id="rId20"/>
  </p:sldIdLst>
  <p:sldSz cx="9144000" cy="6858000" type="screen4x3"/>
  <p:notesSz cx="7077075" cy="9383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7C8FC-86E9-4A32-B843-77BF6E7D6E2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1C86B0-BDB4-4E3F-A65B-EA1D35D30D1D}">
      <dgm:prSet phldrT="[Text]"/>
      <dgm:spPr/>
      <dgm:t>
        <a:bodyPr/>
        <a:lstStyle/>
        <a:p>
          <a:r>
            <a:rPr lang="en-US" dirty="0" smtClean="0"/>
            <a:t>______</a:t>
          </a:r>
          <a:endParaRPr lang="en-US" dirty="0"/>
        </a:p>
      </dgm:t>
    </dgm:pt>
    <dgm:pt modelId="{E18BCAB8-9AF5-46DA-98A0-B8F1FD31C641}" type="parTrans" cxnId="{29DF8DA5-A0D9-4210-822E-2685B7AF9B9B}">
      <dgm:prSet/>
      <dgm:spPr/>
      <dgm:t>
        <a:bodyPr/>
        <a:lstStyle/>
        <a:p>
          <a:endParaRPr lang="en-US"/>
        </a:p>
      </dgm:t>
    </dgm:pt>
    <dgm:pt modelId="{4894732D-CF1E-4B24-8839-73B6F6CD0285}" type="sibTrans" cxnId="{29DF8DA5-A0D9-4210-822E-2685B7AF9B9B}">
      <dgm:prSet/>
      <dgm:spPr/>
      <dgm:t>
        <a:bodyPr/>
        <a:lstStyle/>
        <a:p>
          <a:endParaRPr lang="en-US"/>
        </a:p>
      </dgm:t>
    </dgm:pt>
    <dgm:pt modelId="{F167B853-E209-47C1-A164-83EBC6911A44}">
      <dgm:prSet phldrT="[Text]"/>
      <dgm:spPr/>
      <dgm:t>
        <a:bodyPr/>
        <a:lstStyle/>
        <a:p>
          <a:r>
            <a:rPr lang="en-US" smtClean="0"/>
            <a:t>______________</a:t>
          </a:r>
          <a:endParaRPr lang="en-US" dirty="0"/>
        </a:p>
      </dgm:t>
    </dgm:pt>
    <dgm:pt modelId="{117C1789-0344-4C3C-883A-07A6F0358832}" type="parTrans" cxnId="{7DC4890C-649B-4C29-BD57-E08B69CD8465}">
      <dgm:prSet/>
      <dgm:spPr/>
      <dgm:t>
        <a:bodyPr/>
        <a:lstStyle/>
        <a:p>
          <a:endParaRPr lang="en-US"/>
        </a:p>
      </dgm:t>
    </dgm:pt>
    <dgm:pt modelId="{55401B2C-68C7-4FBC-AEFC-0D71CC9AA1F9}" type="sibTrans" cxnId="{7DC4890C-649B-4C29-BD57-E08B69CD8465}">
      <dgm:prSet/>
      <dgm:spPr/>
      <dgm:t>
        <a:bodyPr/>
        <a:lstStyle/>
        <a:p>
          <a:endParaRPr lang="en-US"/>
        </a:p>
      </dgm:t>
    </dgm:pt>
    <dgm:pt modelId="{C37CF924-EC46-4995-96B0-4495304E61A0}">
      <dgm:prSet phldrT="[Text]"/>
      <dgm:spPr/>
      <dgm:t>
        <a:bodyPr/>
        <a:lstStyle/>
        <a:p>
          <a:r>
            <a:rPr lang="en-US" dirty="0" smtClean="0"/>
            <a:t>______</a:t>
          </a:r>
          <a:endParaRPr lang="en-US" dirty="0"/>
        </a:p>
      </dgm:t>
    </dgm:pt>
    <dgm:pt modelId="{50233E29-39BE-434F-8C5A-74CAFB29A05A}" type="parTrans" cxnId="{5E98FA1E-0682-4C93-A365-4E2056ABB7EF}">
      <dgm:prSet/>
      <dgm:spPr/>
      <dgm:t>
        <a:bodyPr/>
        <a:lstStyle/>
        <a:p>
          <a:endParaRPr lang="en-US"/>
        </a:p>
      </dgm:t>
    </dgm:pt>
    <dgm:pt modelId="{F313E099-53B2-4145-9212-F4BAA2AF402B}" type="sibTrans" cxnId="{5E98FA1E-0682-4C93-A365-4E2056ABB7EF}">
      <dgm:prSet/>
      <dgm:spPr/>
      <dgm:t>
        <a:bodyPr/>
        <a:lstStyle/>
        <a:p>
          <a:endParaRPr lang="en-US"/>
        </a:p>
      </dgm:t>
    </dgm:pt>
    <dgm:pt modelId="{2006112A-933D-484D-8286-6F1BC91AFE53}">
      <dgm:prSet phldrT="[Text]"/>
      <dgm:spPr/>
      <dgm:t>
        <a:bodyPr/>
        <a:lstStyle/>
        <a:p>
          <a:r>
            <a:rPr lang="en-US" dirty="0" smtClean="0"/>
            <a:t>______________</a:t>
          </a:r>
          <a:endParaRPr lang="en-US" dirty="0"/>
        </a:p>
      </dgm:t>
    </dgm:pt>
    <dgm:pt modelId="{43AB1039-F00A-46A3-8762-1969F9E884AB}" type="parTrans" cxnId="{D3A04E29-A479-4225-8DFF-17627F51A16D}">
      <dgm:prSet/>
      <dgm:spPr/>
      <dgm:t>
        <a:bodyPr/>
        <a:lstStyle/>
        <a:p>
          <a:endParaRPr lang="en-US"/>
        </a:p>
      </dgm:t>
    </dgm:pt>
    <dgm:pt modelId="{7983A1C9-BAF5-48AB-924A-09D3288BED1E}" type="sibTrans" cxnId="{D3A04E29-A479-4225-8DFF-17627F51A16D}">
      <dgm:prSet/>
      <dgm:spPr/>
      <dgm:t>
        <a:bodyPr/>
        <a:lstStyle/>
        <a:p>
          <a:endParaRPr lang="en-US"/>
        </a:p>
      </dgm:t>
    </dgm:pt>
    <dgm:pt modelId="{7B2830F9-CEAF-43A4-86C4-8D544B8A24ED}">
      <dgm:prSet phldrT="[Text]"/>
      <dgm:spPr/>
      <dgm:t>
        <a:bodyPr/>
        <a:lstStyle/>
        <a:p>
          <a:r>
            <a:rPr lang="en-US" smtClean="0"/>
            <a:t>______________</a:t>
          </a:r>
          <a:endParaRPr lang="en-US" dirty="0"/>
        </a:p>
      </dgm:t>
    </dgm:pt>
    <dgm:pt modelId="{486223FA-2499-4F82-98FC-50CAC8EB678A}" type="parTrans" cxnId="{24B8E7FD-4C94-4225-B04C-1A76363EB1ED}">
      <dgm:prSet/>
      <dgm:spPr/>
      <dgm:t>
        <a:bodyPr/>
        <a:lstStyle/>
        <a:p>
          <a:endParaRPr lang="en-US"/>
        </a:p>
      </dgm:t>
    </dgm:pt>
    <dgm:pt modelId="{5F557B70-4A8C-4FA6-A208-DA0ED4BA937C}" type="sibTrans" cxnId="{24B8E7FD-4C94-4225-B04C-1A76363EB1ED}">
      <dgm:prSet/>
      <dgm:spPr/>
      <dgm:t>
        <a:bodyPr/>
        <a:lstStyle/>
        <a:p>
          <a:endParaRPr lang="en-US"/>
        </a:p>
      </dgm:t>
    </dgm:pt>
    <dgm:pt modelId="{E14E5C34-AF16-440D-99C2-D588CCF526A4}">
      <dgm:prSet phldrT="[Text]"/>
      <dgm:spPr/>
      <dgm:t>
        <a:bodyPr/>
        <a:lstStyle/>
        <a:p>
          <a:r>
            <a:rPr lang="en-US" dirty="0" smtClean="0"/>
            <a:t>______________</a:t>
          </a:r>
          <a:endParaRPr lang="en-US" dirty="0"/>
        </a:p>
      </dgm:t>
    </dgm:pt>
    <dgm:pt modelId="{A533E85B-DF08-43FD-A85E-95266448ACFB}" type="sibTrans" cxnId="{BBD45762-0C9B-472F-A642-ABC5F945DAA4}">
      <dgm:prSet/>
      <dgm:spPr/>
      <dgm:t>
        <a:bodyPr/>
        <a:lstStyle/>
        <a:p>
          <a:endParaRPr lang="en-US"/>
        </a:p>
      </dgm:t>
    </dgm:pt>
    <dgm:pt modelId="{9A6D744E-49C9-4BB0-BA4A-CA999E402FB2}" type="parTrans" cxnId="{BBD45762-0C9B-472F-A642-ABC5F945DAA4}">
      <dgm:prSet/>
      <dgm:spPr/>
      <dgm:t>
        <a:bodyPr/>
        <a:lstStyle/>
        <a:p>
          <a:endParaRPr lang="en-US"/>
        </a:p>
      </dgm:t>
    </dgm:pt>
    <dgm:pt modelId="{47C4D36E-FB3A-4A22-84AD-08EF4D670582}" type="pres">
      <dgm:prSet presAssocID="{52F7C8FC-86E9-4A32-B843-77BF6E7D6E2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3ECD2B3-D980-4228-8EE5-B54C14875F1E}" type="pres">
      <dgm:prSet presAssocID="{881C86B0-BDB4-4E3F-A65B-EA1D35D30D1D}" presName="linNode" presStyleCnt="0"/>
      <dgm:spPr/>
    </dgm:pt>
    <dgm:pt modelId="{E41ABBF5-125E-44BA-B9B6-6929FC62E35C}" type="pres">
      <dgm:prSet presAssocID="{881C86B0-BDB4-4E3F-A65B-EA1D35D30D1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FE8B0-FEB8-4A0E-8ADC-B86041AFC3E1}" type="pres">
      <dgm:prSet presAssocID="{881C86B0-BDB4-4E3F-A65B-EA1D35D30D1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779A5-EE2C-4D5D-B548-EAB55C09DAE6}" type="pres">
      <dgm:prSet presAssocID="{4894732D-CF1E-4B24-8839-73B6F6CD0285}" presName="spacing" presStyleCnt="0"/>
      <dgm:spPr/>
    </dgm:pt>
    <dgm:pt modelId="{9CE184B7-07CF-411A-A80F-47FD5BA91B17}" type="pres">
      <dgm:prSet presAssocID="{C37CF924-EC46-4995-96B0-4495304E61A0}" presName="linNode" presStyleCnt="0"/>
      <dgm:spPr/>
    </dgm:pt>
    <dgm:pt modelId="{E2E95E60-D98D-456F-A3BC-D5DD74A8937E}" type="pres">
      <dgm:prSet presAssocID="{C37CF924-EC46-4995-96B0-4495304E61A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48C4F-9714-4745-9413-847C4BDBEDD5}" type="pres">
      <dgm:prSet presAssocID="{C37CF924-EC46-4995-96B0-4495304E61A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01A08-DC5C-498B-AE03-7A50784414E4}" type="presOf" srcId="{F167B853-E209-47C1-A164-83EBC6911A44}" destId="{EC9FE8B0-FEB8-4A0E-8ADC-B86041AFC3E1}" srcOrd="0" destOrd="0" presId="urn:microsoft.com/office/officeart/2005/8/layout/vList6"/>
    <dgm:cxn modelId="{5FDDB0D5-3EA2-4584-8AB9-3AC76E13D7F3}" type="presOf" srcId="{E14E5C34-AF16-440D-99C2-D588CCF526A4}" destId="{EC9FE8B0-FEB8-4A0E-8ADC-B86041AFC3E1}" srcOrd="0" destOrd="1" presId="urn:microsoft.com/office/officeart/2005/8/layout/vList6"/>
    <dgm:cxn modelId="{BBD45762-0C9B-472F-A642-ABC5F945DAA4}" srcId="{881C86B0-BDB4-4E3F-A65B-EA1D35D30D1D}" destId="{E14E5C34-AF16-440D-99C2-D588CCF526A4}" srcOrd="1" destOrd="0" parTransId="{9A6D744E-49C9-4BB0-BA4A-CA999E402FB2}" sibTransId="{A533E85B-DF08-43FD-A85E-95266448ACFB}"/>
    <dgm:cxn modelId="{296F6201-336E-4046-8EDB-067AF96E841B}" type="presOf" srcId="{C37CF924-EC46-4995-96B0-4495304E61A0}" destId="{E2E95E60-D98D-456F-A3BC-D5DD74A8937E}" srcOrd="0" destOrd="0" presId="urn:microsoft.com/office/officeart/2005/8/layout/vList6"/>
    <dgm:cxn modelId="{D428543E-9E7F-4575-8C18-3846A39E8357}" type="presOf" srcId="{2006112A-933D-484D-8286-6F1BC91AFE53}" destId="{08248C4F-9714-4745-9413-847C4BDBEDD5}" srcOrd="0" destOrd="0" presId="urn:microsoft.com/office/officeart/2005/8/layout/vList6"/>
    <dgm:cxn modelId="{24B8E7FD-4C94-4225-B04C-1A76363EB1ED}" srcId="{C37CF924-EC46-4995-96B0-4495304E61A0}" destId="{7B2830F9-CEAF-43A4-86C4-8D544B8A24ED}" srcOrd="1" destOrd="0" parTransId="{486223FA-2499-4F82-98FC-50CAC8EB678A}" sibTransId="{5F557B70-4A8C-4FA6-A208-DA0ED4BA937C}"/>
    <dgm:cxn modelId="{D3A04E29-A479-4225-8DFF-17627F51A16D}" srcId="{C37CF924-EC46-4995-96B0-4495304E61A0}" destId="{2006112A-933D-484D-8286-6F1BC91AFE53}" srcOrd="0" destOrd="0" parTransId="{43AB1039-F00A-46A3-8762-1969F9E884AB}" sibTransId="{7983A1C9-BAF5-48AB-924A-09D3288BED1E}"/>
    <dgm:cxn modelId="{589BAF67-57D4-4A7F-94BF-16E088CC1EBE}" type="presOf" srcId="{7B2830F9-CEAF-43A4-86C4-8D544B8A24ED}" destId="{08248C4F-9714-4745-9413-847C4BDBEDD5}" srcOrd="0" destOrd="1" presId="urn:microsoft.com/office/officeart/2005/8/layout/vList6"/>
    <dgm:cxn modelId="{720D46CB-121A-4D90-B0FE-79BC35667932}" type="presOf" srcId="{881C86B0-BDB4-4E3F-A65B-EA1D35D30D1D}" destId="{E41ABBF5-125E-44BA-B9B6-6929FC62E35C}" srcOrd="0" destOrd="0" presId="urn:microsoft.com/office/officeart/2005/8/layout/vList6"/>
    <dgm:cxn modelId="{5E98FA1E-0682-4C93-A365-4E2056ABB7EF}" srcId="{52F7C8FC-86E9-4A32-B843-77BF6E7D6E2E}" destId="{C37CF924-EC46-4995-96B0-4495304E61A0}" srcOrd="1" destOrd="0" parTransId="{50233E29-39BE-434F-8C5A-74CAFB29A05A}" sibTransId="{F313E099-53B2-4145-9212-F4BAA2AF402B}"/>
    <dgm:cxn modelId="{29DF8DA5-A0D9-4210-822E-2685B7AF9B9B}" srcId="{52F7C8FC-86E9-4A32-B843-77BF6E7D6E2E}" destId="{881C86B0-BDB4-4E3F-A65B-EA1D35D30D1D}" srcOrd="0" destOrd="0" parTransId="{E18BCAB8-9AF5-46DA-98A0-B8F1FD31C641}" sibTransId="{4894732D-CF1E-4B24-8839-73B6F6CD0285}"/>
    <dgm:cxn modelId="{AB51D311-5162-4C0E-A5F7-B71EAA3B19E7}" type="presOf" srcId="{52F7C8FC-86E9-4A32-B843-77BF6E7D6E2E}" destId="{47C4D36E-FB3A-4A22-84AD-08EF4D670582}" srcOrd="0" destOrd="0" presId="urn:microsoft.com/office/officeart/2005/8/layout/vList6"/>
    <dgm:cxn modelId="{7DC4890C-649B-4C29-BD57-E08B69CD8465}" srcId="{881C86B0-BDB4-4E3F-A65B-EA1D35D30D1D}" destId="{F167B853-E209-47C1-A164-83EBC6911A44}" srcOrd="0" destOrd="0" parTransId="{117C1789-0344-4C3C-883A-07A6F0358832}" sibTransId="{55401B2C-68C7-4FBC-AEFC-0D71CC9AA1F9}"/>
    <dgm:cxn modelId="{0244A60E-3425-41BA-A77F-715BBEF9AD55}" type="presParOf" srcId="{47C4D36E-FB3A-4A22-84AD-08EF4D670582}" destId="{E3ECD2B3-D980-4228-8EE5-B54C14875F1E}" srcOrd="0" destOrd="0" presId="urn:microsoft.com/office/officeart/2005/8/layout/vList6"/>
    <dgm:cxn modelId="{362D752F-297C-4066-84DE-1A66AAD784A1}" type="presParOf" srcId="{E3ECD2B3-D980-4228-8EE5-B54C14875F1E}" destId="{E41ABBF5-125E-44BA-B9B6-6929FC62E35C}" srcOrd="0" destOrd="0" presId="urn:microsoft.com/office/officeart/2005/8/layout/vList6"/>
    <dgm:cxn modelId="{7990EFD3-27D5-4E7B-8B05-C80B04903670}" type="presParOf" srcId="{E3ECD2B3-D980-4228-8EE5-B54C14875F1E}" destId="{EC9FE8B0-FEB8-4A0E-8ADC-B86041AFC3E1}" srcOrd="1" destOrd="0" presId="urn:microsoft.com/office/officeart/2005/8/layout/vList6"/>
    <dgm:cxn modelId="{86636A0D-7A42-4429-85A7-65433BF25FBF}" type="presParOf" srcId="{47C4D36E-FB3A-4A22-84AD-08EF4D670582}" destId="{6D7779A5-EE2C-4D5D-B548-EAB55C09DAE6}" srcOrd="1" destOrd="0" presId="urn:microsoft.com/office/officeart/2005/8/layout/vList6"/>
    <dgm:cxn modelId="{C175D94E-3BD5-4DAE-BFD5-2696B6F3C950}" type="presParOf" srcId="{47C4D36E-FB3A-4A22-84AD-08EF4D670582}" destId="{9CE184B7-07CF-411A-A80F-47FD5BA91B17}" srcOrd="2" destOrd="0" presId="urn:microsoft.com/office/officeart/2005/8/layout/vList6"/>
    <dgm:cxn modelId="{FA97EAF1-0F31-4D9F-AE54-778685E53186}" type="presParOf" srcId="{9CE184B7-07CF-411A-A80F-47FD5BA91B17}" destId="{E2E95E60-D98D-456F-A3BC-D5DD74A8937E}" srcOrd="0" destOrd="0" presId="urn:microsoft.com/office/officeart/2005/8/layout/vList6"/>
    <dgm:cxn modelId="{C6C90DD0-C0C8-40C5-982F-EB2564CD46AF}" type="presParOf" srcId="{9CE184B7-07CF-411A-A80F-47FD5BA91B17}" destId="{08248C4F-9714-4745-9413-847C4BDBEDD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CCFFFC4-3A25-47E0-867E-B98605D653C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6C9CD38-6B39-40A0-88DD-B004F54E834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FFC4-3A25-47E0-867E-B98605D653C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CD38-6B39-40A0-88DD-B004F54E8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FFC4-3A25-47E0-867E-B98605D653C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CD38-6B39-40A0-88DD-B004F54E8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CFFFC4-3A25-47E0-867E-B98605D653C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6C9CD38-6B39-40A0-88DD-B004F54E834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CCFFFC4-3A25-47E0-867E-B98605D653C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6C9CD38-6B39-40A0-88DD-B004F54E834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FFC4-3A25-47E0-867E-B98605D653C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CD38-6B39-40A0-88DD-B004F54E83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FFC4-3A25-47E0-867E-B98605D653C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CD38-6B39-40A0-88DD-B004F54E834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CFFFC4-3A25-47E0-867E-B98605D653C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C9CD38-6B39-40A0-88DD-B004F54E83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FFC4-3A25-47E0-867E-B98605D653C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CD38-6B39-40A0-88DD-B004F54E8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CFFFC4-3A25-47E0-867E-B98605D653C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6C9CD38-6B39-40A0-88DD-B004F54E834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CFFFC4-3A25-47E0-867E-B98605D653C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C9CD38-6B39-40A0-88DD-B004F54E834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CFFFC4-3A25-47E0-867E-B98605D653C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6C9CD38-6B39-40A0-88DD-B004F54E83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0"/>
            <a:ext cx="6172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Unit 5</a:t>
            </a:r>
            <a:br>
              <a:rPr lang="en-US" dirty="0" smtClean="0"/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SS8H8b Explain economic factors that resulted in the Great Depression. (e.g. boll weevil and drought)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Roaring Twenties to the Great Depression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6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Boll Weevil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Eliminated as an economic pest in the 1990’s</a:t>
            </a:r>
          </a:p>
          <a:p>
            <a:r>
              <a:rPr lang="en-US" dirty="0" smtClean="0"/>
              <a:t>Since elimination of the boll weevil as a pest,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Insecticide use in cotton has been reduced by approximately 75%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And yield losses associated with insects have been reduced by 50%</a:t>
            </a:r>
          </a:p>
          <a:p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49578"/>
            <a:ext cx="2057400" cy="240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44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Boll Weevil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Today, all </a:t>
            </a:r>
            <a:r>
              <a:rPr lang="en-US" u="sng" dirty="0" smtClean="0">
                <a:solidFill>
                  <a:srgbClr val="FF0000"/>
                </a:solidFill>
              </a:rPr>
              <a:t>cotton</a:t>
            </a:r>
            <a:r>
              <a:rPr lang="en-US" dirty="0" smtClean="0"/>
              <a:t> growers in Georgia are required to participate in the Boll Weevil Eradication Program(BWEP</a:t>
            </a:r>
          </a:p>
          <a:p>
            <a:r>
              <a:rPr lang="en-US" dirty="0" smtClean="0"/>
              <a:t>Cotton growers pay an annual fee on each acre of cotton planted to monitor for and eliminate </a:t>
            </a:r>
            <a:r>
              <a:rPr lang="en-US" u="sng" dirty="0" smtClean="0">
                <a:solidFill>
                  <a:srgbClr val="FF0000"/>
                </a:solidFill>
              </a:rPr>
              <a:t>infestations</a:t>
            </a:r>
            <a:r>
              <a:rPr lang="en-US" dirty="0" smtClean="0"/>
              <a:t> if they occur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BWEP</a:t>
            </a:r>
            <a:r>
              <a:rPr lang="en-US" dirty="0" smtClean="0"/>
              <a:t>: has been a tremendous success from both an environmental and an economic perspective.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3793745"/>
            <a:ext cx="3073629" cy="230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21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up to the Drought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1920s: continued dependence on </a:t>
            </a:r>
            <a:r>
              <a:rPr lang="en-US" u="sng" dirty="0" smtClean="0">
                <a:solidFill>
                  <a:srgbClr val="FF0000"/>
                </a:solidFill>
              </a:rPr>
              <a:t>cash-crop</a:t>
            </a:r>
            <a:r>
              <a:rPr lang="en-US" dirty="0" smtClean="0"/>
              <a:t> agriculture.</a:t>
            </a:r>
          </a:p>
          <a:p>
            <a:r>
              <a:rPr lang="en-US" dirty="0" smtClean="0"/>
              <a:t>Placed enormous pressure on the farmers to plant every available acre of land with </a:t>
            </a:r>
            <a:r>
              <a:rPr lang="en-US" u="sng" dirty="0" smtClean="0">
                <a:solidFill>
                  <a:srgbClr val="FF0000"/>
                </a:solidFill>
              </a:rPr>
              <a:t>cotton</a:t>
            </a:r>
          </a:p>
          <a:p>
            <a:r>
              <a:rPr lang="en-US" dirty="0" smtClean="0"/>
              <a:t>Eventually depleted the </a:t>
            </a:r>
            <a:r>
              <a:rPr lang="en-US" u="sng" dirty="0" smtClean="0">
                <a:solidFill>
                  <a:srgbClr val="FF0000"/>
                </a:solidFill>
              </a:rPr>
              <a:t>soil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06923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86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up to the Drought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Removal of much of the state’s natural forestland contributed to </a:t>
            </a:r>
            <a:r>
              <a:rPr lang="en-US" u="sng" dirty="0" smtClean="0">
                <a:solidFill>
                  <a:srgbClr val="FF0000"/>
                </a:solidFill>
              </a:rPr>
              <a:t>erosion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Georgia’s land, economy and </a:t>
            </a:r>
            <a:r>
              <a:rPr lang="en-US" u="sng" dirty="0" smtClean="0">
                <a:solidFill>
                  <a:srgbClr val="FF0000"/>
                </a:solidFill>
              </a:rPr>
              <a:t>farmers</a:t>
            </a:r>
            <a:r>
              <a:rPr lang="en-US" dirty="0" smtClean="0"/>
              <a:t> were already wearing out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429000" cy="244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01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 in Georgia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Lasted from </a:t>
            </a:r>
            <a:r>
              <a:rPr lang="en-US" b="1" u="sng" dirty="0">
                <a:solidFill>
                  <a:srgbClr val="FF0000"/>
                </a:solidFill>
              </a:rPr>
              <a:t>1924</a:t>
            </a:r>
            <a:r>
              <a:rPr lang="en-US" dirty="0">
                <a:solidFill>
                  <a:srgbClr val="FF0000"/>
                </a:solidFill>
              </a:rPr>
              <a:t> - </a:t>
            </a:r>
            <a:r>
              <a:rPr lang="en-US" b="1" u="sng" dirty="0">
                <a:solidFill>
                  <a:srgbClr val="FF0000"/>
                </a:solidFill>
              </a:rPr>
              <a:t>1927</a:t>
            </a:r>
            <a:r>
              <a:rPr lang="en-US" b="1" u="sng" dirty="0"/>
              <a:t>.</a:t>
            </a:r>
            <a:endParaRPr lang="en-US" dirty="0"/>
          </a:p>
          <a:p>
            <a:pPr lvl="0"/>
            <a:r>
              <a:rPr lang="en-US" dirty="0"/>
              <a:t>U.S. Weather Bureau reported in </a:t>
            </a:r>
            <a:r>
              <a:rPr lang="en-US" b="1" u="sng" dirty="0">
                <a:solidFill>
                  <a:srgbClr val="FF0000"/>
                </a:solidFill>
              </a:rPr>
              <a:t>1925</a:t>
            </a:r>
            <a:r>
              <a:rPr lang="en-US" dirty="0"/>
              <a:t> that the drought was especially </a:t>
            </a:r>
            <a:r>
              <a:rPr lang="en-US" b="1" u="sng" dirty="0">
                <a:solidFill>
                  <a:srgbClr val="FF0000"/>
                </a:solidFill>
              </a:rPr>
              <a:t>severe</a:t>
            </a:r>
            <a:r>
              <a:rPr lang="en-US" dirty="0"/>
              <a:t> in late summer when rivers in some places reached the lowest levels ever known and had a </a:t>
            </a:r>
            <a:r>
              <a:rPr lang="en-US" b="1" u="sng" dirty="0">
                <a:solidFill>
                  <a:srgbClr val="FF0000"/>
                </a:solidFill>
              </a:rPr>
              <a:t>profound</a:t>
            </a:r>
            <a:r>
              <a:rPr lang="en-US" dirty="0"/>
              <a:t> impact on  </a:t>
            </a:r>
            <a:r>
              <a:rPr lang="en-US" b="1" u="sng" dirty="0">
                <a:solidFill>
                  <a:srgbClr val="FF0000"/>
                </a:solidFill>
              </a:rPr>
              <a:t>industrial</a:t>
            </a:r>
            <a:r>
              <a:rPr lang="en-US" dirty="0"/>
              <a:t> and </a:t>
            </a:r>
            <a:r>
              <a:rPr lang="en-US" b="1" u="sng" dirty="0">
                <a:solidFill>
                  <a:srgbClr val="FF0000"/>
                </a:solidFill>
              </a:rPr>
              <a:t>agricultural</a:t>
            </a:r>
            <a:r>
              <a:rPr lang="en-US" dirty="0"/>
              <a:t> conditions.</a:t>
            </a:r>
          </a:p>
          <a:p>
            <a:pPr lvl="0"/>
            <a:r>
              <a:rPr lang="en-US" dirty="0"/>
              <a:t>Over </a:t>
            </a:r>
            <a:r>
              <a:rPr lang="en-US" b="1" u="sng" dirty="0">
                <a:solidFill>
                  <a:srgbClr val="FF0000"/>
                </a:solidFill>
              </a:rPr>
              <a:t>375,000</a:t>
            </a:r>
            <a:r>
              <a:rPr lang="en-US" dirty="0"/>
              <a:t> farm workers left Georgia between </a:t>
            </a:r>
            <a:r>
              <a:rPr lang="en-US" b="1" u="sng" dirty="0">
                <a:solidFill>
                  <a:srgbClr val="FF0000"/>
                </a:solidFill>
              </a:rPr>
              <a:t>1920</a:t>
            </a:r>
            <a:r>
              <a:rPr lang="en-US" dirty="0"/>
              <a:t> and </a:t>
            </a:r>
            <a:r>
              <a:rPr lang="en-US" b="1" u="sng" dirty="0">
                <a:solidFill>
                  <a:srgbClr val="FF0000"/>
                </a:solidFill>
              </a:rPr>
              <a:t>1925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Number of working </a:t>
            </a:r>
            <a:r>
              <a:rPr lang="en-US" b="1" u="sng" dirty="0">
                <a:solidFill>
                  <a:srgbClr val="FF0000"/>
                </a:solidFill>
              </a:rPr>
              <a:t>farms</a:t>
            </a:r>
            <a:r>
              <a:rPr lang="en-US" dirty="0"/>
              <a:t> fell from 310, 132 to 249,095.</a:t>
            </a:r>
          </a:p>
          <a:p>
            <a:pPr lvl="0"/>
            <a:r>
              <a:rPr lang="en-US" dirty="0"/>
              <a:t>When farms failed, banks that had </a:t>
            </a:r>
            <a:r>
              <a:rPr lang="en-US" b="1" u="sng" dirty="0">
                <a:solidFill>
                  <a:srgbClr val="FF0000"/>
                </a:solidFill>
              </a:rPr>
              <a:t>loaned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farmers money took </a:t>
            </a:r>
            <a:r>
              <a:rPr lang="en-US" b="1" u="sng" dirty="0">
                <a:solidFill>
                  <a:srgbClr val="FF0000"/>
                </a:solidFill>
              </a:rPr>
              <a:t>huge</a:t>
            </a:r>
            <a:r>
              <a:rPr lang="en-US" dirty="0"/>
              <a:t> losses.</a:t>
            </a:r>
          </a:p>
          <a:p>
            <a:pPr lvl="0"/>
            <a:r>
              <a:rPr lang="en-US" dirty="0"/>
              <a:t>Many farm related businesses </a:t>
            </a:r>
            <a:r>
              <a:rPr lang="en-US" b="1" u="sng" dirty="0">
                <a:solidFill>
                  <a:srgbClr val="FF0000"/>
                </a:solidFill>
              </a:rPr>
              <a:t>closed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This caused Georgia to go into a deep </a:t>
            </a:r>
            <a:r>
              <a:rPr lang="en-US" b="1" u="sng" dirty="0">
                <a:solidFill>
                  <a:srgbClr val="FF0000"/>
                </a:solidFill>
              </a:rPr>
              <a:t>depression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35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 in Georgia (cont’d)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5026244" cy="33528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1600200"/>
            <a:ext cx="3657600" cy="4572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Things improved a little, but the </a:t>
            </a:r>
            <a:r>
              <a:rPr lang="en-US" b="1" u="sng" dirty="0">
                <a:solidFill>
                  <a:srgbClr val="FF0000"/>
                </a:solidFill>
              </a:rPr>
              <a:t>worst</a:t>
            </a:r>
            <a:r>
              <a:rPr lang="en-US" dirty="0"/>
              <a:t> drought in Georgia history would occur in </a:t>
            </a:r>
            <a:r>
              <a:rPr lang="en-US" b="1" u="sng" dirty="0">
                <a:solidFill>
                  <a:srgbClr val="FF0000"/>
                </a:solidFill>
              </a:rPr>
              <a:t>1930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The drought, along with the impact of the boll weevil, led to the </a:t>
            </a:r>
            <a:r>
              <a:rPr lang="en-US" b="1" dirty="0"/>
              <a:t>Great</a:t>
            </a:r>
            <a:r>
              <a:rPr lang="en-US" dirty="0"/>
              <a:t> </a:t>
            </a:r>
            <a:r>
              <a:rPr lang="en-US" b="1" u="sng" dirty="0">
                <a:solidFill>
                  <a:srgbClr val="FF0000"/>
                </a:solidFill>
              </a:rPr>
              <a:t>Migration</a:t>
            </a:r>
            <a:r>
              <a:rPr lang="en-US" dirty="0"/>
              <a:t>: southern </a:t>
            </a:r>
            <a:r>
              <a:rPr lang="en-US" b="1" u="sng" dirty="0">
                <a:solidFill>
                  <a:srgbClr val="FF0000"/>
                </a:solidFill>
              </a:rPr>
              <a:t>black</a:t>
            </a:r>
            <a:r>
              <a:rPr lang="en-US" b="1" u="sng" dirty="0"/>
              <a:t> </a:t>
            </a:r>
            <a:r>
              <a:rPr lang="en-US" dirty="0"/>
              <a:t>tenant famers leaving the South to migrate north for work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6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Drought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Worst</a:t>
            </a:r>
            <a:r>
              <a:rPr lang="en-US" dirty="0" smtClean="0"/>
              <a:t> drought on record in </a:t>
            </a:r>
            <a:r>
              <a:rPr lang="en-US" u="sng" dirty="0" smtClean="0">
                <a:solidFill>
                  <a:srgbClr val="FF0000"/>
                </a:solidFill>
              </a:rPr>
              <a:t>1930-1931</a:t>
            </a:r>
          </a:p>
          <a:p>
            <a:r>
              <a:rPr lang="en-US" dirty="0" smtClean="0"/>
              <a:t>The typical Georgia family farm had: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electricity</a:t>
            </a:r>
          </a:p>
          <a:p>
            <a:r>
              <a:rPr lang="en-US" dirty="0" smtClean="0"/>
              <a:t>No running </a:t>
            </a:r>
            <a:r>
              <a:rPr lang="en-US" u="sng" dirty="0" smtClean="0">
                <a:solidFill>
                  <a:srgbClr val="FF0000"/>
                </a:solidFill>
              </a:rPr>
              <a:t>water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Diets</a:t>
            </a:r>
            <a:r>
              <a:rPr lang="en-US" dirty="0" smtClean="0"/>
              <a:t> were inadequate, consisting mainly of molasses, fatback and cornbread.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762000"/>
            <a:ext cx="1590675" cy="343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47" y="1533525"/>
            <a:ext cx="24193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68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Drought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>
                <a:solidFill>
                  <a:srgbClr val="FF0000"/>
                </a:solidFill>
              </a:rPr>
              <a:t>poverty</a:t>
            </a:r>
            <a:r>
              <a:rPr lang="en-US" dirty="0" smtClean="0"/>
              <a:t> of the state’s most rural counties made the support of even minimal education standards </a:t>
            </a:r>
            <a:r>
              <a:rPr lang="en-US" u="sng" dirty="0" smtClean="0">
                <a:solidFill>
                  <a:srgbClr val="FF0000"/>
                </a:solidFill>
              </a:rPr>
              <a:t>impossible</a:t>
            </a:r>
            <a:r>
              <a:rPr lang="en-US" dirty="0" smtClean="0"/>
              <a:t>.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Few</a:t>
            </a:r>
            <a:r>
              <a:rPr lang="en-US" dirty="0" smtClean="0"/>
              <a:t> rural clinics, </a:t>
            </a:r>
            <a:r>
              <a:rPr lang="en-US" u="sng" dirty="0" smtClean="0">
                <a:solidFill>
                  <a:srgbClr val="FF0000"/>
                </a:solidFill>
              </a:rPr>
              <a:t>hospitals</a:t>
            </a:r>
            <a:r>
              <a:rPr lang="en-US" dirty="0" smtClean="0"/>
              <a:t>, or health care workers.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Some counties had </a:t>
            </a:r>
            <a:r>
              <a:rPr lang="en-US" u="sng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health facilities at all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1781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670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2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Agriculture Woes Affected Georgia (1920s)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65790098"/>
              </p:ext>
            </p:extLst>
          </p:nvPr>
        </p:nvGraphicFramePr>
        <p:xfrm>
          <a:off x="457200" y="2209800"/>
          <a:ext cx="7467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16764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Cause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16764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Effect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5562600"/>
            <a:ext cx="74676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Overall effect on Georgia: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84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Georgia farmers depended heavily on their cotton crop.  Why do you think agricultural experts urge farmers to grow more than one crop?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16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going on…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WWI had created a huge demand for agricultural products to feed the </a:t>
            </a:r>
            <a:r>
              <a:rPr lang="en-US" u="sng" dirty="0" smtClean="0">
                <a:solidFill>
                  <a:srgbClr val="FF0000"/>
                </a:solidFill>
              </a:rPr>
              <a:t>military</a:t>
            </a:r>
            <a:r>
              <a:rPr lang="en-US" dirty="0" smtClean="0"/>
              <a:t>, benefiting farmers.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523" y="1600200"/>
            <a:ext cx="454342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71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going 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Soldiers needing uniforms created a great demand for </a:t>
            </a:r>
            <a:r>
              <a:rPr lang="en-US" u="sng" dirty="0" smtClean="0">
                <a:solidFill>
                  <a:srgbClr val="FF0000"/>
                </a:solidFill>
              </a:rPr>
              <a:t>cotton</a:t>
            </a:r>
            <a:r>
              <a:rPr lang="en-US" dirty="0" smtClean="0"/>
              <a:t>, skyrocketing cotton prices.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12771"/>
            <a:ext cx="2819400" cy="21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00" y="1752600"/>
            <a:ext cx="3851646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54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going 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When WWI ended, cotton dropped from 35 cents/</a:t>
            </a:r>
            <a:r>
              <a:rPr lang="en-US" dirty="0" err="1" smtClean="0"/>
              <a:t>lb</a:t>
            </a:r>
            <a:r>
              <a:rPr lang="en-US" dirty="0" smtClean="0"/>
              <a:t> to </a:t>
            </a:r>
            <a:r>
              <a:rPr lang="en-US" u="sng" dirty="0" smtClean="0">
                <a:solidFill>
                  <a:srgbClr val="FF0000"/>
                </a:solidFill>
              </a:rPr>
              <a:t>17 cents/lb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Hard times were coming for Georgia farmers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48200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27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Roaring Twenties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the middle and upper classes, the 1920s in the United States had  been a time of excitement and for many </a:t>
            </a:r>
            <a:r>
              <a:rPr lang="en-US" u="sng" dirty="0" smtClean="0">
                <a:solidFill>
                  <a:srgbClr val="FF0000"/>
                </a:solidFill>
              </a:rPr>
              <a:t>prosperity</a:t>
            </a:r>
            <a:r>
              <a:rPr lang="en-US" dirty="0" smtClean="0"/>
              <a:t>. “THE </a:t>
            </a:r>
            <a:r>
              <a:rPr lang="en-US" u="sng" dirty="0" smtClean="0">
                <a:solidFill>
                  <a:srgbClr val="FF0000"/>
                </a:solidFill>
              </a:rPr>
              <a:t>ROARING</a:t>
            </a:r>
            <a:r>
              <a:rPr lang="en-US" dirty="0" smtClean="0"/>
              <a:t> 20’s”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57" y="1461628"/>
            <a:ext cx="3824543" cy="349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3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Roaring Twenties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Stock</a:t>
            </a:r>
            <a:r>
              <a:rPr lang="en-US" dirty="0" smtClean="0"/>
              <a:t> Market was booming</a:t>
            </a:r>
          </a:p>
          <a:p>
            <a:r>
              <a:rPr lang="en-US" dirty="0" smtClean="0"/>
              <a:t>1920: </a:t>
            </a:r>
            <a:r>
              <a:rPr lang="en-US" u="sng" dirty="0" smtClean="0">
                <a:solidFill>
                  <a:srgbClr val="FF0000"/>
                </a:solidFill>
              </a:rPr>
              <a:t>19</a:t>
            </a:r>
            <a:r>
              <a:rPr lang="en-US" u="sng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/>
              <a:t> Amendment gave women the right to vote.</a:t>
            </a:r>
          </a:p>
          <a:p>
            <a:r>
              <a:rPr lang="en-US" dirty="0" smtClean="0"/>
              <a:t>Electricity became </a:t>
            </a:r>
            <a:r>
              <a:rPr lang="en-US" u="sng" dirty="0" smtClean="0">
                <a:solidFill>
                  <a:srgbClr val="FF0000"/>
                </a:solidFill>
              </a:rPr>
              <a:t>more</a:t>
            </a:r>
            <a:r>
              <a:rPr lang="en-US" dirty="0" smtClean="0"/>
              <a:t> available.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76800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1828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27051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73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Roaring Twenties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inventions included gas stoves, toasters, </a:t>
            </a:r>
            <a:r>
              <a:rPr lang="en-US" u="sng" dirty="0" smtClean="0">
                <a:solidFill>
                  <a:srgbClr val="FF0000"/>
                </a:solidFill>
              </a:rPr>
              <a:t>sliced bread</a:t>
            </a:r>
            <a:r>
              <a:rPr lang="en-US" dirty="0" smtClean="0"/>
              <a:t>, baby food.</a:t>
            </a:r>
          </a:p>
          <a:p>
            <a:r>
              <a:rPr lang="en-US" dirty="0" smtClean="0"/>
              <a:t>Radio: WSB started in </a:t>
            </a:r>
            <a:r>
              <a:rPr lang="en-US" u="sng" dirty="0" smtClean="0">
                <a:solidFill>
                  <a:srgbClr val="FF0000"/>
                </a:solidFill>
              </a:rPr>
              <a:t>Atlanta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1927: first </a:t>
            </a:r>
            <a:r>
              <a:rPr lang="en-US" u="sng" dirty="0" smtClean="0">
                <a:solidFill>
                  <a:srgbClr val="FF0000"/>
                </a:solidFill>
              </a:rPr>
              <a:t>talking</a:t>
            </a:r>
            <a:r>
              <a:rPr lang="en-US" dirty="0" smtClean="0"/>
              <a:t> motion picture</a:t>
            </a:r>
          </a:p>
          <a:p>
            <a:r>
              <a:rPr lang="en-US" dirty="0" smtClean="0"/>
              <a:t>Walt </a:t>
            </a:r>
            <a:r>
              <a:rPr lang="en-US" u="sng" dirty="0" smtClean="0">
                <a:solidFill>
                  <a:srgbClr val="FF0000"/>
                </a:solidFill>
              </a:rPr>
              <a:t>Disney</a:t>
            </a:r>
            <a:r>
              <a:rPr lang="en-US" dirty="0" smtClean="0"/>
              <a:t> creates Mickey Mouse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7163"/>
            <a:ext cx="2095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399"/>
            <a:ext cx="1600200" cy="245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711" y="2903219"/>
            <a:ext cx="22193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257800"/>
            <a:ext cx="34099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3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657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Boll Weevil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799"/>
            <a:ext cx="3657600" cy="5522093"/>
          </a:xfrm>
        </p:spPr>
        <p:txBody>
          <a:bodyPr>
            <a:normAutofit/>
          </a:bodyPr>
          <a:lstStyle/>
          <a:p>
            <a:r>
              <a:rPr lang="en-US" dirty="0" smtClean="0"/>
              <a:t>Migrated to the U.S. from </a:t>
            </a:r>
            <a:r>
              <a:rPr lang="en-US" u="sng" dirty="0" smtClean="0">
                <a:solidFill>
                  <a:srgbClr val="FF0000"/>
                </a:solidFill>
              </a:rPr>
              <a:t>Mexico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Introduced</a:t>
            </a:r>
            <a:r>
              <a:rPr lang="en-US" dirty="0" smtClean="0"/>
              <a:t> in Georgia in </a:t>
            </a:r>
            <a:r>
              <a:rPr lang="en-US" u="sng" dirty="0" smtClean="0">
                <a:solidFill>
                  <a:srgbClr val="FF0000"/>
                </a:solidFill>
              </a:rPr>
              <a:t>1915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Destroyed </a:t>
            </a:r>
            <a:r>
              <a:rPr lang="en-US" dirty="0" smtClean="0"/>
              <a:t>Georgia’s cotton fields</a:t>
            </a:r>
          </a:p>
          <a:p>
            <a:r>
              <a:rPr lang="en-US" dirty="0" smtClean="0"/>
              <a:t>Greatly affected Georgia’s long history of </a:t>
            </a:r>
            <a:r>
              <a:rPr lang="en-US" u="sng" dirty="0" smtClean="0">
                <a:solidFill>
                  <a:srgbClr val="FF0000"/>
                </a:solidFill>
              </a:rPr>
              <a:t>cotton</a:t>
            </a:r>
            <a:r>
              <a:rPr lang="en-US" dirty="0" smtClean="0"/>
              <a:t> production</a:t>
            </a:r>
          </a:p>
          <a:p>
            <a:r>
              <a:rPr lang="en-US" dirty="0"/>
              <a:t>Damage occurs when female boll weevils deposit </a:t>
            </a:r>
            <a:r>
              <a:rPr lang="en-US" u="sng" dirty="0">
                <a:solidFill>
                  <a:srgbClr val="FF0000"/>
                </a:solidFill>
              </a:rPr>
              <a:t>eggs</a:t>
            </a:r>
            <a:r>
              <a:rPr lang="en-US" dirty="0"/>
              <a:t> inside the cotton buds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066800"/>
            <a:ext cx="3657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When the eggs hatch, the larvae </a:t>
            </a:r>
            <a:r>
              <a:rPr lang="en-US" u="sng" dirty="0" smtClean="0">
                <a:solidFill>
                  <a:srgbClr val="FF0000"/>
                </a:solidFill>
              </a:rPr>
              <a:t>feed</a:t>
            </a:r>
            <a:r>
              <a:rPr lang="en-US" dirty="0" smtClean="0"/>
              <a:t> on the bud.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848" y="2819400"/>
            <a:ext cx="337106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35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Boll Weevil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Robbed</a:t>
            </a:r>
            <a:r>
              <a:rPr lang="en-US" dirty="0" smtClean="0"/>
              <a:t> many small farmers of any prospect of making a living.</a:t>
            </a:r>
          </a:p>
          <a:p>
            <a:r>
              <a:rPr lang="en-US" dirty="0" smtClean="0"/>
              <a:t>Some abandoned their </a:t>
            </a:r>
            <a:r>
              <a:rPr lang="en-US" u="sng" dirty="0" smtClean="0">
                <a:solidFill>
                  <a:srgbClr val="FF0000"/>
                </a:solidFill>
              </a:rPr>
              <a:t>farms</a:t>
            </a:r>
            <a:r>
              <a:rPr lang="en-US" dirty="0" smtClean="0"/>
              <a:t> and moved to cities or out of the state.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Others forced off of their land by foreclosure became </a:t>
            </a:r>
            <a:r>
              <a:rPr lang="en-US" u="sng" dirty="0" smtClean="0">
                <a:solidFill>
                  <a:srgbClr val="FF0000"/>
                </a:solidFill>
              </a:rPr>
              <a:t>sharecroppers</a:t>
            </a:r>
            <a:r>
              <a:rPr lang="en-US" dirty="0" smtClean="0"/>
              <a:t> on terms dictated by large landowners.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24400"/>
            <a:ext cx="28289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38488"/>
            <a:ext cx="2971800" cy="196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32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133</TotalTime>
  <Words>697</Words>
  <Application>Microsoft Office PowerPoint</Application>
  <PresentationFormat>On-screen Show (4:3)</PresentationFormat>
  <Paragraphs>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Schoolbook</vt:lpstr>
      <vt:lpstr>Wingdings</vt:lpstr>
      <vt:lpstr>Wingdings 2</vt:lpstr>
      <vt:lpstr>Oriel</vt:lpstr>
      <vt:lpstr>Unit 5 SS8H8b Explain economic factors that resulted in the Great Depression. (e.g. boll weevil and drought)</vt:lpstr>
      <vt:lpstr>What was going on…</vt:lpstr>
      <vt:lpstr>What was going on…</vt:lpstr>
      <vt:lpstr>What was going on…</vt:lpstr>
      <vt:lpstr>Roaring Twenties</vt:lpstr>
      <vt:lpstr>Roaring Twenties</vt:lpstr>
      <vt:lpstr>Roaring Twenties</vt:lpstr>
      <vt:lpstr>Boll Weevil</vt:lpstr>
      <vt:lpstr>Boll Weevil (cont’d)</vt:lpstr>
      <vt:lpstr>Boll Weevil (cont’d)</vt:lpstr>
      <vt:lpstr>Boll Weevil (Cont’d)</vt:lpstr>
      <vt:lpstr>Leading up to the Drought</vt:lpstr>
      <vt:lpstr>Leading up to the Drought</vt:lpstr>
      <vt:lpstr>Drought in Georgia</vt:lpstr>
      <vt:lpstr>Drought in Georgia (cont’d)</vt:lpstr>
      <vt:lpstr>Another Drought</vt:lpstr>
      <vt:lpstr>Another Drought</vt:lpstr>
      <vt:lpstr>How Agriculture Woes Affected Georgia (1920s)</vt:lpstr>
      <vt:lpstr>Writing Prompt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8: Lesson #1</dc:title>
  <dc:creator>Windows User</dc:creator>
  <cp:lastModifiedBy>Cynthia Mason</cp:lastModifiedBy>
  <cp:revision>12</cp:revision>
  <cp:lastPrinted>2015-01-08T20:26:14Z</cp:lastPrinted>
  <dcterms:created xsi:type="dcterms:W3CDTF">2014-01-20T20:34:05Z</dcterms:created>
  <dcterms:modified xsi:type="dcterms:W3CDTF">2019-02-08T22:48:08Z</dcterms:modified>
</cp:coreProperties>
</file>